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DE52"/>
    <a:srgbClr val="8EDE52"/>
    <a:srgbClr val="57D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49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47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58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61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25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092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41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51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02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086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998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5ADF-2ACF-4482-BE7B-101AE07462D3}" type="datetimeFigureOut">
              <a:rPr lang="nl-NL" smtClean="0"/>
              <a:t>9-5-2018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CBD35-6236-4C92-8DF3-D14B8503CF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900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geronde rechthoek 1"/>
          <p:cNvSpPr/>
          <p:nvPr/>
        </p:nvSpPr>
        <p:spPr>
          <a:xfrm>
            <a:off x="1851980" y="3027976"/>
            <a:ext cx="1663522" cy="907240"/>
          </a:xfrm>
          <a:prstGeom prst="roundRect">
            <a:avLst/>
          </a:prstGeom>
          <a:noFill/>
          <a:ln>
            <a:solidFill>
              <a:srgbClr val="ACD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>
                <a:solidFill>
                  <a:srgbClr val="ACDE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</a:t>
            </a:r>
            <a:endParaRPr lang="nl-NL" sz="3200" dirty="0">
              <a:solidFill>
                <a:srgbClr val="ACDE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http://www.worldclassmaintenance.com/images/projecten/Camino/Fieldlab_CAMINO_fc.png">
            <a:extLst>
              <a:ext uri="{FF2B5EF4-FFF2-40B4-BE49-F238E27FC236}">
                <a16:creationId xmlns:a16="http://schemas.microsoft.com/office/drawing/2014/main" xmlns="" id="{4A69B247-A506-4724-A8C6-E767236761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171" y="219653"/>
            <a:ext cx="1075383" cy="75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fgeronde rechthoek 3"/>
          <p:cNvSpPr/>
          <p:nvPr/>
        </p:nvSpPr>
        <p:spPr>
          <a:xfrm>
            <a:off x="4013312" y="3051867"/>
            <a:ext cx="1687133" cy="914400"/>
          </a:xfrm>
          <a:prstGeom prst="roundRect">
            <a:avLst/>
          </a:prstGeom>
          <a:noFill/>
          <a:ln>
            <a:solidFill>
              <a:srgbClr val="ACD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>
                <a:solidFill>
                  <a:srgbClr val="ACDE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Rail</a:t>
            </a:r>
            <a:endParaRPr lang="nl-NL" sz="3200" dirty="0">
              <a:solidFill>
                <a:srgbClr val="ACDE5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3230450" y="141667"/>
            <a:ext cx="1687133" cy="914400"/>
          </a:xfrm>
          <a:prstGeom prst="roundRect">
            <a:avLst/>
          </a:prstGeom>
          <a:noFill/>
          <a:ln>
            <a:solidFill>
              <a:srgbClr val="ACD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3983862" y="1056067"/>
            <a:ext cx="17169" cy="181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2735631" y="2871989"/>
            <a:ext cx="66025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4001031" y="1648496"/>
            <a:ext cx="11762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fgeronde rechthoek 19"/>
          <p:cNvSpPr/>
          <p:nvPr/>
        </p:nvSpPr>
        <p:spPr>
          <a:xfrm>
            <a:off x="5177306" y="476518"/>
            <a:ext cx="3219719" cy="2228045"/>
          </a:xfrm>
          <a:prstGeom prst="roundRect">
            <a:avLst/>
          </a:prstGeom>
          <a:noFill/>
          <a:ln>
            <a:solidFill>
              <a:srgbClr val="ACD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 smtClean="0">
              <a:solidFill>
                <a:srgbClr val="ACDE52"/>
              </a:solidFill>
            </a:endParaRPr>
          </a:p>
          <a:p>
            <a:pPr algn="ctr"/>
            <a:endParaRPr lang="nl-NL" dirty="0">
              <a:solidFill>
                <a:srgbClr val="ACDE52"/>
              </a:solidFill>
            </a:endParaRPr>
          </a:p>
          <a:p>
            <a:pPr algn="ctr"/>
            <a:endParaRPr lang="nl-NL" dirty="0" smtClean="0">
              <a:solidFill>
                <a:srgbClr val="ACDE52"/>
              </a:solidFill>
            </a:endParaRPr>
          </a:p>
          <a:p>
            <a:pPr algn="ctr"/>
            <a:endParaRPr lang="nl-NL" dirty="0" smtClean="0">
              <a:solidFill>
                <a:srgbClr val="ACDE52"/>
              </a:solidFill>
            </a:endParaRPr>
          </a:p>
          <a:p>
            <a:pPr algn="ctr"/>
            <a:endParaRPr lang="nl-NL" dirty="0" smtClean="0">
              <a:solidFill>
                <a:srgbClr val="ACDE52"/>
              </a:solidFill>
            </a:endParaRPr>
          </a:p>
          <a:p>
            <a:pPr algn="ctr"/>
            <a:endParaRPr lang="nl-NL" dirty="0">
              <a:solidFill>
                <a:srgbClr val="ACDE52"/>
              </a:solidFill>
            </a:endParaRPr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202" y="872011"/>
            <a:ext cx="593901" cy="444492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5261066" y="476518"/>
            <a:ext cx="2450636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ACDE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Stuurgroep</a:t>
            </a:r>
          </a:p>
          <a:p>
            <a:endParaRPr lang="nl-NL" sz="11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nl-NL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Henk Akkermans/Paul van Kempen</a:t>
            </a:r>
          </a:p>
          <a:p>
            <a:endParaRPr lang="nl-NL" sz="11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nl-NL" sz="1100" dirty="0" smtClean="0">
                <a:cs typeface="Arial" panose="020B0604020202020204" pitchFamily="34" charset="0"/>
              </a:rPr>
              <a:t>Ron </a:t>
            </a:r>
            <a:r>
              <a:rPr lang="nl-NL" sz="1100" dirty="0" err="1" smtClean="0">
                <a:cs typeface="Arial" panose="020B0604020202020204" pitchFamily="34" charset="0"/>
              </a:rPr>
              <a:t>Nuwenhof</a:t>
            </a:r>
            <a:endParaRPr lang="nl-NL" sz="1100" dirty="0" smtClean="0">
              <a:cs typeface="Arial" panose="020B0604020202020204" pitchFamily="34" charset="0"/>
            </a:endParaRPr>
          </a:p>
          <a:p>
            <a:endParaRPr lang="nl-NL" sz="1100" dirty="0" smtClean="0">
              <a:cs typeface="Arial" panose="020B0604020202020204" pitchFamily="34" charset="0"/>
            </a:endParaRPr>
          </a:p>
          <a:p>
            <a:r>
              <a:rPr lang="nl-NL" sz="1100" dirty="0" smtClean="0">
                <a:cs typeface="Arial" panose="020B0604020202020204" pitchFamily="34" charset="0"/>
              </a:rPr>
              <a:t>Timo Meinders</a:t>
            </a:r>
          </a:p>
          <a:p>
            <a:endParaRPr lang="nl-NL" sz="1100" dirty="0" smtClean="0">
              <a:cs typeface="Arial" panose="020B0604020202020204" pitchFamily="34" charset="0"/>
            </a:endParaRPr>
          </a:p>
          <a:p>
            <a:r>
              <a:rPr lang="nl-NL" sz="11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Angelien</a:t>
            </a:r>
            <a:r>
              <a:rPr lang="nl-NL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 van Boxtel</a:t>
            </a:r>
          </a:p>
          <a:p>
            <a:endParaRPr lang="nl-NL" sz="11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nl-NL" sz="1100" dirty="0" smtClean="0">
                <a:cs typeface="Arial" panose="020B0604020202020204" pitchFamily="34" charset="0"/>
              </a:rPr>
              <a:t>………………………</a:t>
            </a:r>
            <a:endParaRPr lang="nl-NL" sz="11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/>
            <a:r>
              <a:rPr lang="nl-NL" sz="1100" dirty="0" smtClean="0">
                <a:solidFill>
                  <a:schemeClr val="tx1"/>
                </a:solidFill>
              </a:rPr>
              <a:t> </a:t>
            </a:r>
          </a:p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27" name="Afbeelding 26">
            <a:extLst>
              <a:ext uri="{FF2B5EF4-FFF2-40B4-BE49-F238E27FC236}">
                <a16:creationId xmlns:a16="http://schemas.microsoft.com/office/drawing/2014/main" xmlns="" id="{895CFAC1-B5CB-439F-8A31-C4A08BCC9D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377" y="1118906"/>
            <a:ext cx="478066" cy="478066"/>
          </a:xfrm>
          <a:prstGeom prst="rect">
            <a:avLst/>
          </a:prstGeom>
        </p:spPr>
      </p:pic>
      <p:pic>
        <p:nvPicPr>
          <p:cNvPr id="28" name="Picture 16" descr="Afbeeldingsresultaat voor universiteit twente logo">
            <a:extLst>
              <a:ext uri="{FF2B5EF4-FFF2-40B4-BE49-F238E27FC236}">
                <a16:creationId xmlns:a16="http://schemas.microsoft.com/office/drawing/2014/main" xmlns="" id="{F9449E74-06ED-4B9C-8D68-C11932C222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57" b="25256"/>
          <a:stretch/>
        </p:blipFill>
        <p:spPr bwMode="auto">
          <a:xfrm>
            <a:off x="7478513" y="1577262"/>
            <a:ext cx="827584" cy="30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Afbeeldingsresultaat voor rijkswaterstaat logo">
            <a:extLst>
              <a:ext uri="{FF2B5EF4-FFF2-40B4-BE49-F238E27FC236}">
                <a16:creationId xmlns:a16="http://schemas.microsoft.com/office/drawing/2014/main" xmlns="" id="{F85F5CB9-0A65-4320-99F5-7F4007F4B1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5"/>
          <a:stretch/>
        </p:blipFill>
        <p:spPr bwMode="auto">
          <a:xfrm>
            <a:off x="7079056" y="1747084"/>
            <a:ext cx="892369" cy="536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Afbeeldingsresultaat voor prorail">
            <a:extLst>
              <a:ext uri="{FF2B5EF4-FFF2-40B4-BE49-F238E27FC236}">
                <a16:creationId xmlns:a16="http://schemas.microsoft.com/office/drawing/2014/main" xmlns="" id="{A3F57B75-F845-44C6-B851-4F29ADADC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485" y="2178168"/>
            <a:ext cx="664217" cy="51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Afgeronde rechthoek 35"/>
          <p:cNvSpPr/>
          <p:nvPr/>
        </p:nvSpPr>
        <p:spPr>
          <a:xfrm>
            <a:off x="6208747" y="3049642"/>
            <a:ext cx="1687133" cy="914400"/>
          </a:xfrm>
          <a:prstGeom prst="roundRect">
            <a:avLst/>
          </a:prstGeom>
          <a:noFill/>
          <a:ln>
            <a:solidFill>
              <a:srgbClr val="ACDE52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solidFill>
                  <a:srgbClr val="ACDE52"/>
                </a:solidFill>
              </a:rPr>
              <a:t>Tunnels</a:t>
            </a:r>
            <a:endParaRPr lang="nl-NL" sz="2400" dirty="0">
              <a:solidFill>
                <a:srgbClr val="ACDE52"/>
              </a:solidFill>
            </a:endParaRPr>
          </a:p>
        </p:txBody>
      </p:sp>
      <p:sp>
        <p:nvSpPr>
          <p:cNvPr id="37" name="Afgeronde rechthoek 36"/>
          <p:cNvSpPr/>
          <p:nvPr/>
        </p:nvSpPr>
        <p:spPr>
          <a:xfrm>
            <a:off x="8404182" y="3034164"/>
            <a:ext cx="1687133" cy="914400"/>
          </a:xfrm>
          <a:prstGeom prst="roundRect">
            <a:avLst/>
          </a:prstGeom>
          <a:noFill/>
          <a:ln>
            <a:solidFill>
              <a:srgbClr val="ACDE52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>
                <a:solidFill>
                  <a:srgbClr val="ACDE52"/>
                </a:solidFill>
              </a:rPr>
              <a:t>Electra</a:t>
            </a:r>
            <a:endParaRPr lang="nl-NL" sz="2400" dirty="0">
              <a:solidFill>
                <a:srgbClr val="ACDE52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9338134" y="2877942"/>
            <a:ext cx="0" cy="189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fgeronde rechthoek 45"/>
          <p:cNvSpPr/>
          <p:nvPr/>
        </p:nvSpPr>
        <p:spPr>
          <a:xfrm>
            <a:off x="4001031" y="4138838"/>
            <a:ext cx="1687133" cy="914400"/>
          </a:xfrm>
          <a:prstGeom prst="roundRect">
            <a:avLst/>
          </a:prstGeom>
          <a:noFill/>
          <a:ln>
            <a:solidFill>
              <a:srgbClr val="ACD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b="1" dirty="0" smtClean="0">
              <a:solidFill>
                <a:srgbClr val="ACDE52"/>
              </a:solidFill>
            </a:endParaRPr>
          </a:p>
          <a:p>
            <a:pPr algn="ctr"/>
            <a:endParaRPr lang="nl-NL" sz="1400" b="1" dirty="0">
              <a:solidFill>
                <a:srgbClr val="ACDE52"/>
              </a:solidFill>
            </a:endParaRPr>
          </a:p>
          <a:p>
            <a:pPr algn="ctr"/>
            <a:r>
              <a:rPr lang="nl-NL" sz="1200" b="1" dirty="0" smtClean="0">
                <a:solidFill>
                  <a:schemeClr val="tx1"/>
                </a:solidFill>
              </a:rPr>
              <a:t>4 pilotprojecten</a:t>
            </a:r>
            <a:r>
              <a:rPr lang="nl-NL" sz="1200" b="1" dirty="0" smtClean="0">
                <a:solidFill>
                  <a:schemeClr val="tx1"/>
                </a:solidFill>
              </a:rPr>
              <a:t> </a:t>
            </a:r>
            <a:endParaRPr lang="nl-NL" sz="1200" b="1" dirty="0">
              <a:solidFill>
                <a:schemeClr val="tx1"/>
              </a:solidFill>
            </a:endParaRPr>
          </a:p>
        </p:txBody>
      </p:sp>
      <p:pic>
        <p:nvPicPr>
          <p:cNvPr id="47" name="Picture 6" descr="Afbeeldingsresultaat voor prorail">
            <a:extLst>
              <a:ext uri="{FF2B5EF4-FFF2-40B4-BE49-F238E27FC236}">
                <a16:creationId xmlns:a16="http://schemas.microsoft.com/office/drawing/2014/main" xmlns="" id="{A3F57B75-F845-44C6-B851-4F29ADADC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69" y="4184015"/>
            <a:ext cx="664217" cy="51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Afgeronde rechthoek 51"/>
          <p:cNvSpPr/>
          <p:nvPr/>
        </p:nvSpPr>
        <p:spPr>
          <a:xfrm>
            <a:off x="1851980" y="5448687"/>
            <a:ext cx="1699378" cy="1109402"/>
          </a:xfrm>
          <a:prstGeom prst="roundRect">
            <a:avLst/>
          </a:prstGeom>
          <a:noFill/>
          <a:ln>
            <a:solidFill>
              <a:srgbClr val="ACD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b="1" dirty="0" smtClean="0">
              <a:solidFill>
                <a:srgbClr val="ACDE52"/>
              </a:solidFill>
            </a:endParaRPr>
          </a:p>
          <a:p>
            <a:pPr algn="ctr"/>
            <a:endParaRPr lang="nl-NL" sz="1400" b="1" dirty="0">
              <a:solidFill>
                <a:srgbClr val="ACDE52"/>
              </a:solidFill>
            </a:endParaRPr>
          </a:p>
          <a:p>
            <a:pPr algn="ctr"/>
            <a:endParaRPr lang="nl-NL" sz="1200" b="1" dirty="0" smtClean="0">
              <a:solidFill>
                <a:schemeClr val="tx1"/>
              </a:solidFill>
            </a:endParaRPr>
          </a:p>
          <a:p>
            <a:r>
              <a:rPr lang="nl-NL" sz="1200" b="1" dirty="0" smtClean="0">
                <a:solidFill>
                  <a:schemeClr val="tx1"/>
                </a:solidFill>
              </a:rPr>
              <a:t>Ontwikkeling rioolinspectierobot</a:t>
            </a:r>
            <a:endParaRPr lang="nl-NL" sz="1200" b="1" dirty="0">
              <a:solidFill>
                <a:schemeClr val="tx1"/>
              </a:solidFill>
            </a:endParaRPr>
          </a:p>
        </p:txBody>
      </p:sp>
      <p:sp>
        <p:nvSpPr>
          <p:cNvPr id="53" name="Afgeronde rechthoek 52"/>
          <p:cNvSpPr/>
          <p:nvPr/>
        </p:nvSpPr>
        <p:spPr>
          <a:xfrm>
            <a:off x="3721027" y="5444177"/>
            <a:ext cx="1688206" cy="1113912"/>
          </a:xfrm>
          <a:prstGeom prst="roundRect">
            <a:avLst/>
          </a:prstGeom>
          <a:noFill/>
          <a:ln>
            <a:solidFill>
              <a:srgbClr val="ACD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b="1" dirty="0" smtClean="0">
              <a:solidFill>
                <a:srgbClr val="ACDE52"/>
              </a:solidFill>
            </a:endParaRPr>
          </a:p>
          <a:p>
            <a:pPr algn="ctr"/>
            <a:endParaRPr lang="nl-NL" sz="1400" b="1" dirty="0">
              <a:solidFill>
                <a:srgbClr val="ACDE52"/>
              </a:solidFill>
            </a:endParaRPr>
          </a:p>
          <a:p>
            <a:pPr algn="ctr"/>
            <a:endParaRPr lang="nl-NL" sz="1200" b="1" dirty="0" smtClean="0">
              <a:solidFill>
                <a:schemeClr val="tx1"/>
              </a:solidFill>
            </a:endParaRPr>
          </a:p>
          <a:p>
            <a:r>
              <a:rPr lang="nl-NL" sz="1200" b="1" dirty="0" smtClean="0">
                <a:solidFill>
                  <a:schemeClr val="tx1"/>
                </a:solidFill>
              </a:rPr>
              <a:t>Zelflerend RTC / Machine Learning</a:t>
            </a:r>
            <a:r>
              <a:rPr lang="nl-NL" sz="1200" b="1" dirty="0" smtClean="0">
                <a:solidFill>
                  <a:schemeClr val="tx1"/>
                </a:solidFill>
              </a:rPr>
              <a:t> </a:t>
            </a:r>
            <a:endParaRPr lang="nl-NL" sz="1200" b="1" dirty="0">
              <a:solidFill>
                <a:schemeClr val="tx1"/>
              </a:solidFill>
            </a:endParaRPr>
          </a:p>
        </p:txBody>
      </p:sp>
      <p:sp>
        <p:nvSpPr>
          <p:cNvPr id="54" name="Afgeronde rechthoek 53"/>
          <p:cNvSpPr/>
          <p:nvPr/>
        </p:nvSpPr>
        <p:spPr>
          <a:xfrm>
            <a:off x="5598174" y="5462323"/>
            <a:ext cx="1687133" cy="1095765"/>
          </a:xfrm>
          <a:prstGeom prst="roundRect">
            <a:avLst/>
          </a:prstGeom>
          <a:noFill/>
          <a:ln>
            <a:solidFill>
              <a:srgbClr val="ACD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b="1" dirty="0" smtClean="0">
              <a:solidFill>
                <a:srgbClr val="ACDE52"/>
              </a:solidFill>
            </a:endParaRPr>
          </a:p>
          <a:p>
            <a:pPr algn="ctr"/>
            <a:endParaRPr lang="nl-NL" sz="1400" b="1" dirty="0">
              <a:solidFill>
                <a:srgbClr val="ACDE52"/>
              </a:solidFill>
            </a:endParaRPr>
          </a:p>
          <a:p>
            <a:pPr algn="ctr"/>
            <a:endParaRPr lang="nl-NL" sz="1200" b="1" dirty="0" smtClean="0">
              <a:solidFill>
                <a:schemeClr val="tx1"/>
              </a:solidFill>
            </a:endParaRPr>
          </a:p>
          <a:p>
            <a:r>
              <a:rPr lang="nl-NL" sz="1200" b="1" dirty="0" smtClean="0">
                <a:solidFill>
                  <a:schemeClr val="tx1"/>
                </a:solidFill>
              </a:rPr>
              <a:t>Proeftuin Sluis Eefde</a:t>
            </a:r>
            <a:endParaRPr lang="nl-NL" sz="1200" b="1" dirty="0">
              <a:solidFill>
                <a:schemeClr val="tx1"/>
              </a:solidFill>
            </a:endParaRPr>
          </a:p>
        </p:txBody>
      </p:sp>
      <p:sp>
        <p:nvSpPr>
          <p:cNvPr id="55" name="Afgeronde rechthoek 54"/>
          <p:cNvSpPr/>
          <p:nvPr/>
        </p:nvSpPr>
        <p:spPr>
          <a:xfrm>
            <a:off x="7499896" y="5471118"/>
            <a:ext cx="1764734" cy="1086970"/>
          </a:xfrm>
          <a:prstGeom prst="roundRect">
            <a:avLst/>
          </a:prstGeom>
          <a:noFill/>
          <a:ln>
            <a:solidFill>
              <a:srgbClr val="ACD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b="1" dirty="0" smtClean="0">
              <a:solidFill>
                <a:srgbClr val="ACDE52"/>
              </a:solidFill>
            </a:endParaRPr>
          </a:p>
          <a:p>
            <a:pPr algn="ctr"/>
            <a:endParaRPr lang="nl-NL" sz="1400" b="1" dirty="0">
              <a:solidFill>
                <a:srgbClr val="ACDE52"/>
              </a:solidFill>
            </a:endParaRPr>
          </a:p>
          <a:p>
            <a:pPr algn="ctr"/>
            <a:endParaRPr lang="nl-NL" sz="1200" b="1" dirty="0" smtClean="0">
              <a:solidFill>
                <a:schemeClr val="tx1"/>
              </a:solidFill>
            </a:endParaRPr>
          </a:p>
          <a:p>
            <a:r>
              <a:rPr lang="nl-NL" sz="1200" b="1" dirty="0" smtClean="0">
                <a:solidFill>
                  <a:schemeClr val="tx1"/>
                </a:solidFill>
              </a:rPr>
              <a:t>Proeftuin </a:t>
            </a:r>
          </a:p>
          <a:p>
            <a:r>
              <a:rPr lang="nl-NL" sz="1200" b="1" dirty="0" smtClean="0">
                <a:solidFill>
                  <a:schemeClr val="tx1"/>
                </a:solidFill>
              </a:rPr>
              <a:t>Stuw de </a:t>
            </a:r>
            <a:r>
              <a:rPr lang="nl-NL" sz="1200" b="1" dirty="0" err="1" smtClean="0">
                <a:solidFill>
                  <a:schemeClr val="tx1"/>
                </a:solidFill>
              </a:rPr>
              <a:t>Haandrik</a:t>
            </a:r>
            <a:endParaRPr lang="nl-NL" sz="1200" b="1" dirty="0">
              <a:solidFill>
                <a:schemeClr val="tx1"/>
              </a:solidFill>
            </a:endParaRPr>
          </a:p>
        </p:txBody>
      </p:sp>
      <p:sp>
        <p:nvSpPr>
          <p:cNvPr id="56" name="Afgeronde rechthoek 55"/>
          <p:cNvSpPr/>
          <p:nvPr/>
        </p:nvSpPr>
        <p:spPr>
          <a:xfrm>
            <a:off x="9401618" y="5444176"/>
            <a:ext cx="1709749" cy="1113911"/>
          </a:xfrm>
          <a:prstGeom prst="roundRect">
            <a:avLst/>
          </a:prstGeom>
          <a:noFill/>
          <a:ln>
            <a:solidFill>
              <a:srgbClr val="ACDE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b="1" dirty="0" smtClean="0">
              <a:solidFill>
                <a:srgbClr val="ACDE52"/>
              </a:solidFill>
            </a:endParaRPr>
          </a:p>
          <a:p>
            <a:pPr algn="ctr"/>
            <a:endParaRPr lang="nl-NL" sz="1400" b="1" dirty="0">
              <a:solidFill>
                <a:srgbClr val="ACDE52"/>
              </a:solidFill>
            </a:endParaRPr>
          </a:p>
          <a:p>
            <a:pPr algn="ctr"/>
            <a:endParaRPr lang="nl-NL" sz="1200" b="1" dirty="0" smtClean="0">
              <a:solidFill>
                <a:schemeClr val="tx1"/>
              </a:solidFill>
            </a:endParaRPr>
          </a:p>
          <a:p>
            <a:r>
              <a:rPr lang="nl-NL" sz="1200" b="1" dirty="0" smtClean="0">
                <a:solidFill>
                  <a:schemeClr val="tx1"/>
                </a:solidFill>
              </a:rPr>
              <a:t>De pratende brug</a:t>
            </a:r>
            <a:r>
              <a:rPr lang="nl-NL" sz="1200" b="1" dirty="0" smtClean="0">
                <a:solidFill>
                  <a:schemeClr val="tx1"/>
                </a:solidFill>
              </a:rPr>
              <a:t> </a:t>
            </a:r>
            <a:endParaRPr lang="nl-NL" sz="1200" b="1" dirty="0">
              <a:solidFill>
                <a:schemeClr val="tx1"/>
              </a:solidFill>
            </a:endParaRPr>
          </a:p>
        </p:txBody>
      </p:sp>
      <p:pic>
        <p:nvPicPr>
          <p:cNvPr id="57" name="Picture 2" descr="http://img.rtvoost.nl/T3/191062.jpg?w=800">
            <a:extLst>
              <a:ext uri="{FF2B5EF4-FFF2-40B4-BE49-F238E27FC236}">
                <a16:creationId xmlns:a16="http://schemas.microsoft.com/office/drawing/2014/main" xmlns="" id="{49BB535B-CA2F-4323-8578-38039074F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407" y="5582778"/>
            <a:ext cx="729392" cy="47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Afbeeldingsresultaat voor rijkswaterstaat logo">
            <a:extLst>
              <a:ext uri="{FF2B5EF4-FFF2-40B4-BE49-F238E27FC236}">
                <a16:creationId xmlns:a16="http://schemas.microsoft.com/office/drawing/2014/main" xmlns="" id="{4E8A3FA3-AB97-4C2C-94DF-E2FA88B8FB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5"/>
          <a:stretch/>
        </p:blipFill>
        <p:spPr bwMode="auto">
          <a:xfrm>
            <a:off x="5742546" y="5550112"/>
            <a:ext cx="1086120" cy="65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Afbeelding 58" descr="Afbeeldingsresultaat voor mobilis logo">
            <a:extLst>
              <a:ext uri="{FF2B5EF4-FFF2-40B4-BE49-F238E27FC236}">
                <a16:creationId xmlns:a16="http://schemas.microsoft.com/office/drawing/2014/main" xmlns="" id="{8B33FFB2-D669-444F-B256-619015EE32F6}"/>
              </a:ext>
            </a:extLst>
          </p:cNvPr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00"/>
          <a:stretch/>
        </p:blipFill>
        <p:spPr bwMode="auto">
          <a:xfrm>
            <a:off x="6515244" y="5561450"/>
            <a:ext cx="665589" cy="4063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8" descr="http://www.dataweb.nl/wp-content/uploads/logo-gemeente-almelo.jpg">
            <a:extLst>
              <a:ext uri="{FF2B5EF4-FFF2-40B4-BE49-F238E27FC236}">
                <a16:creationId xmlns:a16="http://schemas.microsoft.com/office/drawing/2014/main" xmlns="" id="{8A4790FE-E5C1-40F0-A2A3-CA488C0F3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820" y="5619457"/>
            <a:ext cx="747337" cy="26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ttp://img.rtvoost.nl/T3/191062.jpg?w=800">
            <a:extLst>
              <a:ext uri="{FF2B5EF4-FFF2-40B4-BE49-F238E27FC236}">
                <a16:creationId xmlns:a16="http://schemas.microsoft.com/office/drawing/2014/main" xmlns="" id="{49BB535B-CA2F-4323-8578-38039074F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108" y="5550112"/>
            <a:ext cx="729392" cy="473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Afbeeldingsresultaat voor gemeente enschede logo">
            <a:extLst>
              <a:ext uri="{FF2B5EF4-FFF2-40B4-BE49-F238E27FC236}">
                <a16:creationId xmlns:a16="http://schemas.microsoft.com/office/drawing/2014/main" xmlns="" id="{A1002ECD-2CFE-433C-8987-F4F39C048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090" y="5510517"/>
            <a:ext cx="797336" cy="39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Afbeeldingsresultaat voor sitech logo">
            <a:extLst>
              <a:ext uri="{FF2B5EF4-FFF2-40B4-BE49-F238E27FC236}">
                <a16:creationId xmlns:a16="http://schemas.microsoft.com/office/drawing/2014/main" xmlns="" id="{4F06422C-5AFF-42DC-860A-02CBEB079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120" y="5551937"/>
            <a:ext cx="586352" cy="40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Afbeelding 65">
            <a:extLst>
              <a:ext uri="{FF2B5EF4-FFF2-40B4-BE49-F238E27FC236}">
                <a16:creationId xmlns:a16="http://schemas.microsoft.com/office/drawing/2014/main" xmlns="" id="{012787E5-2B16-499B-9616-048C22CCE2D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79219" y="5604658"/>
            <a:ext cx="1480702" cy="477034"/>
          </a:xfrm>
          <a:prstGeom prst="rect">
            <a:avLst/>
          </a:prstGeom>
        </p:spPr>
      </p:pic>
      <p:cxnSp>
        <p:nvCxnSpPr>
          <p:cNvPr id="71" name="Rechte verbindingslijn 70"/>
          <p:cNvCxnSpPr/>
          <p:nvPr/>
        </p:nvCxnSpPr>
        <p:spPr>
          <a:xfrm>
            <a:off x="6981303" y="2877942"/>
            <a:ext cx="0" cy="189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/>
          <p:nvPr/>
        </p:nvCxnSpPr>
        <p:spPr>
          <a:xfrm>
            <a:off x="4856878" y="2871989"/>
            <a:ext cx="0" cy="189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>
            <a:off x="2735631" y="2871989"/>
            <a:ext cx="0" cy="189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chte verbindingslijn 73"/>
          <p:cNvCxnSpPr/>
          <p:nvPr/>
        </p:nvCxnSpPr>
        <p:spPr>
          <a:xfrm>
            <a:off x="4844597" y="3935216"/>
            <a:ext cx="0" cy="189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>
            <a:off x="2734463" y="5258702"/>
            <a:ext cx="7609343" cy="69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77"/>
          <p:cNvCxnSpPr/>
          <p:nvPr/>
        </p:nvCxnSpPr>
        <p:spPr>
          <a:xfrm>
            <a:off x="2734463" y="3932608"/>
            <a:ext cx="76" cy="1495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4662108" y="5258701"/>
            <a:ext cx="0" cy="189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Rechte verbindingslijn 84"/>
          <p:cNvCxnSpPr/>
          <p:nvPr/>
        </p:nvCxnSpPr>
        <p:spPr>
          <a:xfrm>
            <a:off x="6448868" y="5272979"/>
            <a:ext cx="0" cy="189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echte verbindingslijn 86"/>
          <p:cNvCxnSpPr/>
          <p:nvPr/>
        </p:nvCxnSpPr>
        <p:spPr>
          <a:xfrm>
            <a:off x="8295606" y="5277472"/>
            <a:ext cx="0" cy="189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Rechte verbindingslijn 87"/>
          <p:cNvCxnSpPr/>
          <p:nvPr/>
        </p:nvCxnSpPr>
        <p:spPr>
          <a:xfrm>
            <a:off x="10321211" y="5265654"/>
            <a:ext cx="0" cy="189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9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38</Words>
  <Application>Microsoft Office PowerPoint</Application>
  <PresentationFormat>Breedbeeld</PresentationFormat>
  <Paragraphs>45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Marja van der Helm</dc:creator>
  <cp:lastModifiedBy>Marja van der Helm</cp:lastModifiedBy>
  <cp:revision>18</cp:revision>
  <dcterms:created xsi:type="dcterms:W3CDTF">2018-05-09T08:47:00Z</dcterms:created>
  <dcterms:modified xsi:type="dcterms:W3CDTF">2018-05-09T12:52:52Z</dcterms:modified>
</cp:coreProperties>
</file>