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6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Output=f(diameter)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Output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17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20</c:v>
              </c:pt>
              <c:pt idx="4">
                <c:v>20</c:v>
              </c:pt>
              <c:pt idx="5">
                <c:v>18</c:v>
              </c:pt>
              <c:pt idx="6">
                <c:v>18</c:v>
              </c:pt>
              <c:pt idx="7">
                <c:v>16</c:v>
              </c:pt>
              <c:pt idx="8">
                <c:v>16</c:v>
              </c:pt>
              <c:pt idx="9">
                <c:v>14</c:v>
              </c:pt>
              <c:pt idx="10">
                <c:v>14</c:v>
              </c:pt>
              <c:pt idx="11">
                <c:v>12</c:v>
              </c:pt>
              <c:pt idx="12">
                <c:v>12</c:v>
              </c:pt>
              <c:pt idx="13">
                <c:v>10</c:v>
              </c:pt>
              <c:pt idx="14">
                <c:v>10</c:v>
              </c:pt>
              <c:pt idx="15">
                <c:v>8</c:v>
              </c:pt>
              <c:pt idx="16">
                <c:v>8</c:v>
              </c:pt>
            </c:numLit>
          </c:xVal>
          <c:yVal>
            <c:numLit>
              <c:formatCode>General</c:formatCode>
              <c:ptCount val="17"/>
              <c:pt idx="0">
                <c:v>36.50036675938842</c:v>
              </c:pt>
              <c:pt idx="1">
                <c:v>39.642927083333788</c:v>
              </c:pt>
              <c:pt idx="2">
                <c:v>39.693167057101185</c:v>
              </c:pt>
              <c:pt idx="3">
                <c:v>39.496088538682159</c:v>
              </c:pt>
              <c:pt idx="4">
                <c:v>39.060091404011423</c:v>
              </c:pt>
              <c:pt idx="5">
                <c:v>39.030886456693146</c:v>
              </c:pt>
              <c:pt idx="6">
                <c:v>38.361243972602743</c:v>
              </c:pt>
              <c:pt idx="7">
                <c:v>42.854016731517554</c:v>
              </c:pt>
              <c:pt idx="8">
                <c:v>42.854045982905745</c:v>
              </c:pt>
              <c:pt idx="9">
                <c:v>40.898998550724606</c:v>
              </c:pt>
              <c:pt idx="10">
                <c:v>40.422819313304878</c:v>
              </c:pt>
              <c:pt idx="11">
                <c:v>44.120314383561549</c:v>
              </c:pt>
              <c:pt idx="12">
                <c:v>44.064306239737334</c:v>
              </c:pt>
              <c:pt idx="13">
                <c:v>52.120108064515819</c:v>
              </c:pt>
              <c:pt idx="14">
                <c:v>52.159745109488817</c:v>
              </c:pt>
              <c:pt idx="15">
                <c:v>61.233801594202788</c:v>
              </c:pt>
              <c:pt idx="16">
                <c:v>61.344725245441921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739375"/>
        <c:axId val="1716744783"/>
      </c:scatterChart>
      <c:valAx>
        <c:axId val="1716744783"/>
        <c:scaling>
          <c:orientation val="minMax"/>
          <c:min val="30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Output(%)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39375"/>
        <c:crosses val="autoZero"/>
        <c:crossBetween val="midCat"/>
      </c:valAx>
      <c:valAx>
        <c:axId val="1716739375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Metingen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4783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Uitgangssignaal LIC = f(Diameter)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 [%] 20C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36.50036675938842</c:v>
              </c:pt>
              <c:pt idx="1">
                <c:v>39.642927083333788</c:v>
              </c:pt>
              <c:pt idx="2">
                <c:v>39.693167057101185</c:v>
              </c:pt>
              <c:pt idx="3">
                <c:v>0</c:v>
              </c:pt>
              <c:pt idx="4">
                <c:v>0</c:v>
              </c:pt>
              <c:pt idx="5">
                <c:v>39.496088538682159</c:v>
              </c:pt>
              <c:pt idx="6">
                <c:v>39.060091404011423</c:v>
              </c:pt>
              <c:pt idx="7">
                <c:v>0</c:v>
              </c:pt>
              <c:pt idx="8">
                <c:v>39.030886456693146</c:v>
              </c:pt>
              <c:pt idx="9">
                <c:v>38.361243972602743</c:v>
              </c:pt>
              <c:pt idx="10">
                <c:v>0</c:v>
              </c:pt>
              <c:pt idx="11">
                <c:v>42.854016731517554</c:v>
              </c:pt>
              <c:pt idx="12">
                <c:v>42.854045982905745</c:v>
              </c:pt>
              <c:pt idx="13">
                <c:v>0</c:v>
              </c:pt>
              <c:pt idx="14">
                <c:v>40.898998550724606</c:v>
              </c:pt>
              <c:pt idx="15">
                <c:v>40.422819313304878</c:v>
              </c:pt>
              <c:pt idx="16">
                <c:v>0</c:v>
              </c:pt>
              <c:pt idx="17">
                <c:v>44.120314383561549</c:v>
              </c:pt>
              <c:pt idx="18">
                <c:v>44.064306239737334</c:v>
              </c:pt>
              <c:pt idx="19">
                <c:v>0</c:v>
              </c:pt>
              <c:pt idx="20">
                <c:v>52.120108064515819</c:v>
              </c:pt>
              <c:pt idx="21">
                <c:v>52.159745109488817</c:v>
              </c:pt>
              <c:pt idx="22">
                <c:v>0</c:v>
              </c:pt>
              <c:pt idx="23">
                <c:v>61.233801594202788</c:v>
              </c:pt>
              <c:pt idx="24">
                <c:v>61.344725245441921</c:v>
              </c:pt>
            </c:numLit>
          </c:yVal>
          <c:smooth val="0"/>
        </c:ser>
        <c:ser>
          <c:idx val="1"/>
          <c:order val="1"/>
          <c:tx>
            <c:v>U [%] Best Fit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38.760332703213606</c:v>
              </c:pt>
              <c:pt idx="1">
                <c:v>38.760332703213606</c:v>
              </c:pt>
              <c:pt idx="2">
                <c:v>38.760332703213606</c:v>
              </c:pt>
              <c:pt idx="3">
                <c:v>38.770876033057846</c:v>
              </c:pt>
              <c:pt idx="4">
                <c:v>38.833850340136053</c:v>
              </c:pt>
              <c:pt idx="5">
                <c:v>38.96</c:v>
              </c:pt>
              <c:pt idx="6">
                <c:v>38.96</c:v>
              </c:pt>
              <c:pt idx="7">
                <c:v>39.162969529085871</c:v>
              </c:pt>
              <c:pt idx="8">
                <c:v>39.460296296296299</c:v>
              </c:pt>
              <c:pt idx="9">
                <c:v>39.460296296296299</c:v>
              </c:pt>
              <c:pt idx="10">
                <c:v>39.874823529411756</c:v>
              </c:pt>
              <c:pt idx="11">
                <c:v>40.436749999999996</c:v>
              </c:pt>
              <c:pt idx="12">
                <c:v>40.436749999999996</c:v>
              </c:pt>
              <c:pt idx="13">
                <c:v>41.186666666666667</c:v>
              </c:pt>
              <c:pt idx="14">
                <c:v>42.18016326530612</c:v>
              </c:pt>
              <c:pt idx="15">
                <c:v>42.18016326530612</c:v>
              </c:pt>
              <c:pt idx="16">
                <c:v>43.495005917159759</c:v>
              </c:pt>
              <c:pt idx="17">
                <c:v>45.242666666666665</c:v>
              </c:pt>
              <c:pt idx="18">
                <c:v>45.242666666666665</c:v>
              </c:pt>
              <c:pt idx="19">
                <c:v>47.587504132231402</c:v>
              </c:pt>
              <c:pt idx="20">
                <c:v>50.78</c:v>
              </c:pt>
              <c:pt idx="21">
                <c:v>50.78</c:v>
              </c:pt>
              <c:pt idx="22">
                <c:v>55.217185185185187</c:v>
              </c:pt>
              <c:pt idx="23">
                <c:v>61.558999999999997</c:v>
              </c:pt>
              <c:pt idx="24">
                <c:v>61.558999999999997</c:v>
              </c:pt>
            </c:numLit>
          </c:yVal>
          <c:smooth val="0"/>
        </c:ser>
        <c:ser>
          <c:idx val="2"/>
          <c:order val="2"/>
          <c:tx>
            <c:v>U [%] 40C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42.311578807947015</c:v>
              </c:pt>
              <c:pt idx="1">
                <c:v>43.288718658281049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43.937155573505358</c:v>
              </c:pt>
              <c:pt idx="6">
                <c:v>44.185780094228349</c:v>
              </c:pt>
              <c:pt idx="7">
                <c:v>0</c:v>
              </c:pt>
              <c:pt idx="8">
                <c:v>44.192674216524338</c:v>
              </c:pt>
              <c:pt idx="9">
                <c:v>44.254675934230349</c:v>
              </c:pt>
              <c:pt idx="10">
                <c:v>0</c:v>
              </c:pt>
              <c:pt idx="11">
                <c:v>45.122677130682376</c:v>
              </c:pt>
              <c:pt idx="12">
                <c:v>45.207422910662537</c:v>
              </c:pt>
              <c:pt idx="13">
                <c:v>0</c:v>
              </c:pt>
              <c:pt idx="14">
                <c:v>44.554320029455425</c:v>
              </c:pt>
              <c:pt idx="15">
                <c:v>44.90336657608691</c:v>
              </c:pt>
              <c:pt idx="16">
                <c:v>0</c:v>
              </c:pt>
              <c:pt idx="17">
                <c:v>46.169640909090944</c:v>
              </c:pt>
              <c:pt idx="18">
                <c:v>47.627933387622264</c:v>
              </c:pt>
              <c:pt idx="19">
                <c:v>0</c:v>
              </c:pt>
              <c:pt idx="20">
                <c:v>51.058008189655261</c:v>
              </c:pt>
              <c:pt idx="21">
                <c:v>52.070315022761648</c:v>
              </c:pt>
              <c:pt idx="22">
                <c:v>0</c:v>
              </c:pt>
              <c:pt idx="23">
                <c:v>65.507392202462313</c:v>
              </c:pt>
              <c:pt idx="24">
                <c:v>66.669902225519323</c:v>
              </c:pt>
            </c:numLit>
          </c:yVal>
          <c:smooth val="0"/>
        </c:ser>
        <c:ser>
          <c:idx val="3"/>
          <c:order val="3"/>
          <c:tx>
            <c:v>U [%] Best Fit</c:v>
          </c:tx>
          <c:spPr>
            <a:ln w="25402" cap="rnd">
              <a:solidFill>
                <a:srgbClr val="FFC000"/>
              </a:solidFill>
              <a:prstDash val="solid"/>
              <a:round/>
            </a:ln>
          </c:spPr>
          <c:marker>
            <c:symbol val="circle"/>
            <c:size val="5"/>
          </c:marker>
          <c:dPt>
            <c:idx val="7"/>
            <c:bubble3D val="0"/>
            <c:spPr>
              <a:ln w="25402" cap="rnd">
                <a:solidFill>
                  <a:srgbClr val="FFC000">
                    <a:alpha val="96000"/>
                  </a:srgbClr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0-95C2-4405-A26E-5FB77491EE3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95C2-4405-A26E-5FB77491EE36}"/>
              </c:ext>
            </c:extLst>
          </c:dPt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43.280890895186538</c:v>
              </c:pt>
              <c:pt idx="1">
                <c:v>43.280890895186538</c:v>
              </c:pt>
              <c:pt idx="2">
                <c:v>43.280890895186538</c:v>
              </c:pt>
              <c:pt idx="3">
                <c:v>43.375771404193536</c:v>
              </c:pt>
              <c:pt idx="4">
                <c:v>43.488434338901243</c:v>
              </c:pt>
              <c:pt idx="5">
                <c:v>43.62347870671406</c:v>
              </c:pt>
              <c:pt idx="6">
                <c:v>43.62347870671406</c:v>
              </c:pt>
              <c:pt idx="7">
                <c:v>43.787080629038684</c:v>
              </c:pt>
              <c:pt idx="8">
                <c:v>43.987694148940747</c:v>
              </c:pt>
              <c:pt idx="9">
                <c:v>43.987694148940747</c:v>
              </c:pt>
              <c:pt idx="10">
                <c:v>44.237150358883184</c:v>
              </c:pt>
              <c:pt idx="11">
                <c:v>44.552442611606153</c:v>
              </c:pt>
              <c:pt idx="12">
                <c:v>44.552442611606153</c:v>
              </c:pt>
              <c:pt idx="13">
                <c:v>44.958749536506708</c:v>
              </c:pt>
              <c:pt idx="14">
                <c:v>45.4948201419868</c:v>
              </c:pt>
              <c:pt idx="15">
                <c:v>45.4948201419868</c:v>
              </c:pt>
              <c:pt idx="16">
                <c:v>46.223190656908692</c:v>
              </c:pt>
              <c:pt idx="17">
                <c:v>47.25119921547077</c:v>
              </c:pt>
              <c:pt idx="18">
                <c:v>47.25119921547077</c:v>
              </c:pt>
              <c:pt idx="19">
                <c:v>48.779129573803189</c:v>
              </c:pt>
              <c:pt idx="20">
                <c:v>51.228645474097611</c:v>
              </c:pt>
              <c:pt idx="21">
                <c:v>51.228645474097611</c:v>
              </c:pt>
              <c:pt idx="22">
                <c:v>55.676379902809821</c:v>
              </c:pt>
              <c:pt idx="23">
                <c:v>66.113819761701166</c:v>
              </c:pt>
              <c:pt idx="24">
                <c:v>66.113819761701166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9311"/>
        <c:axId val="1722238479"/>
      </c:scatterChart>
      <c:valAx>
        <c:axId val="1722238479"/>
        <c:scaling>
          <c:orientation val="minMax"/>
          <c:min val="30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Uitgangssignaal LIC [%]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9311"/>
        <c:crosses val="autoZero"/>
        <c:crossBetween val="midCat"/>
      </c:valAx>
      <c:valAx>
        <c:axId val="172223931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Diameter [mm]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8479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Drukverschil =f(diameter)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ΔP (voor-na)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17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20</c:v>
              </c:pt>
              <c:pt idx="4">
                <c:v>20</c:v>
              </c:pt>
              <c:pt idx="5">
                <c:v>18</c:v>
              </c:pt>
              <c:pt idx="6">
                <c:v>18</c:v>
              </c:pt>
              <c:pt idx="7">
                <c:v>16</c:v>
              </c:pt>
              <c:pt idx="8">
                <c:v>16</c:v>
              </c:pt>
              <c:pt idx="9">
                <c:v>14</c:v>
              </c:pt>
              <c:pt idx="10">
                <c:v>14</c:v>
              </c:pt>
              <c:pt idx="11">
                <c:v>12</c:v>
              </c:pt>
              <c:pt idx="12">
                <c:v>12</c:v>
              </c:pt>
              <c:pt idx="13">
                <c:v>10</c:v>
              </c:pt>
              <c:pt idx="14">
                <c:v>10</c:v>
              </c:pt>
              <c:pt idx="15">
                <c:v>8</c:v>
              </c:pt>
              <c:pt idx="16">
                <c:v>8</c:v>
              </c:pt>
            </c:numLit>
          </c:xVal>
          <c:yVal>
            <c:numLit>
              <c:formatCode>General</c:formatCode>
              <c:ptCount val="17"/>
              <c:pt idx="0">
                <c:v>-6.5205841446453749E-3</c:v>
              </c:pt>
              <c:pt idx="1">
                <c:v>-7.6383928571429017E-3</c:v>
              </c:pt>
              <c:pt idx="2">
                <c:v>-8.8484626647145626E-3</c:v>
              </c:pt>
              <c:pt idx="3">
                <c:v>-1.2637535816618951E-3</c:v>
              </c:pt>
              <c:pt idx="4">
                <c:v>-3.0194842406877009E-3</c:v>
              </c:pt>
              <c:pt idx="5">
                <c:v>4.273385826771686E-3</c:v>
              </c:pt>
              <c:pt idx="6">
                <c:v>2.3041095890411118E-3</c:v>
              </c:pt>
              <c:pt idx="7">
                <c:v>9.5311284046693395E-3</c:v>
              </c:pt>
              <c:pt idx="8">
                <c:v>7.6670085470085759E-3</c:v>
              </c:pt>
              <c:pt idx="9">
                <c:v>2.7972463768116067E-2</c:v>
              </c:pt>
              <c:pt idx="10">
                <c:v>2.6199284692417741E-2</c:v>
              </c:pt>
              <c:pt idx="11">
                <c:v>4.4322054794520171E-2</c:v>
              </c:pt>
              <c:pt idx="12">
                <c:v>4.2937438423645051E-2</c:v>
              </c:pt>
              <c:pt idx="13">
                <c:v>0.18937741935483893</c:v>
              </c:pt>
              <c:pt idx="14">
                <c:v>0.18811386861313903</c:v>
              </c:pt>
              <c:pt idx="15">
                <c:v>0.45994391304347987</c:v>
              </c:pt>
              <c:pt idx="16">
                <c:v>0.46321276297335406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740623"/>
        <c:axId val="1716742287"/>
      </c:scatterChart>
      <c:valAx>
        <c:axId val="1716742287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Drukverschil(bar)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0623"/>
        <c:crosses val="autoZero"/>
        <c:crossBetween val="midCat"/>
      </c:valAx>
      <c:valAx>
        <c:axId val="1716740623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Diameter(mm)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2287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Output(%) = f(diameter) 40 graden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Outputsignaal naar de pomp(%)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16"/>
              <c:pt idx="0">
                <c:v>22.9</c:v>
              </c:pt>
              <c:pt idx="1">
                <c:v>22.9</c:v>
              </c:pt>
              <c:pt idx="2">
                <c:v>20</c:v>
              </c:pt>
              <c:pt idx="3">
                <c:v>20</c:v>
              </c:pt>
              <c:pt idx="4">
                <c:v>18</c:v>
              </c:pt>
              <c:pt idx="5">
                <c:v>18</c:v>
              </c:pt>
              <c:pt idx="6">
                <c:v>16</c:v>
              </c:pt>
              <c:pt idx="7">
                <c:v>16</c:v>
              </c:pt>
              <c:pt idx="8">
                <c:v>14</c:v>
              </c:pt>
              <c:pt idx="9">
                <c:v>14</c:v>
              </c:pt>
              <c:pt idx="10">
                <c:v>12</c:v>
              </c:pt>
              <c:pt idx="11">
                <c:v>12</c:v>
              </c:pt>
              <c:pt idx="12">
                <c:v>10</c:v>
              </c:pt>
              <c:pt idx="13">
                <c:v>10</c:v>
              </c:pt>
              <c:pt idx="14">
                <c:v>8</c:v>
              </c:pt>
              <c:pt idx="15">
                <c:v>8</c:v>
              </c:pt>
            </c:numLit>
          </c:xVal>
          <c:yVal>
            <c:numLit>
              <c:formatCode>General</c:formatCode>
              <c:ptCount val="16"/>
              <c:pt idx="0">
                <c:v>43.310722222222353</c:v>
              </c:pt>
              <c:pt idx="1">
                <c:v>42.490149006622474</c:v>
              </c:pt>
              <c:pt idx="2">
                <c:v>44.199874440518109</c:v>
              </c:pt>
              <c:pt idx="3">
                <c:v>44.07716365104978</c:v>
              </c:pt>
              <c:pt idx="4">
                <c:v>44.352440807175036</c:v>
              </c:pt>
              <c:pt idx="5">
                <c:v>44.273635185185306</c:v>
              </c:pt>
              <c:pt idx="6">
                <c:v>45.310718443803736</c:v>
              </c:pt>
              <c:pt idx="7">
                <c:v>45.216521022727832</c:v>
              </c:pt>
              <c:pt idx="8">
                <c:v>44.988338315217362</c:v>
              </c:pt>
              <c:pt idx="9">
                <c:v>44.616271723122608</c:v>
              </c:pt>
              <c:pt idx="10">
                <c:v>46.254019602272763</c:v>
              </c:pt>
              <c:pt idx="11">
                <c:v>47.754507166123865</c:v>
              </c:pt>
              <c:pt idx="12">
                <c:v>52.12411972685878</c:v>
              </c:pt>
              <c:pt idx="13">
                <c:v>51.130015660919653</c:v>
              </c:pt>
              <c:pt idx="14">
                <c:v>66.737341543026716</c:v>
              </c:pt>
              <c:pt idx="15">
                <c:v>65.555899179206548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738959"/>
        <c:axId val="1716738543"/>
      </c:scatterChart>
      <c:valAx>
        <c:axId val="1716738543"/>
        <c:scaling>
          <c:orientation val="minMax"/>
          <c:min val="35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Output(%)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38959"/>
        <c:crosses val="autoZero"/>
        <c:crossBetween val="midCat"/>
      </c:valAx>
      <c:valAx>
        <c:axId val="1716738959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Diameter(mm)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38543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Drukverschil(bar) =f (diameter) 40 graden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Drukverschil over meter 1&amp;2 / orifice (bar)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16"/>
              <c:pt idx="0">
                <c:v>22.9</c:v>
              </c:pt>
              <c:pt idx="1">
                <c:v>22.9</c:v>
              </c:pt>
              <c:pt idx="2">
                <c:v>20</c:v>
              </c:pt>
              <c:pt idx="3">
                <c:v>20</c:v>
              </c:pt>
              <c:pt idx="4">
                <c:v>18</c:v>
              </c:pt>
              <c:pt idx="5">
                <c:v>18</c:v>
              </c:pt>
              <c:pt idx="6">
                <c:v>16</c:v>
              </c:pt>
              <c:pt idx="7">
                <c:v>16</c:v>
              </c:pt>
              <c:pt idx="8">
                <c:v>14</c:v>
              </c:pt>
              <c:pt idx="9">
                <c:v>14</c:v>
              </c:pt>
              <c:pt idx="10">
                <c:v>12</c:v>
              </c:pt>
              <c:pt idx="11">
                <c:v>12</c:v>
              </c:pt>
              <c:pt idx="12">
                <c:v>10</c:v>
              </c:pt>
              <c:pt idx="13">
                <c:v>10</c:v>
              </c:pt>
              <c:pt idx="14">
                <c:v>8</c:v>
              </c:pt>
              <c:pt idx="15">
                <c:v>8</c:v>
              </c:pt>
            </c:numLit>
          </c:xVal>
          <c:yVal>
            <c:numLit>
              <c:formatCode>General</c:formatCode>
              <c:ptCount val="16"/>
              <c:pt idx="0">
                <c:v>-2.7783228511530509E-2</c:v>
              </c:pt>
              <c:pt idx="1">
                <c:v>-2.6489183222958002E-2</c:v>
              </c:pt>
              <c:pt idx="2">
                <c:v>-2.675064782096577E-2</c:v>
              </c:pt>
              <c:pt idx="3">
                <c:v>-2.4913247172859275E-2</c:v>
              </c:pt>
              <c:pt idx="4">
                <c:v>-2.3056801195814446E-2</c:v>
              </c:pt>
              <c:pt idx="5">
                <c:v>-2.2961680911680674E-2</c:v>
              </c:pt>
              <c:pt idx="6">
                <c:v>-1.1797406340057629E-2</c:v>
              </c:pt>
              <c:pt idx="7">
                <c:v>-1.3277272727272709E-2</c:v>
              </c:pt>
              <c:pt idx="8">
                <c:v>8.5400815217391794E-3</c:v>
              </c:pt>
              <c:pt idx="9">
                <c:v>7.9634756995581295E-3</c:v>
              </c:pt>
              <c:pt idx="10">
                <c:v>3.6093181818181823E-2</c:v>
              </c:pt>
              <c:pt idx="11">
                <c:v>3.9429153094462335E-2</c:v>
              </c:pt>
              <c:pt idx="12">
                <c:v>0.17307481031866348</c:v>
              </c:pt>
              <c:pt idx="13">
                <c:v>0.16651106321839079</c:v>
              </c:pt>
              <c:pt idx="14">
                <c:v>0.51024896142433185</c:v>
              </c:pt>
              <c:pt idx="15">
                <c:v>0.4980413132694928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741455"/>
        <c:axId val="1716740207"/>
      </c:scatterChart>
      <c:valAx>
        <c:axId val="1716740207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Drukverschil(bar)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1455"/>
        <c:crosses val="autoZero"/>
        <c:crossBetween val="midCat"/>
      </c:valAx>
      <c:valAx>
        <c:axId val="1716741455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Diameter(mm)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0207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∆P=f(aantal verwijderde stukken)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ΔP (voor-na) 20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4472C4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71689430842400115"/>
                  <c:y val="6.0335343995443512E-2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-7.6383928571429017E-3</c:v>
              </c:pt>
              <c:pt idx="1">
                <c:v>-8.8484626647145626E-3</c:v>
              </c:pt>
              <c:pt idx="2">
                <c:v>1.0546428571428575E-3</c:v>
              </c:pt>
              <c:pt idx="3">
                <c:v>6.7060810810810865E-5</c:v>
              </c:pt>
              <c:pt idx="4">
                <c:v>-1.7947214076246328E-4</c:v>
              </c:pt>
              <c:pt idx="5">
                <c:v>-1.4864516129032238E-3</c:v>
              </c:pt>
              <c:pt idx="6">
                <c:v>2.4197752808988869E-3</c:v>
              </c:pt>
              <c:pt idx="7">
                <c:v>5.2401847575057718E-4</c:v>
              </c:pt>
              <c:pt idx="8">
                <c:v>3.839635535307541E-3</c:v>
              </c:pt>
              <c:pt idx="9">
                <c:v>1.4364161849710964E-3</c:v>
              </c:pt>
              <c:pt idx="10">
                <c:v>1.5882352941176485E-3</c:v>
              </c:pt>
              <c:pt idx="11">
                <c:v>2.2179487179487187E-4</c:v>
              </c:pt>
              <c:pt idx="12">
                <c:v>4.2149494949495232E-3</c:v>
              </c:pt>
              <c:pt idx="13">
                <c:v>1.7102137767220935E-3</c:v>
              </c:pt>
              <c:pt idx="14">
                <c:v>2.8356962025316576E-3</c:v>
              </c:pt>
              <c:pt idx="15">
                <c:v>1.0638522427440622E-3</c:v>
              </c:pt>
              <c:pt idx="16">
                <c:v>4.6393719806763585E-3</c:v>
              </c:pt>
              <c:pt idx="17">
                <c:v>3.065405405405416E-3</c:v>
              </c:pt>
            </c:numLit>
          </c:yVal>
          <c:smooth val="0"/>
        </c:ser>
        <c:ser>
          <c:idx val="1"/>
          <c:order val="1"/>
          <c:tx>
            <c:v>ΔP (voor-na) 40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ED7D31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-2.7783228511530509E-2</c:v>
              </c:pt>
              <c:pt idx="1">
                <c:v>-2.6489183222958002E-2</c:v>
              </c:pt>
              <c:pt idx="2">
                <c:v>-2.6153082706766959E-2</c:v>
              </c:pt>
              <c:pt idx="3">
                <c:v>-2.6643092522180042E-2</c:v>
              </c:pt>
              <c:pt idx="4">
                <c:v>-2.624125683060119E-2</c:v>
              </c:pt>
              <c:pt idx="5">
                <c:v>-2.8168633540372714E-2</c:v>
              </c:pt>
              <c:pt idx="6">
                <c:v>-2.6198081534772173E-2</c:v>
              </c:pt>
              <c:pt idx="7">
                <c:v>-2.7982233502538093E-2</c:v>
              </c:pt>
              <c:pt idx="8">
                <c:v>-2.5522087378640722E-2</c:v>
              </c:pt>
              <c:pt idx="9">
                <c:v>-2.7169397217928878E-2</c:v>
              </c:pt>
              <c:pt idx="10">
                <c:v>-2.588686635944689E-2</c:v>
              </c:pt>
              <c:pt idx="11">
                <c:v>-2.6042201834862291E-2</c:v>
              </c:pt>
              <c:pt idx="12">
                <c:v>-2.6239808153477196E-2</c:v>
              </c:pt>
              <c:pt idx="13">
                <c:v>-2.648957915831654E-2</c:v>
              </c:pt>
              <c:pt idx="14">
                <c:v>-2.4017426273458379E-2</c:v>
              </c:pt>
              <c:pt idx="15">
                <c:v>-2.3900748129675711E-2</c:v>
              </c:pt>
              <c:pt idx="16">
                <c:v>-2.4453097345132697E-2</c:v>
              </c:pt>
              <c:pt idx="17">
                <c:v>-2.5391891891891807E-2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6815"/>
        <c:axId val="1716179343"/>
      </c:scatterChart>
      <c:valAx>
        <c:axId val="1716179343"/>
        <c:scaling>
          <c:orientation val="minMax"/>
          <c:max val="5.000000000000001E-3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6815"/>
        <c:crosses val="autoZero"/>
        <c:crossBetween val="midCat"/>
      </c:valAx>
      <c:valAx>
        <c:axId val="1722236815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179343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Output(%)=f'(aantal verwijderde stukken waaier)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8 mm 20 graden celsius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4472C4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71556215716992699"/>
                  <c:y val="0.42023579801458105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61.233801594202788</c:v>
              </c:pt>
              <c:pt idx="1">
                <c:v>61.344725245441921</c:v>
              </c:pt>
              <c:pt idx="2">
                <c:v>59.282369516129137</c:v>
              </c:pt>
              <c:pt idx="3">
                <c:v>59.321789411764563</c:v>
              </c:pt>
              <c:pt idx="4">
                <c:v>62.975822683706127</c:v>
              </c:pt>
              <c:pt idx="5">
                <c:v>63.00171314741047</c:v>
              </c:pt>
              <c:pt idx="6">
                <c:v>65.958764059196355</c:v>
              </c:pt>
              <c:pt idx="7">
                <c:v>66.547253508772343</c:v>
              </c:pt>
              <c:pt idx="8">
                <c:v>68.097913770491928</c:v>
              </c:pt>
              <c:pt idx="9">
                <c:v>68.411000706713665</c:v>
              </c:pt>
              <c:pt idx="10">
                <c:v>68.93944680851061</c:v>
              </c:pt>
              <c:pt idx="11">
                <c:v>67.290547076023458</c:v>
              </c:pt>
              <c:pt idx="12">
                <c:v>66.401170480549212</c:v>
              </c:pt>
              <c:pt idx="13">
                <c:v>70.217569487750524</c:v>
              </c:pt>
              <c:pt idx="14">
                <c:v>70.800315075376759</c:v>
              </c:pt>
              <c:pt idx="15">
                <c:v>69.736208894231154</c:v>
              </c:pt>
              <c:pt idx="16">
                <c:v>71.995047803617965</c:v>
              </c:pt>
              <c:pt idx="17">
                <c:v>72.383566384180781</c:v>
              </c:pt>
            </c:numLit>
          </c:yVal>
          <c:smooth val="0"/>
        </c:ser>
        <c:ser>
          <c:idx val="1"/>
          <c:order val="1"/>
          <c:tx>
            <c:v>8 mm 40 graden Celsius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ED7D31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57101020407836145"/>
                  <c:y val="0.16219354757158247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66.737341543026716</c:v>
              </c:pt>
              <c:pt idx="1">
                <c:v>65.555899179206548</c:v>
              </c:pt>
              <c:pt idx="2">
                <c:v>63.750528059701345</c:v>
              </c:pt>
              <c:pt idx="3">
                <c:v>63.728462297297291</c:v>
              </c:pt>
              <c:pt idx="4">
                <c:v>67.096796261682144</c:v>
              </c:pt>
              <c:pt idx="5">
                <c:v>67.599212261580448</c:v>
              </c:pt>
              <c:pt idx="6">
                <c:v>69.546299159664116</c:v>
              </c:pt>
              <c:pt idx="7">
                <c:v>69.645239797979002</c:v>
              </c:pt>
              <c:pt idx="8">
                <c:v>71.2518511627907</c:v>
              </c:pt>
              <c:pt idx="9">
                <c:v>70.030842148760158</c:v>
              </c:pt>
              <c:pt idx="10">
                <c:v>71.756810455763741</c:v>
              </c:pt>
              <c:pt idx="11">
                <c:v>72.032439902676586</c:v>
              </c:pt>
              <c:pt idx="12">
                <c:v>74.429140045249184</c:v>
              </c:pt>
              <c:pt idx="13">
                <c:v>74.419050000000297</c:v>
              </c:pt>
              <c:pt idx="14">
                <c:v>75.00810216216216</c:v>
              </c:pt>
              <c:pt idx="15">
                <c:v>74.871377167629888</c:v>
              </c:pt>
              <c:pt idx="16">
                <c:v>77.298922324158866</c:v>
              </c:pt>
              <c:pt idx="17">
                <c:v>77.212234969324768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3071"/>
        <c:axId val="1722240143"/>
      </c:scatterChart>
      <c:valAx>
        <c:axId val="1722240143"/>
        <c:scaling>
          <c:orientation val="minMax"/>
          <c:max val="79"/>
          <c:min val="57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Output(%)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3071"/>
        <c:crosses val="autoZero"/>
        <c:crossBetween val="midCat"/>
        <c:majorUnit val="1"/>
      </c:valAx>
      <c:valAx>
        <c:axId val="172223307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Aantal stukken die van de waaier zijn afgehaald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40143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l-GR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Δ</a:t>
            </a: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P=f(aantal verwijderde stukken)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ΔP (voor-na) 20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4472C4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78000400246234591"/>
                  <c:y val="0.46481863719888233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0.45994391304347987</c:v>
              </c:pt>
              <c:pt idx="1">
                <c:v>0.46321276297335406</c:v>
              </c:pt>
              <c:pt idx="2">
                <c:v>0.43333322580645217</c:v>
              </c:pt>
              <c:pt idx="3">
                <c:v>0.43839008403361412</c:v>
              </c:pt>
              <c:pt idx="4">
                <c:v>0.45737252396166089</c:v>
              </c:pt>
              <c:pt idx="5">
                <c:v>0.4590143426294811</c:v>
              </c:pt>
              <c:pt idx="6">
                <c:v>0.48158625792811727</c:v>
              </c:pt>
              <c:pt idx="7">
                <c:v>0.49047675438596383</c:v>
              </c:pt>
              <c:pt idx="8">
                <c:v>0.49820229508196812</c:v>
              </c:pt>
              <c:pt idx="9">
                <c:v>0.50159717314487717</c:v>
              </c:pt>
              <c:pt idx="10">
                <c:v>0.49340638297872386</c:v>
              </c:pt>
              <c:pt idx="11">
                <c:v>0.48455701754385927</c:v>
              </c:pt>
              <c:pt idx="12">
                <c:v>0.43881670480549256</c:v>
              </c:pt>
              <c:pt idx="13">
                <c:v>0.4816289532293983</c:v>
              </c:pt>
              <c:pt idx="14">
                <c:v>0.48505276381909479</c:v>
              </c:pt>
              <c:pt idx="15">
                <c:v>0.47556370192307595</c:v>
              </c:pt>
              <c:pt idx="16">
                <c:v>0.47141188630491065</c:v>
              </c:pt>
              <c:pt idx="17">
                <c:v>0.47894293785310615</c:v>
              </c:pt>
            </c:numLit>
          </c:yVal>
          <c:smooth val="0"/>
        </c:ser>
        <c:ser>
          <c:idx val="1"/>
          <c:order val="1"/>
          <c:tx>
            <c:v>ΔP (voor-na) 40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ED7D31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68000384321318108"/>
                  <c:y val="0.16066654919827825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0.51024896142433185</c:v>
              </c:pt>
              <c:pt idx="1">
                <c:v>0.4980413132694928</c:v>
              </c:pt>
              <c:pt idx="2">
                <c:v>0.47550626865671364</c:v>
              </c:pt>
              <c:pt idx="3">
                <c:v>0.47312135135134814</c:v>
              </c:pt>
              <c:pt idx="4">
                <c:v>0.48890124610591923</c:v>
              </c:pt>
              <c:pt idx="5">
                <c:v>0.49364495912806522</c:v>
              </c:pt>
              <c:pt idx="6">
                <c:v>0.50431210084033629</c:v>
              </c:pt>
              <c:pt idx="7">
                <c:v>0.50517777777777895</c:v>
              </c:pt>
              <c:pt idx="8">
                <c:v>0.51905116279069785</c:v>
              </c:pt>
              <c:pt idx="9">
                <c:v>0.49722768595041433</c:v>
              </c:pt>
              <c:pt idx="10">
                <c:v>0.51130750670241354</c:v>
              </c:pt>
              <c:pt idx="11">
                <c:v>0.51352092457420817</c:v>
              </c:pt>
              <c:pt idx="12">
                <c:v>0.50612511312217301</c:v>
              </c:pt>
              <c:pt idx="13">
                <c:v>0.50391659090909224</c:v>
              </c:pt>
              <c:pt idx="14">
                <c:v>0.51180837837837867</c:v>
              </c:pt>
              <c:pt idx="15">
                <c:v>0.51124797687861256</c:v>
              </c:pt>
              <c:pt idx="16">
                <c:v>0.5082877675840981</c:v>
              </c:pt>
              <c:pt idx="17">
                <c:v>0.50364570552147281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8895"/>
        <c:axId val="1722234735"/>
      </c:scatterChart>
      <c:valAx>
        <c:axId val="1722234735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Drukverschil(bar)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8895"/>
        <c:crosses val="autoZero"/>
        <c:crossBetween val="midCat"/>
      </c:valAx>
      <c:valAx>
        <c:axId val="1722238895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Aantal stukken die van de waaier zijn afgehaald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4735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Output (%)=f(aantal verwijderde stukken waaier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Output 20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4472C4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77036453293199192"/>
                  <c:y val="0.50459056518701662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39.642927083333788</c:v>
              </c:pt>
              <c:pt idx="1">
                <c:v>39.693167057101185</c:v>
              </c:pt>
              <c:pt idx="2">
                <c:v>38.94981999999996</c:v>
              </c:pt>
              <c:pt idx="3">
                <c:v>41.706843412162314</c:v>
              </c:pt>
              <c:pt idx="4">
                <c:v>42.589644574780266</c:v>
              </c:pt>
              <c:pt idx="5">
                <c:v>42.609095161290149</c:v>
              </c:pt>
              <c:pt idx="6">
                <c:v>42.314569662921237</c:v>
              </c:pt>
              <c:pt idx="7">
                <c:v>41.291743648960704</c:v>
              </c:pt>
              <c:pt idx="8">
                <c:v>44.111637813211772</c:v>
              </c:pt>
              <c:pt idx="9">
                <c:v>44.306173121387374</c:v>
              </c:pt>
              <c:pt idx="10">
                <c:v>45.565795187165726</c:v>
              </c:pt>
              <c:pt idx="11">
                <c:v>45.5683364102563</c:v>
              </c:pt>
              <c:pt idx="12">
                <c:v>43.527159595959446</c:v>
              </c:pt>
              <c:pt idx="13">
                <c:v>43.123970308788607</c:v>
              </c:pt>
              <c:pt idx="14">
                <c:v>45.019214177215126</c:v>
              </c:pt>
              <c:pt idx="15">
                <c:v>44.203165699208441</c:v>
              </c:pt>
              <c:pt idx="16">
                <c:v>48.176255555555485</c:v>
              </c:pt>
              <c:pt idx="17">
                <c:v>46.865607027027146</c:v>
              </c:pt>
            </c:numLit>
          </c:yVal>
          <c:smooth val="0"/>
        </c:ser>
        <c:ser>
          <c:idx val="1"/>
          <c:order val="1"/>
          <c:tx>
            <c:v>Output 40 °C</c:v>
          </c:tx>
          <c:spPr>
            <a:ln>
              <a:noFill/>
            </a:ln>
          </c:spPr>
          <c:marker>
            <c:symbol val="circle"/>
            <c:size val="5"/>
          </c:marker>
          <c:trendline>
            <c:spPr>
              <a:ln w="19046" cap="rnd">
                <a:solidFill>
                  <a:srgbClr val="ED7D31"/>
                </a:solidFill>
                <a:custDash>
                  <a:ds d="100000" sp="100000"/>
                </a:custDash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Mode val="edge"/>
                  <c:yMode val="edge"/>
                  <c:x val="0.61203117786223105"/>
                  <c:y val="0.17689572422586339"/>
                </c:manualLayout>
              </c:layout>
              <c:numFmt formatCode="General" sourceLinked="0"/>
              <c:spPr>
                <a:noFill/>
                <a:ln>
                  <a:noFill/>
                </a:ln>
              </c:spPr>
              <c:txPr>
                <a:bodyPr lIns="0" tIns="0" rIns="0" bIns="0"/>
                <a:lstStyle/>
                <a:p>
                  <a:pPr marL="0" marR="0" indent="0" algn="ctr" defTabSz="91440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tabLst/>
                    <a:defRPr sz="900" b="0" i="0" u="none" strike="noStrike" kern="1200" baseline="0">
                      <a:solidFill>
                        <a:srgbClr val="595959"/>
                      </a:solidFill>
                      <a:latin typeface="Calibri"/>
                    </a:defRPr>
                  </a:pPr>
                  <a:endParaRPr lang="nl-NL"/>
                </a:p>
              </c:txPr>
            </c:trendlineLbl>
          </c:trendline>
          <c:xVal>
            <c:numLit>
              <c:formatCode>General</c:formatCode>
              <c:ptCount val="18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1</c:v>
              </c:pt>
              <c:pt idx="4">
                <c:v>2</c:v>
              </c:pt>
              <c:pt idx="5">
                <c:v>2</c:v>
              </c:pt>
              <c:pt idx="6">
                <c:v>3</c:v>
              </c:pt>
              <c:pt idx="7">
                <c:v>3</c:v>
              </c:pt>
              <c:pt idx="8">
                <c:v>4</c:v>
              </c:pt>
              <c:pt idx="9">
                <c:v>4</c:v>
              </c:pt>
              <c:pt idx="10">
                <c:v>5</c:v>
              </c:pt>
              <c:pt idx="11">
                <c:v>5</c:v>
              </c:pt>
              <c:pt idx="12">
                <c:v>6</c:v>
              </c:pt>
              <c:pt idx="13">
                <c:v>6</c:v>
              </c:pt>
              <c:pt idx="14">
                <c:v>7</c:v>
              </c:pt>
              <c:pt idx="15">
                <c:v>7</c:v>
              </c:pt>
              <c:pt idx="16">
                <c:v>8</c:v>
              </c:pt>
              <c:pt idx="17">
                <c:v>8</c:v>
              </c:pt>
            </c:numLit>
          </c:xVal>
          <c:yVal>
            <c:numLit>
              <c:formatCode>General</c:formatCode>
              <c:ptCount val="18"/>
              <c:pt idx="0">
                <c:v>43.310722222222353</c:v>
              </c:pt>
              <c:pt idx="1">
                <c:v>42.490149006622474</c:v>
              </c:pt>
              <c:pt idx="2">
                <c:v>44.16742451127817</c:v>
              </c:pt>
              <c:pt idx="3">
                <c:v>44.063568187579101</c:v>
              </c:pt>
              <c:pt idx="4">
                <c:v>45.046831147541027</c:v>
              </c:pt>
              <c:pt idx="5">
                <c:v>44.918193788820027</c:v>
              </c:pt>
              <c:pt idx="6">
                <c:v>43.661643645083863</c:v>
              </c:pt>
              <c:pt idx="7">
                <c:v>43.13159999999997</c:v>
              </c:pt>
              <c:pt idx="8">
                <c:v>46.350554611650736</c:v>
              </c:pt>
              <c:pt idx="9">
                <c:v>46.198792890263533</c:v>
              </c:pt>
              <c:pt idx="10">
                <c:v>47.717086175115156</c:v>
              </c:pt>
              <c:pt idx="11">
                <c:v>47.360605045871651</c:v>
              </c:pt>
              <c:pt idx="12">
                <c:v>47.891640047961538</c:v>
              </c:pt>
              <c:pt idx="13">
                <c:v>46.97016733466949</c:v>
              </c:pt>
              <c:pt idx="14">
                <c:v>49.793813136729213</c:v>
              </c:pt>
              <c:pt idx="15">
                <c:v>49.544268329176973</c:v>
              </c:pt>
              <c:pt idx="16">
                <c:v>51.404535398230038</c:v>
              </c:pt>
              <c:pt idx="17">
                <c:v>51.459972972972984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3903"/>
        <c:axId val="1722235567"/>
      </c:scatterChart>
      <c:valAx>
        <c:axId val="1722235567"/>
        <c:scaling>
          <c:orientation val="minMax"/>
          <c:max val="55"/>
          <c:min val="35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Output(%)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3903"/>
        <c:crosses val="autoZero"/>
        <c:crossBetween val="midCat"/>
      </c:valAx>
      <c:valAx>
        <c:axId val="1722233903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Aantal stukken die van de waaier zijn afghaald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5567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nl-NL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∆ P = f(Diameter)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9.6047625183845589E-2"/>
          <c:y val="0.11110113595718639"/>
          <c:w val="0.89931612537239114"/>
          <c:h val="0.72699687412350078"/>
        </c:manualLayout>
      </c:layout>
      <c:scatterChart>
        <c:scatterStyle val="lineMarker"/>
        <c:varyColors val="0"/>
        <c:ser>
          <c:idx val="0"/>
          <c:order val="0"/>
          <c:tx>
            <c:v>ΔP (voor-na) 20 C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-6.5205841446453749E-3</c:v>
              </c:pt>
              <c:pt idx="1">
                <c:v>-7.6383928571429017E-3</c:v>
              </c:pt>
              <c:pt idx="2">
                <c:v>-8.8484626647145626E-3</c:v>
              </c:pt>
              <c:pt idx="3">
                <c:v>0</c:v>
              </c:pt>
              <c:pt idx="4">
                <c:v>0</c:v>
              </c:pt>
              <c:pt idx="5">
                <c:v>-1.2637535816618951E-3</c:v>
              </c:pt>
              <c:pt idx="6">
                <c:v>-3.0194842406877009E-3</c:v>
              </c:pt>
              <c:pt idx="7">
                <c:v>0</c:v>
              </c:pt>
              <c:pt idx="8">
                <c:v>4.273385826771686E-3</c:v>
              </c:pt>
              <c:pt idx="9">
                <c:v>2.3041095890411118E-3</c:v>
              </c:pt>
              <c:pt idx="10">
                <c:v>0</c:v>
              </c:pt>
              <c:pt idx="11">
                <c:v>9.5311284046693395E-3</c:v>
              </c:pt>
              <c:pt idx="12">
                <c:v>7.6670085470085759E-3</c:v>
              </c:pt>
              <c:pt idx="13">
                <c:v>0</c:v>
              </c:pt>
              <c:pt idx="14">
                <c:v>2.7972463768116067E-2</c:v>
              </c:pt>
              <c:pt idx="15">
                <c:v>2.6199284692417741E-2</c:v>
              </c:pt>
              <c:pt idx="16">
                <c:v>0</c:v>
              </c:pt>
              <c:pt idx="17">
                <c:v>4.4322054794520171E-2</c:v>
              </c:pt>
              <c:pt idx="18">
                <c:v>4.2937438423645051E-2</c:v>
              </c:pt>
              <c:pt idx="19">
                <c:v>0</c:v>
              </c:pt>
              <c:pt idx="20">
                <c:v>0.18937741935483893</c:v>
              </c:pt>
              <c:pt idx="21">
                <c:v>0.18811386861313903</c:v>
              </c:pt>
              <c:pt idx="22">
                <c:v>0</c:v>
              </c:pt>
              <c:pt idx="23">
                <c:v>0.45994391304347987</c:v>
              </c:pt>
              <c:pt idx="24">
                <c:v>0.46321276297335406</c:v>
              </c:pt>
            </c:numLit>
          </c:yVal>
          <c:smooth val="0"/>
        </c:ser>
        <c:ser>
          <c:idx val="1"/>
          <c:order val="1"/>
          <c:tx>
            <c:v>ΔP (voor-na) best fit 20 C</c:v>
          </c:tx>
          <c:spPr>
            <a:ln w="19046" cap="rnd">
              <a:solidFill>
                <a:srgbClr val="4472C4"/>
              </a:solidFill>
              <a:prstDash val="solid"/>
              <a:round/>
            </a:ln>
          </c:spPr>
          <c:marker>
            <c:symbol val="none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-2.0431914690840778E-3</c:v>
              </c:pt>
              <c:pt idx="1">
                <c:v>-2.0431914690840778E-3</c:v>
              </c:pt>
              <c:pt idx="2">
                <c:v>-2.0431914690840778E-3</c:v>
              </c:pt>
              <c:pt idx="3">
                <c:v>-1.9688976021343266E-3</c:v>
              </c:pt>
              <c:pt idx="4">
                <c:v>-1.851905500748446E-3</c:v>
              </c:pt>
              <c:pt idx="5">
                <c:v>-1.6636634677353254E-3</c:v>
              </c:pt>
              <c:pt idx="6">
                <c:v>-1.6636634677353254E-3</c:v>
              </c:pt>
              <c:pt idx="7">
                <c:v>-1.3535457881133583E-3</c:v>
              </c:pt>
              <c:pt idx="8">
                <c:v>-8.292394598834183E-4</c:v>
              </c:pt>
              <c:pt idx="9">
                <c:v>-8.292394598834183E-4</c:v>
              </c:pt>
              <c:pt idx="10">
                <c:v>8.2745313507724075E-5</c:v>
              </c:pt>
              <c:pt idx="11">
                <c:v>1.7191125410306995E-3</c:v>
              </c:pt>
              <c:pt idx="12">
                <c:v>1.7191125410306995E-3</c:v>
              </c:pt>
              <c:pt idx="13">
                <c:v>4.7553067569031235E-3</c:v>
              </c:pt>
              <c:pt idx="14">
                <c:v>1.0589324023804185E-2</c:v>
              </c:pt>
              <c:pt idx="15">
                <c:v>1.0589324023804185E-2</c:v>
              </c:pt>
              <c:pt idx="16">
                <c:v>2.2180345268492264E-2</c:v>
              </c:pt>
              <c:pt idx="17">
                <c:v>4.5766909038694292E-2</c:v>
              </c:pt>
              <c:pt idx="18">
                <c:v>4.5766909038694292E-2</c:v>
              </c:pt>
              <c:pt idx="19">
                <c:v>9.3524185963409626E-2</c:v>
              </c:pt>
              <c:pt idx="20">
                <c:v>0.18317661258305351</c:v>
              </c:pt>
              <c:pt idx="21">
                <c:v>0.18317661258305351</c:v>
              </c:pt>
              <c:pt idx="22">
                <c:v>0.31935944815692929</c:v>
              </c:pt>
              <c:pt idx="23">
                <c:v>0.46010973170157143</c:v>
              </c:pt>
              <c:pt idx="24">
                <c:v>0.46010973170157143</c:v>
              </c:pt>
            </c:numLit>
          </c:yVal>
          <c:smooth val="0"/>
        </c:ser>
        <c:ser>
          <c:idx val="2"/>
          <c:order val="2"/>
          <c:tx>
            <c:v>ΔP (voor-na) 40 C</c:v>
          </c:tx>
          <c:spPr>
            <a:ln>
              <a:noFill/>
            </a:ln>
          </c:spPr>
          <c:marker>
            <c:symbol val="circle"/>
            <c:size val="5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-2.7783228511530509E-2</c:v>
              </c:pt>
              <c:pt idx="1">
                <c:v>-2.6489183222958002E-2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-2.675064782096577E-2</c:v>
              </c:pt>
              <c:pt idx="6">
                <c:v>-2.4913247172859275E-2</c:v>
              </c:pt>
              <c:pt idx="7">
                <c:v>0</c:v>
              </c:pt>
              <c:pt idx="8">
                <c:v>-2.3056801195814446E-2</c:v>
              </c:pt>
              <c:pt idx="9">
                <c:v>-2.2961680911680674E-2</c:v>
              </c:pt>
              <c:pt idx="10">
                <c:v>0</c:v>
              </c:pt>
              <c:pt idx="11">
                <c:v>-1.1797406340057629E-2</c:v>
              </c:pt>
              <c:pt idx="12">
                <c:v>-1.3277272727272709E-2</c:v>
              </c:pt>
              <c:pt idx="13">
                <c:v>0</c:v>
              </c:pt>
              <c:pt idx="14">
                <c:v>8.5400815217391794E-3</c:v>
              </c:pt>
              <c:pt idx="15">
                <c:v>7.9634756995581295E-3</c:v>
              </c:pt>
              <c:pt idx="16">
                <c:v>0</c:v>
              </c:pt>
              <c:pt idx="17">
                <c:v>3.6093181818181823E-2</c:v>
              </c:pt>
              <c:pt idx="18">
                <c:v>3.9429153094462335E-2</c:v>
              </c:pt>
              <c:pt idx="19">
                <c:v>0</c:v>
              </c:pt>
              <c:pt idx="20">
                <c:v>0.17307481031866348</c:v>
              </c:pt>
              <c:pt idx="21">
                <c:v>0.16651106321839079</c:v>
              </c:pt>
              <c:pt idx="22">
                <c:v>0</c:v>
              </c:pt>
              <c:pt idx="23">
                <c:v>0.51024896142433185</c:v>
              </c:pt>
              <c:pt idx="24">
                <c:v>0.4980413132694928</c:v>
              </c:pt>
            </c:numLit>
          </c:yVal>
          <c:smooth val="0"/>
        </c:ser>
        <c:ser>
          <c:idx val="3"/>
          <c:order val="3"/>
          <c:tx>
            <c:v>ΔP (voor-na) best fit 40 C</c:v>
          </c:tx>
          <c:spPr>
            <a:ln w="25402" cap="rnd">
              <a:solidFill>
                <a:srgbClr val="FFC000"/>
              </a:solidFill>
              <a:prstDash val="solid"/>
              <a:round/>
            </a:ln>
          </c:spPr>
          <c:marker>
            <c:symbol val="none"/>
          </c:marker>
          <c:xVal>
            <c:numLit>
              <c:formatCode>General</c:formatCode>
              <c:ptCount val="25"/>
              <c:pt idx="0">
                <c:v>23</c:v>
              </c:pt>
              <c:pt idx="1">
                <c:v>23</c:v>
              </c:pt>
              <c:pt idx="2">
                <c:v>23</c:v>
              </c:pt>
              <c:pt idx="3">
                <c:v>22</c:v>
              </c:pt>
              <c:pt idx="4">
                <c:v>21</c:v>
              </c:pt>
              <c:pt idx="5">
                <c:v>20</c:v>
              </c:pt>
              <c:pt idx="6">
                <c:v>20</c:v>
              </c:pt>
              <c:pt idx="7">
                <c:v>19</c:v>
              </c:pt>
              <c:pt idx="8">
                <c:v>18</c:v>
              </c:pt>
              <c:pt idx="9">
                <c:v>18</c:v>
              </c:pt>
              <c:pt idx="10">
                <c:v>17</c:v>
              </c:pt>
              <c:pt idx="11">
                <c:v>16</c:v>
              </c:pt>
              <c:pt idx="12">
                <c:v>16</c:v>
              </c:pt>
              <c:pt idx="13">
                <c:v>15</c:v>
              </c:pt>
              <c:pt idx="14">
                <c:v>14</c:v>
              </c:pt>
              <c:pt idx="15">
                <c:v>14</c:v>
              </c:pt>
              <c:pt idx="16">
                <c:v>13</c:v>
              </c:pt>
              <c:pt idx="17">
                <c:v>12</c:v>
              </c:pt>
              <c:pt idx="18">
                <c:v>12</c:v>
              </c:pt>
              <c:pt idx="19">
                <c:v>11</c:v>
              </c:pt>
              <c:pt idx="20">
                <c:v>10</c:v>
              </c:pt>
              <c:pt idx="21">
                <c:v>10</c:v>
              </c:pt>
              <c:pt idx="22">
                <c:v>9</c:v>
              </c:pt>
              <c:pt idx="23">
                <c:v>8</c:v>
              </c:pt>
              <c:pt idx="24">
                <c:v>8</c:v>
              </c:pt>
            </c:numLit>
          </c:xVal>
          <c:yVal>
            <c:numLit>
              <c:formatCode>General</c:formatCode>
              <c:ptCount val="25"/>
              <c:pt idx="0">
                <c:v>-1.3433235668974762E-3</c:v>
              </c:pt>
              <c:pt idx="1">
                <c:v>-1.3433235668974762E-3</c:v>
              </c:pt>
              <c:pt idx="2">
                <c:v>-1.3433235668974762E-3</c:v>
              </c:pt>
              <c:pt idx="3">
                <c:v>-9.031164030489354E-4</c:v>
              </c:pt>
              <c:pt idx="4">
                <c:v>-2.9479997094095274E-4</c:v>
              </c:pt>
              <c:pt idx="5">
                <c:v>5.586746507804741E-4</c:v>
              </c:pt>
              <c:pt idx="6">
                <c:v>5.586746507804741E-4</c:v>
              </c:pt>
              <c:pt idx="7">
                <c:v>1.7761220736506956E-3</c:v>
              </c:pt>
              <c:pt idx="8">
                <c:v>3.5445537163055528E-3</c:v>
              </c:pt>
              <c:pt idx="9">
                <c:v>3.5445537163055528E-3</c:v>
              </c:pt>
              <c:pt idx="10">
                <c:v>6.1648709971930706E-3</c:v>
              </c:pt>
              <c:pt idx="11">
                <c:v>1.0132694066158462E-2</c:v>
              </c:pt>
              <c:pt idx="12">
                <c:v>1.0132694066158462E-2</c:v>
              </c:pt>
              <c:pt idx="13">
                <c:v>1.6284540157509683E-2</c:v>
              </c:pt>
              <c:pt idx="14">
                <c:v>2.6067168278144395E-2</c:v>
              </c:pt>
              <c:pt idx="15">
                <c:v>2.6067168278144395E-2</c:v>
              </c:pt>
              <c:pt idx="16">
                <c:v>4.2038728834870691E-2</c:v>
              </c:pt>
              <c:pt idx="17">
                <c:v>6.8790537747157487E-2</c:v>
              </c:pt>
              <c:pt idx="18">
                <c:v>6.8790537747157487E-2</c:v>
              </c:pt>
              <c:pt idx="19">
                <c:v>0.11453695757816167</c:v>
              </c:pt>
              <c:pt idx="20">
                <c:v>0.19330706760747463</c:v>
              </c:pt>
              <c:pt idx="21">
                <c:v>0.19330706760747463</c:v>
              </c:pt>
              <c:pt idx="22">
                <c:v>0.32560426394335218</c:v>
              </c:pt>
              <c:pt idx="23">
                <c:v>0.52909645941361316</c:v>
              </c:pt>
              <c:pt idx="24">
                <c:v>0.52909645941361316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237647"/>
        <c:axId val="1716741039"/>
      </c:scatterChart>
      <c:valAx>
        <c:axId val="1716741039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∆P [bar]</a:t>
                </a:r>
                <a:b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</a:br>
                <a:endParaRPr lang="nl-NL" sz="1000" b="0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</a:endParaRP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22237647"/>
        <c:crosses val="autoZero"/>
        <c:crossBetween val="midCat"/>
      </c:valAx>
      <c:valAx>
        <c:axId val="1722237647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Calibri"/>
                  </a:defRPr>
                </a:pPr>
                <a:r>
                  <a:rPr lang="nl-NL" sz="1000" b="0" i="0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Diameter [mm]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nl-NL"/>
          </a:p>
        </c:txPr>
        <c:crossAx val="1716741039"/>
        <c:crosses val="autoZero"/>
        <c:crossBetween val="midCat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l-NL" sz="1000" b="0" i="0" u="none" strike="noStrike" kern="1200" baseline="0">
          <a:solidFill>
            <a:srgbClr val="000000"/>
          </a:solidFill>
          <a:latin typeface="Calibri"/>
        </a:defRPr>
      </a:pPr>
      <a:endParaRPr lang="nl-N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A5668A-D79A-4F3B-A81D-368C8A912D78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3B75743-BCF6-46A0-BCE4-F6C6410B5A8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6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1FEBF-6D89-4C79-A287-B8D1707B2D1F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EA0185F-8254-49A9-B331-62FC357AF0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7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82FE4A-D2D8-41FD-B93B-2E355AB1A287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B0E9DC2-648B-4BF3-927C-D74DCF1AC2C1}" type="slidenum">
              <a:t>‹nr.›</a:t>
            </a:fld>
            <a:endParaRPr lang="nl-NL"/>
          </a:p>
        </p:txBody>
      </p:sp>
      <p:sp>
        <p:nvSpPr>
          <p:cNvPr id="9" name="TextBox 13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25D1A-F517-4D30-8DD4-73CE138BC661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880E9BB-DE95-431A-BBB4-9276714FE9F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4264FA-5B8A-4763-A948-D78F4C72ADEB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14C4786-01F5-4DEE-BA6E-C7A7E20AB134}" type="slidenum">
              <a:t>‹nr.›</a:t>
            </a:fld>
            <a:endParaRPr lang="nl-NL"/>
          </a:p>
        </p:txBody>
      </p:sp>
      <p:sp>
        <p:nvSpPr>
          <p:cNvPr id="9" name="TextBox 16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86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B3FE0-30D6-4EC2-88ED-A7522B63F589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13A8902-2C83-4605-B901-CED329C837E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2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6BBA6-0D8B-47E5-8511-074230A6DB95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3B4E83-286C-4D2B-B8CE-4411F2BB71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92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70297-D609-4793-943F-D5ED70C4C391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51414-3323-4819-8D83-04EE1412B25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68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D3E0C6-AB88-4E50-9389-33F1FD74E4DA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A23AE-0F00-41FF-9078-FF73640DC80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2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DEE0D-DB5E-4C51-966E-13FEB5D0A4F2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4DF490E-309C-47B2-8DC6-524264C54ED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64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CFF683-B36C-435E-B69E-7863B9F3EAF7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49BBA-2083-48AC-806D-901FBEA2191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66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2F393-79AF-402A-8895-B1F791E64E1C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9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D60F3D-4E87-4D53-99F5-867D41E7DAA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23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A17A36-F0FC-4B90-AF36-D457151D2972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BD650-1701-44A1-BDA0-64CC2DA32DF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41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8BEFB-2423-42F8-8DAF-CB5AB85EE12D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EE500D-48C3-41AC-BB0D-865E061CC0B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7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CD401C-02F5-4A20-94E0-4C95E90D659A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17E097-F021-414E-8322-E4693F0F49A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23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DEC7D-6671-4388-B945-FEE1018D9057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426120-90E0-429E-9421-1AE4B637F52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0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/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21"/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22"/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27221" y="-786"/>
            <a:ext cx="2356674" cy="6854040"/>
            <a:chOff x="27221" y="-786"/>
            <a:chExt cx="2356674" cy="6854040"/>
          </a:xfrm>
        </p:grpSpPr>
        <p:sp>
          <p:nvSpPr>
            <p:cNvPr id="16" name="Freeform 27"/>
            <p:cNvSpPr/>
            <p:nvPr/>
          </p:nvSpPr>
          <p:spPr>
            <a:xfrm>
              <a:off x="27221" y="-786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28"/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29"/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30"/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31"/>
            <p:cNvSpPr/>
            <p:nvPr/>
          </p:nvSpPr>
          <p:spPr>
            <a:xfrm>
              <a:off x="467898" y="1289194"/>
              <a:ext cx="174357" cy="30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32"/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34"/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35"/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36"/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973726" y="5772625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38"/>
            <p:cNvSpPr/>
            <p:nvPr/>
          </p:nvSpPr>
          <p:spPr>
            <a:xfrm>
              <a:off x="1006297" y="6322518"/>
              <a:ext cx="210760" cy="53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Title Placeholder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30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fld id="{78421FF8-9275-4455-B873-B272E582F65A}" type="datetime1">
              <a:rPr lang="nl-NL"/>
              <a:pPr lvl="0"/>
              <a:t>25-5-2020</a:t>
            </a:fld>
            <a:endParaRPr lang="nl-NL"/>
          </a:p>
        </p:txBody>
      </p:sp>
      <p:sp>
        <p:nvSpPr>
          <p:cNvPr id="3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</a:defRPr>
            </a:lvl1pPr>
          </a:lstStyle>
          <a:p>
            <a:pPr lvl="0"/>
            <a:endParaRPr lang="nl-NL"/>
          </a:p>
        </p:txBody>
      </p:sp>
      <p:sp>
        <p:nvSpPr>
          <p:cNvPr id="3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</a:defRPr>
            </a:lvl1pPr>
          </a:lstStyle>
          <a:p>
            <a:pPr lvl="0"/>
            <a:fld id="{77117014-65B0-4001-9BD5-6B9D988BDFF2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3600" b="0" i="0" u="none" strike="noStrike" kern="1200" cap="none" spc="0" baseline="0">
          <a:solidFill>
            <a:srgbClr val="262626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nl-NL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nl-NL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nl-NL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nl-NL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nl-NL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970239" y="2871563"/>
            <a:ext cx="8915400" cy="2262783"/>
          </a:xfrm>
        </p:spPr>
        <p:txBody>
          <a:bodyPr/>
          <a:lstStyle/>
          <a:p>
            <a:pPr lvl="0"/>
            <a:r>
              <a:rPr lang="nl-NL" sz="4400"/>
              <a:t>100% Voorspelbaar Onderhoud in de Procesindustrie</a:t>
            </a:r>
            <a:br>
              <a:rPr lang="nl-NL" sz="4400"/>
            </a:br>
            <a:r>
              <a:rPr lang="nl-NL" sz="4400"/>
              <a:t/>
            </a:r>
            <a:br>
              <a:rPr lang="nl-NL" sz="4400"/>
            </a:br>
            <a:endParaRPr lang="nl-NL" sz="4400"/>
          </a:p>
        </p:txBody>
      </p:sp>
      <p:sp>
        <p:nvSpPr>
          <p:cNvPr id="3" name="Onderti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Afbeeldingsresultaat voor fieldlab campion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06039" y="251624"/>
            <a:ext cx="1793705" cy="16670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92" t="35199" r="5468" b="32401"/>
          <a:stretch>
            <a:fillRect/>
          </a:stretch>
        </p:blipFill>
        <p:spPr>
          <a:xfrm>
            <a:off x="693736" y="497214"/>
            <a:ext cx="3790946" cy="7715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000"/>
          <a:stretch>
            <a:fillRect/>
          </a:stretch>
        </p:blipFill>
        <p:spPr>
          <a:xfrm>
            <a:off x="9933136" y="2345600"/>
            <a:ext cx="1904996" cy="1657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069" r="8895" b="6085"/>
          <a:stretch>
            <a:fillRect/>
          </a:stretch>
        </p:blipFill>
        <p:spPr>
          <a:xfrm>
            <a:off x="5553562" y="4373182"/>
            <a:ext cx="4049228" cy="22627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592927" y="265816"/>
            <a:ext cx="8911687" cy="1280891"/>
          </a:xfrm>
        </p:spPr>
        <p:txBody>
          <a:bodyPr/>
          <a:lstStyle/>
          <a:p>
            <a:pPr lvl="0"/>
            <a:r>
              <a:rPr lang="nl-NL"/>
              <a:t>Casus 1: Dichtslibben van een leiding</a:t>
            </a:r>
          </a:p>
        </p:txBody>
      </p:sp>
      <p:graphicFrame>
        <p:nvGraphicFramePr>
          <p:cNvPr id="3" name="Grafiek 3"/>
          <p:cNvGraphicFramePr/>
          <p:nvPr/>
        </p:nvGraphicFramePr>
        <p:xfrm>
          <a:off x="1840522" y="15467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ek 4"/>
          <p:cNvGraphicFramePr/>
          <p:nvPr/>
        </p:nvGraphicFramePr>
        <p:xfrm>
          <a:off x="6932615" y="1632752"/>
          <a:ext cx="4572000" cy="290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2386273" y="4129933"/>
          <a:ext cx="2857527" cy="272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ek 6"/>
          <p:cNvGraphicFramePr/>
          <p:nvPr/>
        </p:nvGraphicFramePr>
        <p:xfrm>
          <a:off x="6412522" y="42899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Casus 2: Degraderen pompwaaier</a:t>
            </a:r>
          </a:p>
        </p:txBody>
      </p:sp>
      <p:graphicFrame>
        <p:nvGraphicFramePr>
          <p:cNvPr id="3" name="Grafiek 4"/>
          <p:cNvGraphicFramePr/>
          <p:nvPr/>
        </p:nvGraphicFramePr>
        <p:xfrm>
          <a:off x="6115049" y="1146502"/>
          <a:ext cx="6076946" cy="310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ek 5"/>
          <p:cNvGraphicFramePr/>
          <p:nvPr/>
        </p:nvGraphicFramePr>
        <p:xfrm>
          <a:off x="45107" y="3851781"/>
          <a:ext cx="6238878" cy="300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6540474" y="4247141"/>
          <a:ext cx="5651522" cy="238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ek 7"/>
          <p:cNvGraphicFramePr/>
          <p:nvPr/>
        </p:nvGraphicFramePr>
        <p:xfrm>
          <a:off x="344884" y="1238006"/>
          <a:ext cx="6134096" cy="242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Externe data: Trillingen casus 1 &amp; 2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283" y="1559746"/>
            <a:ext cx="4974134" cy="49554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9417" y="1708391"/>
            <a:ext cx="6720172" cy="45255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z="3200"/>
              <a:t>Conclusie: Voorspellend model dichtslibben van een leiding &amp; degraderen pompwaaier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Statistische afwijking &amp; best fit</a:t>
            </a:r>
          </a:p>
        </p:txBody>
      </p:sp>
      <p:graphicFrame>
        <p:nvGraphicFramePr>
          <p:cNvPr id="4" name="Grafiek 3"/>
          <p:cNvGraphicFramePr/>
          <p:nvPr/>
        </p:nvGraphicFramePr>
        <p:xfrm>
          <a:off x="5846591" y="2736314"/>
          <a:ext cx="5478783" cy="3497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ek 4"/>
          <p:cNvGraphicFramePr/>
          <p:nvPr/>
        </p:nvGraphicFramePr>
        <p:xfrm>
          <a:off x="866631" y="2960955"/>
          <a:ext cx="5486400" cy="366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Evaluatie &amp; aanbevelingen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Aanbeveling voor bedrijven met kostenbaten analyse</a:t>
            </a:r>
          </a:p>
          <a:p>
            <a:pPr lvl="0"/>
            <a:r>
              <a:rPr lang="nl-NL"/>
              <a:t>Aanbeveling wat betreft het onderzoek</a:t>
            </a:r>
          </a:p>
          <a:p>
            <a:pPr lvl="0"/>
            <a:r>
              <a:rPr lang="nl-NL"/>
              <a:t>Persoonlijke evaluatie gezien de opdracht</a:t>
            </a:r>
          </a:p>
          <a:p>
            <a:pPr lvl="0"/>
            <a:r>
              <a:rPr lang="nl-NL"/>
              <a:t>Pluspunten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149004" y="4036618"/>
          <a:ext cx="8915400" cy="257655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600346">
                  <a:extLst>
                    <a:ext uri="{9D8B030D-6E8A-4147-A177-3AD203B41FA5}">
                      <a16:colId xmlns:a16="http://schemas.microsoft.com/office/drawing/2014/main" val="187064036"/>
                    </a:ext>
                  </a:extLst>
                </a:gridCol>
                <a:gridCol w="2520086">
                  <a:extLst>
                    <a:ext uri="{9D8B030D-6E8A-4147-A177-3AD203B41FA5}">
                      <a16:colId xmlns:a16="http://schemas.microsoft.com/office/drawing/2014/main" val="3947686278"/>
                    </a:ext>
                  </a:extLst>
                </a:gridCol>
                <a:gridCol w="1224381">
                  <a:extLst>
                    <a:ext uri="{9D8B030D-6E8A-4147-A177-3AD203B41FA5}">
                      <a16:colId xmlns:a16="http://schemas.microsoft.com/office/drawing/2014/main" val="3588342724"/>
                    </a:ext>
                  </a:extLst>
                </a:gridCol>
                <a:gridCol w="570585">
                  <a:extLst>
                    <a:ext uri="{9D8B030D-6E8A-4147-A177-3AD203B41FA5}">
                      <a16:colId xmlns:a16="http://schemas.microsoft.com/office/drawing/2014/main" val="1469582613"/>
                    </a:ext>
                  </a:extLst>
                </a:gridCol>
              </a:tblGrid>
              <a:tr h="25854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500" u="none" strike="noStrike"/>
                        <a:t>Onder de ATEX richtlijnen: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2100385201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294471334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Onderdeel: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Kosten:(euro)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1309863138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2x druksensoren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3600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2241829609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000" u="none" strike="noStrike"/>
                        <a:t>25 m kabel per sensor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50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140492319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Monteur die 2 uur bezig is om de kabels aan te leggen door brandwerende muur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200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543166792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Programmeur die sofware moet installeren en hier 1 uur over doet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100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3830214716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3950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totale kosten(euro): 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3950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2876981421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1275243754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Kosten voor het jaarlijks vervangen van een centrifugaalpomp(euro):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3924924057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7100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1002787511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224364198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Terugverdientijd(in dagen)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000" u="none" strike="noStrike"/>
                        <a:t>203,0633803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1930306643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Investering / kosten * 365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000" u="none" strike="noStrike"/>
                        <a:t>Na 204 dagen is de investering terugbetaald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8915" marR="8915" marT="8915" marB="0" anchor="b"/>
                </a:tc>
                <a:extLst>
                  <a:ext uri="{0D108BD9-81ED-4DB2-BD59-A6C34878D82A}">
                    <a16:rowId xmlns:a16="http://schemas.microsoft.com/office/drawing/2014/main" val="4241563379"/>
                  </a:ext>
                </a:extLst>
              </a:tr>
            </a:tbl>
          </a:graphicData>
        </a:graphic>
      </p:graphicFrame>
      <p:graphicFrame>
        <p:nvGraphicFramePr>
          <p:cNvPr id="4" name="Tabel 4"/>
          <p:cNvGraphicFramePr>
            <a:graphicFrameLocks noGrp="1"/>
          </p:cNvGraphicFramePr>
          <p:nvPr/>
        </p:nvGraphicFramePr>
        <p:xfrm>
          <a:off x="2149004" y="1022948"/>
          <a:ext cx="8801100" cy="275272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241801">
                  <a:extLst>
                    <a:ext uri="{9D8B030D-6E8A-4147-A177-3AD203B41FA5}">
                      <a16:colId xmlns:a16="http://schemas.microsoft.com/office/drawing/2014/main" val="1776813083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61509579"/>
                    </a:ext>
                  </a:extLst>
                </a:gridCol>
                <a:gridCol w="1308104">
                  <a:extLst>
                    <a:ext uri="{9D8B030D-6E8A-4147-A177-3AD203B41FA5}">
                      <a16:colId xmlns:a16="http://schemas.microsoft.com/office/drawing/2014/main" val="244544841"/>
                    </a:ext>
                  </a:extLst>
                </a:gridCol>
                <a:gridCol w="609603">
                  <a:extLst>
                    <a:ext uri="{9D8B030D-6E8A-4147-A177-3AD203B41FA5}">
                      <a16:colId xmlns:a16="http://schemas.microsoft.com/office/drawing/2014/main" val="3620223162"/>
                    </a:ext>
                  </a:extLst>
                </a:gridCol>
              </a:tblGrid>
              <a:tr h="276221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600" u="none" strike="noStrike"/>
                        <a:t>Normale omstandigheden: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9471907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824814265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Onderdeel: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Kosten:(euro)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83939138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2x druksensoren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77224910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it-IT" sz="1100" u="none" strike="noStrike"/>
                        <a:t>25 m kabel per sensor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50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022903114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Monteur die 2 uur bezig is om de kabels aan te leggen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62226700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Programmeur die sofware moet installeren en hier 1 uur over doet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262031387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270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totale kosten(euro): 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nl-NL" sz="1100" u="none" strike="noStrike"/>
                        <a:t>270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440476391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77983521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Kosten voor het jaarlijks vervangen van een centrifugaalpomp(euro):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82673918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7100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434756577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358172290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Terugverdientijd(in dagen)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nl-NL" sz="1100" u="none" strike="noStrike"/>
                        <a:t>13,88028169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1319417872"/>
                  </a:ext>
                </a:extLst>
              </a:tr>
              <a:tr h="190496"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Investering / kosten * 365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nl-NL" sz="1100" u="none" strike="noStrike"/>
                        <a:t>Na 14 dagen is de investering terugbetaald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lvl="0"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528" marR="9528" marT="9528" marB="0" anchor="b"/>
                </a:tc>
                <a:extLst>
                  <a:ext uri="{0D108BD9-81ED-4DB2-BD59-A6C34878D82A}">
                    <a16:rowId xmlns:a16="http://schemas.microsoft.com/office/drawing/2014/main" val="3922095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Persoonlijke leerpunten: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Meer initiatief tonen</a:t>
            </a:r>
          </a:p>
          <a:p>
            <a:pPr lvl="0"/>
            <a:r>
              <a:rPr lang="nl-NL"/>
              <a:t>Eerlijk zijn / hulp vragen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Inhoudsopgave: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nl-NL" sz="1700"/>
              <a:t>Gate 2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Fieldlab Campione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Waarom en hoe wordt dit onderzoek uitgevoerd?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Mijn opdracht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Planning + volgen van de planning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Resultaten casus 1&amp;2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Conclusie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Evaluatie &amp; Aanbeveling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Wat gaat goed en wat kan beter</a:t>
            </a:r>
          </a:p>
          <a:p>
            <a:pPr lvl="0">
              <a:lnSpc>
                <a:spcPct val="80000"/>
              </a:lnSpc>
            </a:pPr>
            <a:r>
              <a:rPr lang="nl-NL" sz="1700"/>
              <a:t>Wat ik de volgende keer anders ga doen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nl-NL" sz="17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Gate 2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Ericsson</a:t>
            </a:r>
          </a:p>
          <a:p>
            <a:pPr lvl="0"/>
            <a:r>
              <a:rPr lang="nl-NL"/>
              <a:t>Magazijn</a:t>
            </a:r>
          </a:p>
          <a:p>
            <a:pPr lvl="0"/>
            <a:r>
              <a:rPr lang="nl-NL"/>
              <a:t>Midpoint Brabant</a:t>
            </a:r>
          </a:p>
          <a:p>
            <a:pPr lvl="0"/>
            <a:r>
              <a:rPr lang="nl-NL"/>
              <a:t>Verhuurd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816" y="1265803"/>
            <a:ext cx="4887605" cy="27566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Fieldlab Campione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739722" y="1690689"/>
            <a:ext cx="10515600" cy="4351336"/>
          </a:xfrm>
        </p:spPr>
        <p:txBody>
          <a:bodyPr/>
          <a:lstStyle/>
          <a:p>
            <a:pPr lvl="0"/>
            <a:r>
              <a:rPr lang="nl-NL"/>
              <a:t>Doel </a:t>
            </a:r>
          </a:p>
          <a:p>
            <a:pPr lvl="0"/>
            <a:r>
              <a:rPr lang="nl-NL"/>
              <a:t>Fieldlab  </a:t>
            </a:r>
          </a:p>
          <a:p>
            <a:pPr lvl="0"/>
            <a:r>
              <a:rPr lang="nl-NL"/>
              <a:t>Ideeeën</a:t>
            </a:r>
          </a:p>
          <a:p>
            <a:pPr lvl="0"/>
            <a:r>
              <a:rPr lang="nl-NL"/>
              <a:t>Procesopstelling</a:t>
            </a:r>
          </a:p>
          <a:p>
            <a:pPr lvl="0"/>
            <a:r>
              <a:rPr lang="nl-NL"/>
              <a:t>Nabootsen procesindustrie</a:t>
            </a:r>
          </a:p>
          <a:p>
            <a:pPr lvl="0"/>
            <a:r>
              <a:rPr lang="nl-NL"/>
              <a:t>Onze installatie</a:t>
            </a:r>
          </a:p>
        </p:txBody>
      </p:sp>
      <p:pic>
        <p:nvPicPr>
          <p:cNvPr id="4" name="Picture 2" descr="Afbeeldingsresultaat voor fieldlab campione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20452" y="332548"/>
            <a:ext cx="2272192" cy="2111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5" descr="Afbeelding met binnen, gebouw, kamer, tafel&#10;&#10;Automatisch gegenereerde beschrijvi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16" y="2444264"/>
            <a:ext cx="5884986" cy="44137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Waarom en hoe wordt dit gedaan?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Preventief onderhoud</a:t>
            </a:r>
          </a:p>
          <a:p>
            <a:pPr lvl="0"/>
            <a:r>
              <a:rPr lang="nl-NL"/>
              <a:t>Correctief onderhoud</a:t>
            </a:r>
          </a:p>
          <a:p>
            <a:pPr lvl="0"/>
            <a:r>
              <a:rPr lang="nl-NL"/>
              <a:t>CBM</a:t>
            </a:r>
          </a:p>
          <a:p>
            <a:pPr lvl="0"/>
            <a:r>
              <a:rPr lang="nl-NL"/>
              <a:t>In en externe metingen</a:t>
            </a:r>
          </a:p>
          <a:p>
            <a:pPr lvl="0"/>
            <a:r>
              <a:rPr lang="nl-NL"/>
              <a:t>Data verzamelen en analyseren</a:t>
            </a:r>
          </a:p>
          <a:p>
            <a:pPr lvl="0"/>
            <a:r>
              <a:rPr lang="nl-NL"/>
              <a:t>Model ontwerpen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NL"/>
          </a:p>
        </p:txBody>
      </p:sp>
      <p:pic>
        <p:nvPicPr>
          <p:cNvPr id="4" name="Picture 2" descr="Afbeeldingsresultaat voor onderhoud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27511" y="1904996"/>
            <a:ext cx="2143125" cy="21431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Mijn opdracht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Doel</a:t>
            </a:r>
          </a:p>
          <a:p>
            <a:pPr lvl="0"/>
            <a:r>
              <a:rPr lang="nl-NL"/>
              <a:t>Verzamelen &amp; analyseren</a:t>
            </a:r>
          </a:p>
          <a:p>
            <a:pPr lvl="0"/>
            <a:r>
              <a:rPr lang="nl-NL"/>
              <a:t>Wat ga ik onderzoeken</a:t>
            </a:r>
          </a:p>
        </p:txBody>
      </p:sp>
      <p:pic>
        <p:nvPicPr>
          <p:cNvPr id="4" name="Afbeelding 4" descr="Afbeelding met binnen, zitten, wit, vliegtuig&#10;&#10;Automatisch gegenereerde beschrijvi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95" y="542184"/>
            <a:ext cx="3634154" cy="2725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descr="Afbeelding met binnen, klein, tafel, grijs&#10;&#10;Automatisch gegenereerde beschrijvi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8" y="4132383"/>
            <a:ext cx="3634154" cy="272561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Planning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Strokenplanning</a:t>
            </a:r>
          </a:p>
          <a:p>
            <a:pPr lvl="0"/>
            <a:r>
              <a:rPr lang="nl-NL"/>
              <a:t>4 fases</a:t>
            </a:r>
          </a:p>
          <a:p>
            <a:pPr lvl="0"/>
            <a:r>
              <a:rPr lang="nl-NL"/>
              <a:t>Doel van de planning</a:t>
            </a:r>
          </a:p>
          <a:p>
            <a:pPr lvl="0"/>
            <a:r>
              <a:rPr lang="nl-NL"/>
              <a:t>Hulpmiddel</a:t>
            </a:r>
          </a:p>
          <a:p>
            <a:pPr lvl="0"/>
            <a:endParaRPr lang="nl-NL"/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88" y="0"/>
            <a:ext cx="5239841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Het volgen van de planning: plan &amp; actual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100% tot mijn beschikking</a:t>
            </a:r>
          </a:p>
          <a:p>
            <a:pPr lvl="0"/>
            <a:r>
              <a:rPr lang="nl-NL"/>
              <a:t>Volgorde van aanpak</a:t>
            </a:r>
          </a:p>
          <a:p>
            <a:pPr lvl="0"/>
            <a:r>
              <a:rPr lang="nl-NL"/>
              <a:t>Apparatuur werkt niet</a:t>
            </a:r>
          </a:p>
          <a:p>
            <a:pPr lvl="0"/>
            <a:r>
              <a:rPr lang="nl-NL"/>
              <a:t>Spullen zijn kwijt of worden niet geleverd</a:t>
            </a:r>
          </a:p>
          <a:p>
            <a:pPr lvl="0"/>
            <a:r>
              <a:rPr lang="nl-NL"/>
              <a:t>Software ingewikkeld</a:t>
            </a:r>
          </a:p>
          <a:p>
            <a:pPr lvl="0"/>
            <a:r>
              <a:rPr lang="nl-NL"/>
              <a:t>Zelfstandigheid &amp; alleen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Resultaten: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Gegevens verzameld en vastgelegd</a:t>
            </a:r>
          </a:p>
          <a:p>
            <a:pPr lvl="0"/>
            <a:r>
              <a:rPr lang="nl-NL"/>
              <a:t>Toename van drukverschil over de vernauwing</a:t>
            </a:r>
          </a:p>
          <a:p>
            <a:pPr lvl="0"/>
            <a:r>
              <a:rPr lang="nl-NL"/>
              <a:t>Toename van output (%) richting de pomp</a:t>
            </a:r>
          </a:p>
          <a:p>
            <a:pPr lvl="0"/>
            <a:r>
              <a:rPr lang="nl-NL"/>
              <a:t>Best fitted line.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lier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507</Words>
  <Application>Microsoft Office PowerPoint</Application>
  <PresentationFormat>Breedbeeld</PresentationFormat>
  <Paragraphs>135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Sliert</vt:lpstr>
      <vt:lpstr>100% Voorspelbaar Onderhoud in de Procesindustrie  </vt:lpstr>
      <vt:lpstr>Inhoudsopgave:</vt:lpstr>
      <vt:lpstr>Gate 2</vt:lpstr>
      <vt:lpstr>Fieldlab Campione</vt:lpstr>
      <vt:lpstr>Waarom en hoe wordt dit gedaan? </vt:lpstr>
      <vt:lpstr>Mijn opdracht</vt:lpstr>
      <vt:lpstr>Planning</vt:lpstr>
      <vt:lpstr>Het volgen van de planning: plan &amp; actual</vt:lpstr>
      <vt:lpstr>Resultaten:</vt:lpstr>
      <vt:lpstr>Casus 1: Dichtslibben van een leiding</vt:lpstr>
      <vt:lpstr>Casus 2: Degraderen pompwaaier</vt:lpstr>
      <vt:lpstr>Externe data: Trillingen casus 1 &amp; 2</vt:lpstr>
      <vt:lpstr>Conclusie: Voorspellend model dichtslibben van een leiding &amp; degraderen pompwaaier</vt:lpstr>
      <vt:lpstr>Evaluatie &amp; aanbevelingen</vt:lpstr>
      <vt:lpstr>PowerPoint-presentatie</vt:lpstr>
      <vt:lpstr>Persoonlijke leerpunten: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Fieldlab Campione Gate 2</dc:title>
  <dc:creator>runner</dc:creator>
  <cp:lastModifiedBy>Elmo Arrias</cp:lastModifiedBy>
  <cp:revision>18</cp:revision>
  <dcterms:created xsi:type="dcterms:W3CDTF">2020-02-13T13:54:45Z</dcterms:created>
  <dcterms:modified xsi:type="dcterms:W3CDTF">2020-05-25T12:32:57Z</dcterms:modified>
</cp:coreProperties>
</file>