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3" r:id="rId1"/>
  </p:sldMasterIdLst>
  <p:notesMasterIdLst>
    <p:notesMasterId r:id="rId23"/>
  </p:notesMasterIdLst>
  <p:sldIdLst>
    <p:sldId id="258" r:id="rId2"/>
    <p:sldId id="273" r:id="rId3"/>
    <p:sldId id="259" r:id="rId4"/>
    <p:sldId id="260" r:id="rId5"/>
    <p:sldId id="261" r:id="rId6"/>
    <p:sldId id="263" r:id="rId7"/>
    <p:sldId id="264" r:id="rId8"/>
    <p:sldId id="262" r:id="rId9"/>
    <p:sldId id="265" r:id="rId10"/>
    <p:sldId id="266" r:id="rId11"/>
    <p:sldId id="267" r:id="rId12"/>
    <p:sldId id="268" r:id="rId13"/>
    <p:sldId id="269" r:id="rId14"/>
    <p:sldId id="270" r:id="rId15"/>
    <p:sldId id="275" r:id="rId16"/>
    <p:sldId id="276" r:id="rId17"/>
    <p:sldId id="277" r:id="rId18"/>
    <p:sldId id="271" r:id="rId19"/>
    <p:sldId id="272" r:id="rId20"/>
    <p:sldId id="274" r:id="rId21"/>
    <p:sldId id="256" r:id="rId22"/>
  </p:sldIdLst>
  <p:sldSz cx="12192000" cy="6858000"/>
  <p:notesSz cx="6858000" cy="9144000"/>
  <p:embeddedFontLst>
    <p:embeddedFont>
      <p:font typeface="Trebuchet MS" panose="020B060302020202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alibri" panose="020F0502020204030204" pitchFamily="34" charset="0"/>
      <p:regular r:id="rId30"/>
      <p:bold r:id="rId31"/>
      <p:italic r:id="rId32"/>
      <p:boldItalic r:id="rId33"/>
    </p:embeddedFont>
    <p:embeddedFont>
      <p:font typeface="Wingdings 2" panose="05020102010507070707" pitchFamily="18" charset="2"/>
      <p:regular r:id="rId34"/>
    </p:embeddedFont>
    <p:embeddedFont>
      <p:font typeface="Verdana" panose="020B060403050404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bmeeting COI 4 SDN" id="{2BEB566F-BD12-443B-9581-507EA426EDB3}">
          <p14:sldIdLst>
            <p14:sldId id="258"/>
            <p14:sldId id="273"/>
            <p14:sldId id="259"/>
            <p14:sldId id="260"/>
            <p14:sldId id="261"/>
            <p14:sldId id="263"/>
            <p14:sldId id="264"/>
            <p14:sldId id="262"/>
            <p14:sldId id="265"/>
            <p14:sldId id="266"/>
            <p14:sldId id="267"/>
            <p14:sldId id="268"/>
            <p14:sldId id="269"/>
            <p14:sldId id="270"/>
            <p14:sldId id="275"/>
            <p14:sldId id="276"/>
            <p14:sldId id="277"/>
            <p14:sldId id="271"/>
            <p14:sldId id="272"/>
            <p14:sldId id="274"/>
            <p14:sldId id="25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van Kempen" initials="PvK" lastIdx="1" clrIdx="0">
    <p:extLst>
      <p:ext uri="{19B8F6BF-5375-455C-9EA6-DF929625EA0E}">
        <p15:presenceInfo xmlns:p15="http://schemas.microsoft.com/office/powerpoint/2012/main" userId="359f02afcc2ce2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CB08"/>
    <a:srgbClr val="E61A30"/>
    <a:srgbClr val="025097"/>
    <a:srgbClr val="3AAA35"/>
    <a:srgbClr val="99FF99"/>
    <a:srgbClr val="4BA0B1"/>
    <a:srgbClr val="2BB9C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40" autoAdjust="0"/>
    <p:restoredTop sz="84453" autoAdjust="0"/>
  </p:normalViewPr>
  <p:slideViewPr>
    <p:cSldViewPr snapToGrid="0">
      <p:cViewPr>
        <p:scale>
          <a:sx n="50" d="100"/>
          <a:sy n="50" d="100"/>
        </p:scale>
        <p:origin x="156" y="1098"/>
      </p:cViewPr>
      <p:guideLst/>
    </p:cSldViewPr>
  </p:slideViewPr>
  <p:notesTextViewPr>
    <p:cViewPr>
      <p:scale>
        <a:sx n="125" d="100"/>
        <a:sy n="125" d="100"/>
      </p:scale>
      <p:origin x="0" y="0"/>
    </p:cViewPr>
  </p:notesTextViewPr>
  <p:notesViewPr>
    <p:cSldViewPr snapToGrid="0">
      <p:cViewPr varScale="1">
        <p:scale>
          <a:sx n="79" d="100"/>
          <a:sy n="79" d="100"/>
        </p:scale>
        <p:origin x="20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DA35F-AB47-4654-B55C-815BC52AA7C0}" type="datetimeFigureOut">
              <a:rPr lang="en-US" smtClean="0"/>
              <a:t>11/24/2020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FDF07-CA5D-4EB7-82AE-A775B8A08D01}" type="slidenum">
              <a:rPr lang="en-US" smtClean="0"/>
              <a:t>‹#›</a:t>
            </a:fld>
            <a:endParaRPr lang="en-US"/>
          </a:p>
        </p:txBody>
      </p:sp>
    </p:spTree>
    <p:extLst>
      <p:ext uri="{BB962C8B-B14F-4D97-AF65-F5344CB8AC3E}">
        <p14:creationId xmlns:p14="http://schemas.microsoft.com/office/powerpoint/2010/main" val="801175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RIVM</a:t>
            </a:r>
            <a:r>
              <a:rPr lang="nl-NL" baseline="0" dirty="0" smtClean="0"/>
              <a:t> rapport betreft een analyse van grotere incidenten. In dit geval 12 incidenten in de periode 2017-2018.</a:t>
            </a:r>
            <a:endParaRPr lang="nl-NL" dirty="0"/>
          </a:p>
        </p:txBody>
      </p:sp>
      <p:sp>
        <p:nvSpPr>
          <p:cNvPr id="4" name="Slide Number Placeholder 3"/>
          <p:cNvSpPr>
            <a:spLocks noGrp="1"/>
          </p:cNvSpPr>
          <p:nvPr>
            <p:ph type="sldNum" sz="quarter" idx="10"/>
          </p:nvPr>
        </p:nvSpPr>
        <p:spPr/>
        <p:txBody>
          <a:bodyPr/>
          <a:lstStyle/>
          <a:p>
            <a:fld id="{0BDFDF07-CA5D-4EB7-82AE-A775B8A08D01}" type="slidenum">
              <a:rPr lang="en-US" smtClean="0"/>
              <a:t>1</a:t>
            </a:fld>
            <a:endParaRPr lang="en-US"/>
          </a:p>
        </p:txBody>
      </p:sp>
    </p:spTree>
    <p:extLst>
      <p:ext uri="{BB962C8B-B14F-4D97-AF65-F5344CB8AC3E}">
        <p14:creationId xmlns:p14="http://schemas.microsoft.com/office/powerpoint/2010/main" val="3345719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Vijfde</a:t>
            </a:r>
            <a:r>
              <a:rPr lang="nl-NL" baseline="0" dirty="0" smtClean="0"/>
              <a:t> punt: merk op dat in de DOW case door de explosie de leiding werd dichtgeknepen waardoor een groot BLEVE achtig incident achterwege is gebleven.</a:t>
            </a:r>
          </a:p>
          <a:p>
            <a:r>
              <a:rPr lang="nl-NL" baseline="0" dirty="0" smtClean="0"/>
              <a:t>In de Petroplus case is weliswaar een grote brand uitgebroken; dat is niet gepaard gegaan met letsel voor personen.</a:t>
            </a:r>
          </a:p>
          <a:p>
            <a:r>
              <a:rPr lang="nl-NL" baseline="0" dirty="0" smtClean="0"/>
              <a:t>In de Du Pont case is de Oleum damp de installatie uitgewaaid zonder personeel te treffen.</a:t>
            </a:r>
          </a:p>
          <a:p>
            <a:r>
              <a:rPr lang="nl-NL" baseline="0" dirty="0" smtClean="0"/>
              <a:t>In de Marathon case is er leiding weliswaar geëxplodeerd tot een gaswolk, die is echter niet ontstoken ondanks dat de explosie in een systeem vol met bedrading plaats vond.</a:t>
            </a:r>
            <a:endParaRPr lang="nl-NL" dirty="0"/>
          </a:p>
        </p:txBody>
      </p:sp>
      <p:sp>
        <p:nvSpPr>
          <p:cNvPr id="4" name="Slide Number Placeholder 3"/>
          <p:cNvSpPr>
            <a:spLocks noGrp="1"/>
          </p:cNvSpPr>
          <p:nvPr>
            <p:ph type="sldNum" sz="quarter" idx="10"/>
          </p:nvPr>
        </p:nvSpPr>
        <p:spPr/>
        <p:txBody>
          <a:bodyPr/>
          <a:lstStyle/>
          <a:p>
            <a:fld id="{0BDFDF07-CA5D-4EB7-82AE-A775B8A08D01}" type="slidenum">
              <a:rPr lang="en-US" smtClean="0"/>
              <a:t>18</a:t>
            </a:fld>
            <a:endParaRPr lang="en-US"/>
          </a:p>
        </p:txBody>
      </p:sp>
    </p:spTree>
    <p:extLst>
      <p:ext uri="{BB962C8B-B14F-4D97-AF65-F5344CB8AC3E}">
        <p14:creationId xmlns:p14="http://schemas.microsoft.com/office/powerpoint/2010/main" val="311296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Case #1</a:t>
            </a:r>
            <a:r>
              <a:rPr lang="nl-NL" baseline="0" dirty="0" smtClean="0"/>
              <a:t> geen over “blijven steken in een plan”</a:t>
            </a:r>
          </a:p>
          <a:p>
            <a:r>
              <a:rPr lang="nl-NL" baseline="0" dirty="0" smtClean="0"/>
              <a:t>Case #2 gaat over “niet volledig genoeg zijn qua scope”</a:t>
            </a:r>
          </a:p>
          <a:p>
            <a:r>
              <a:rPr lang="nl-NL" baseline="0" dirty="0" smtClean="0"/>
              <a:t>Case #3 gaat over “het aanpassen van de verwachting”</a:t>
            </a:r>
          </a:p>
          <a:p>
            <a:r>
              <a:rPr lang="nl-NL" baseline="0" dirty="0" smtClean="0"/>
              <a:t>Case #4 gaat over “out of control zijn”</a:t>
            </a:r>
          </a:p>
          <a:p>
            <a:r>
              <a:rPr lang="nl-NL" baseline="0" dirty="0" smtClean="0"/>
              <a:t>Case #5 (optioneel) gaat over “onvoldoende kwaliteit </a:t>
            </a:r>
            <a:r>
              <a:rPr lang="nl-NL" baseline="0" smtClean="0"/>
              <a:t>van uitvoering.</a:t>
            </a:r>
            <a:endParaRPr lang="nl-NL" baseline="0" dirty="0" smtClean="0"/>
          </a:p>
        </p:txBody>
      </p:sp>
      <p:sp>
        <p:nvSpPr>
          <p:cNvPr id="4" name="Slide Number Placeholder 3"/>
          <p:cNvSpPr>
            <a:spLocks noGrp="1"/>
          </p:cNvSpPr>
          <p:nvPr>
            <p:ph type="sldNum" sz="quarter" idx="10"/>
          </p:nvPr>
        </p:nvSpPr>
        <p:spPr/>
        <p:txBody>
          <a:bodyPr/>
          <a:lstStyle/>
          <a:p>
            <a:fld id="{0BDFDF07-CA5D-4EB7-82AE-A775B8A08D01}" type="slidenum">
              <a:rPr lang="en-US" smtClean="0"/>
              <a:t>2</a:t>
            </a:fld>
            <a:endParaRPr lang="en-US"/>
          </a:p>
        </p:txBody>
      </p:sp>
    </p:spTree>
    <p:extLst>
      <p:ext uri="{BB962C8B-B14F-4D97-AF65-F5344CB8AC3E}">
        <p14:creationId xmlns:p14="http://schemas.microsoft.com/office/powerpoint/2010/main" val="3665039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Het programma</a:t>
            </a:r>
            <a:r>
              <a:rPr lang="nl-NL" baseline="0" dirty="0" smtClean="0"/>
              <a:t> is beoordeeld als conservatief, omdat de in het programma toegepaste corrosiesnelheden voor algehele wanddikteafname, wat betreft deze monstername leiding, in de praktijk duidelijk hoger zijn dan wat is gemeten. De putvormige aantasting valt buiten die beschouwing.</a:t>
            </a:r>
          </a:p>
          <a:p>
            <a:r>
              <a:rPr lang="nl-NL" baseline="0" dirty="0" smtClean="0"/>
              <a:t>Het eerdere incident betrof een </a:t>
            </a:r>
            <a:r>
              <a:rPr lang="nl-NL" baseline="0" dirty="0" err="1" smtClean="0"/>
              <a:t>MethylChloride</a:t>
            </a:r>
            <a:r>
              <a:rPr lang="nl-NL" baseline="0" dirty="0" smtClean="0"/>
              <a:t> emissie in verband met een afwijking bij een breekplaat.</a:t>
            </a:r>
            <a:endParaRPr lang="nl-NL" dirty="0"/>
          </a:p>
        </p:txBody>
      </p:sp>
      <p:sp>
        <p:nvSpPr>
          <p:cNvPr id="4" name="Slide Number Placeholder 3"/>
          <p:cNvSpPr>
            <a:spLocks noGrp="1"/>
          </p:cNvSpPr>
          <p:nvPr>
            <p:ph type="sldNum" sz="quarter" idx="10"/>
          </p:nvPr>
        </p:nvSpPr>
        <p:spPr/>
        <p:txBody>
          <a:bodyPr/>
          <a:lstStyle/>
          <a:p>
            <a:fld id="{0BDFDF07-CA5D-4EB7-82AE-A775B8A08D01}" type="slidenum">
              <a:rPr lang="en-US" smtClean="0"/>
              <a:t>7</a:t>
            </a:fld>
            <a:endParaRPr lang="en-US"/>
          </a:p>
        </p:txBody>
      </p:sp>
    </p:spTree>
    <p:extLst>
      <p:ext uri="{BB962C8B-B14F-4D97-AF65-F5344CB8AC3E}">
        <p14:creationId xmlns:p14="http://schemas.microsoft.com/office/powerpoint/2010/main" val="2370964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Deze</a:t>
            </a:r>
            <a:r>
              <a:rPr lang="nl-NL" baseline="0" dirty="0" smtClean="0"/>
              <a:t> evaluatie kan leiden tot discussie aangezien de oorzaak, waar hier van wordt uitgegaan, een andere is dan degene die in de CSB rapportage wordt geduid (materiaal defect).</a:t>
            </a:r>
          </a:p>
          <a:p>
            <a:r>
              <a:rPr lang="nl-NL" baseline="0" dirty="0" smtClean="0"/>
              <a:t>In omstandigheden van 40 graden en hoger, is volgens de Best Practise, Roest Vast staal niet bestendig tegen COI.</a:t>
            </a:r>
          </a:p>
          <a:p>
            <a:r>
              <a:rPr lang="nl-NL" baseline="0" dirty="0" smtClean="0"/>
              <a:t>Het moet daarom gecoat worden én </a:t>
            </a:r>
            <a:r>
              <a:rPr lang="nl-NL" baseline="0" dirty="0" err="1" smtClean="0"/>
              <a:t>inlek</a:t>
            </a:r>
            <a:r>
              <a:rPr lang="nl-NL" baseline="0" dirty="0" smtClean="0"/>
              <a:t> dient uitgesloten te zijn. Aan beide randvoorwaarden is in deze casus niet voldaan.</a:t>
            </a:r>
            <a:endParaRPr lang="nl-NL" dirty="0"/>
          </a:p>
        </p:txBody>
      </p:sp>
      <p:sp>
        <p:nvSpPr>
          <p:cNvPr id="4" name="Slide Number Placeholder 3"/>
          <p:cNvSpPr>
            <a:spLocks noGrp="1"/>
          </p:cNvSpPr>
          <p:nvPr>
            <p:ph type="sldNum" sz="quarter" idx="10"/>
          </p:nvPr>
        </p:nvSpPr>
        <p:spPr/>
        <p:txBody>
          <a:bodyPr/>
          <a:lstStyle/>
          <a:p>
            <a:fld id="{0BDFDF07-CA5D-4EB7-82AE-A775B8A08D01}" type="slidenum">
              <a:rPr lang="en-US" smtClean="0"/>
              <a:t>8</a:t>
            </a:fld>
            <a:endParaRPr lang="en-US"/>
          </a:p>
        </p:txBody>
      </p:sp>
    </p:spTree>
    <p:extLst>
      <p:ext uri="{BB962C8B-B14F-4D97-AF65-F5344CB8AC3E}">
        <p14:creationId xmlns:p14="http://schemas.microsoft.com/office/powerpoint/2010/main" val="3524979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Merk op dat met het cyclisch</a:t>
            </a:r>
            <a:r>
              <a:rPr lang="nl-NL" baseline="0" dirty="0" smtClean="0"/>
              <a:t> gebruik, de leiding per jaar 365/40 is 9 cycli per jaar doormaakt. Daarmee zit je dan in de 10 cycli range, zeker wanneer je nog een start/stop </a:t>
            </a:r>
            <a:r>
              <a:rPr lang="nl-NL" baseline="0" dirty="0" err="1" smtClean="0"/>
              <a:t>ivm</a:t>
            </a:r>
            <a:r>
              <a:rPr lang="nl-NL" baseline="0" dirty="0" smtClean="0"/>
              <a:t> onderhoud </a:t>
            </a:r>
            <a:r>
              <a:rPr lang="nl-NL" baseline="0" dirty="0" err="1" smtClean="0"/>
              <a:t>oid</a:t>
            </a:r>
            <a:r>
              <a:rPr lang="nl-NL" baseline="0" dirty="0" smtClean="0"/>
              <a:t> mee neemt.</a:t>
            </a:r>
            <a:endParaRPr lang="nl-NL" dirty="0"/>
          </a:p>
        </p:txBody>
      </p:sp>
      <p:sp>
        <p:nvSpPr>
          <p:cNvPr id="4" name="Slide Number Placeholder 3"/>
          <p:cNvSpPr>
            <a:spLocks noGrp="1"/>
          </p:cNvSpPr>
          <p:nvPr>
            <p:ph type="sldNum" sz="quarter" idx="10"/>
          </p:nvPr>
        </p:nvSpPr>
        <p:spPr/>
        <p:txBody>
          <a:bodyPr/>
          <a:lstStyle/>
          <a:p>
            <a:fld id="{0BDFDF07-CA5D-4EB7-82AE-A775B8A08D01}" type="slidenum">
              <a:rPr lang="en-US" smtClean="0"/>
              <a:t>9</a:t>
            </a:fld>
            <a:endParaRPr lang="en-US"/>
          </a:p>
        </p:txBody>
      </p:sp>
    </p:spTree>
    <p:extLst>
      <p:ext uri="{BB962C8B-B14F-4D97-AF65-F5344CB8AC3E}">
        <p14:creationId xmlns:p14="http://schemas.microsoft.com/office/powerpoint/2010/main" val="414323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Merk op dat,</a:t>
            </a:r>
            <a:r>
              <a:rPr lang="nl-NL" baseline="0" dirty="0" smtClean="0"/>
              <a:t> volgens de best practise, een C-stalen leiding boven de 10 graden </a:t>
            </a:r>
            <a:r>
              <a:rPr lang="nl-NL" baseline="0" dirty="0" err="1" smtClean="0"/>
              <a:t>celcius</a:t>
            </a:r>
            <a:r>
              <a:rPr lang="nl-NL" baseline="0" dirty="0" smtClean="0"/>
              <a:t>, met wisselende temperaturen (vriezen/</a:t>
            </a:r>
            <a:r>
              <a:rPr lang="nl-NL" baseline="0" dirty="0" err="1" smtClean="0"/>
              <a:t>ambient</a:t>
            </a:r>
            <a:r>
              <a:rPr lang="nl-NL" baseline="0" dirty="0" smtClean="0"/>
              <a:t>), 0,3 mm/</a:t>
            </a:r>
            <a:r>
              <a:rPr lang="nl-NL" baseline="0" dirty="0" err="1" smtClean="0"/>
              <a:t>jr</a:t>
            </a:r>
            <a:r>
              <a:rPr lang="nl-NL" baseline="0" dirty="0" smtClean="0"/>
              <a:t> kan corroderen in geval van 10 of meer cycli per jaar.</a:t>
            </a:r>
          </a:p>
          <a:p>
            <a:r>
              <a:rPr lang="nl-NL" baseline="0" dirty="0" smtClean="0"/>
              <a:t>Op een tijd van 30 jaar kom je dan dus op 9 mm, hetgeen precies de wanddikte is waar we hier over praten (9,53 mm).</a:t>
            </a:r>
            <a:endParaRPr lang="nl-NL" dirty="0"/>
          </a:p>
        </p:txBody>
      </p:sp>
      <p:sp>
        <p:nvSpPr>
          <p:cNvPr id="4" name="Slide Number Placeholder 3"/>
          <p:cNvSpPr>
            <a:spLocks noGrp="1"/>
          </p:cNvSpPr>
          <p:nvPr>
            <p:ph type="sldNum" sz="quarter" idx="10"/>
          </p:nvPr>
        </p:nvSpPr>
        <p:spPr/>
        <p:txBody>
          <a:bodyPr/>
          <a:lstStyle/>
          <a:p>
            <a:fld id="{0BDFDF07-CA5D-4EB7-82AE-A775B8A08D01}" type="slidenum">
              <a:rPr lang="en-US" smtClean="0"/>
              <a:t>10</a:t>
            </a:fld>
            <a:endParaRPr lang="en-US"/>
          </a:p>
        </p:txBody>
      </p:sp>
    </p:spTree>
    <p:extLst>
      <p:ext uri="{BB962C8B-B14F-4D97-AF65-F5344CB8AC3E}">
        <p14:creationId xmlns:p14="http://schemas.microsoft.com/office/powerpoint/2010/main" val="1231632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0BDFDF07-CA5D-4EB7-82AE-A775B8A08D01}" type="slidenum">
              <a:rPr lang="en-US" smtClean="0"/>
              <a:t>13</a:t>
            </a:fld>
            <a:endParaRPr lang="en-US"/>
          </a:p>
        </p:txBody>
      </p:sp>
    </p:spTree>
    <p:extLst>
      <p:ext uri="{BB962C8B-B14F-4D97-AF65-F5344CB8AC3E}">
        <p14:creationId xmlns:p14="http://schemas.microsoft.com/office/powerpoint/2010/main" val="983945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Klik op de</a:t>
            </a:r>
            <a:r>
              <a:rPr lang="nl-NL" baseline="0" dirty="0" smtClean="0"/>
              <a:t> button om de reserve case, nr. 5, over te slaan.</a:t>
            </a:r>
            <a:endParaRPr lang="nl-NL" dirty="0"/>
          </a:p>
        </p:txBody>
      </p:sp>
      <p:sp>
        <p:nvSpPr>
          <p:cNvPr id="4" name="Slide Number Placeholder 3"/>
          <p:cNvSpPr>
            <a:spLocks noGrp="1"/>
          </p:cNvSpPr>
          <p:nvPr>
            <p:ph type="sldNum" sz="quarter" idx="10"/>
          </p:nvPr>
        </p:nvSpPr>
        <p:spPr/>
        <p:txBody>
          <a:bodyPr/>
          <a:lstStyle/>
          <a:p>
            <a:fld id="{0BDFDF07-CA5D-4EB7-82AE-A775B8A08D01}" type="slidenum">
              <a:rPr lang="en-US" smtClean="0"/>
              <a:t>14</a:t>
            </a:fld>
            <a:endParaRPr lang="en-US"/>
          </a:p>
        </p:txBody>
      </p:sp>
    </p:spTree>
    <p:extLst>
      <p:ext uri="{BB962C8B-B14F-4D97-AF65-F5344CB8AC3E}">
        <p14:creationId xmlns:p14="http://schemas.microsoft.com/office/powerpoint/2010/main" val="1257701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0BDFDF07-CA5D-4EB7-82AE-A775B8A08D01}" type="slidenum">
              <a:rPr lang="en-US" smtClean="0"/>
              <a:t>16</a:t>
            </a:fld>
            <a:endParaRPr lang="en-US"/>
          </a:p>
        </p:txBody>
      </p:sp>
    </p:spTree>
    <p:extLst>
      <p:ext uri="{BB962C8B-B14F-4D97-AF65-F5344CB8AC3E}">
        <p14:creationId xmlns:p14="http://schemas.microsoft.com/office/powerpoint/2010/main" val="25108683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1424" y="274638"/>
            <a:ext cx="5486400" cy="1143000"/>
          </a:xfrm>
          <a:solidFill>
            <a:srgbClr val="C9D84C"/>
          </a:solidFill>
        </p:spPr>
        <p:txBody>
          <a:bodyPr>
            <a:normAutofit/>
          </a:bodyPr>
          <a:lstStyle>
            <a:lvl1pPr>
              <a:defRPr sz="4000">
                <a:solidFill>
                  <a:schemeClr val="bg1"/>
                </a:solidFill>
                <a:latin typeface="Avenir Next Condensed" panose="020B0506020202020204"/>
                <a:ea typeface="Verdana" panose="020B0604030504040204" pitchFamily="34" charset="0"/>
              </a:defRPr>
            </a:lvl1pPr>
          </a:lstStyle>
          <a:p>
            <a:r>
              <a:rPr lang="en-US" dirty="0" err="1"/>
              <a:t>Titel</a:t>
            </a:r>
            <a:endParaRPr lang="nl-NL" dirty="0"/>
          </a:p>
        </p:txBody>
      </p:sp>
      <p:pic>
        <p:nvPicPr>
          <p:cNvPr id="7" name="Afbeelding 2">
            <a:extLst>
              <a:ext uri="{FF2B5EF4-FFF2-40B4-BE49-F238E27FC236}">
                <a16:creationId xmlns:a16="http://schemas.microsoft.com/office/drawing/2014/main" id="{8603ADC2-EEE1-7E48-866C-F72A63287F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446984"/>
            <a:ext cx="12192000" cy="2438400"/>
          </a:xfrm>
          <a:prstGeom prst="rect">
            <a:avLst/>
          </a:prstGeom>
        </p:spPr>
      </p:pic>
      <p:sp>
        <p:nvSpPr>
          <p:cNvPr id="16" name="Text Placeholder 15"/>
          <p:cNvSpPr>
            <a:spLocks noGrp="1"/>
          </p:cNvSpPr>
          <p:nvPr>
            <p:ph type="body" sz="quarter" idx="13"/>
          </p:nvPr>
        </p:nvSpPr>
        <p:spPr>
          <a:xfrm>
            <a:off x="911424" y="1909774"/>
            <a:ext cx="3478480" cy="2599345"/>
          </a:xfrm>
          <a:solidFill>
            <a:srgbClr val="94999B"/>
          </a:solidFill>
        </p:spPr>
        <p:txBody>
          <a:bodyPr>
            <a:normAutofit/>
          </a:bodyPr>
          <a:lstStyle>
            <a:lvl1pPr marL="285750" indent="-285750" algn="l" defTabSz="914400" rtl="0" eaLnBrk="1" latinLnBrk="0" hangingPunct="1">
              <a:buFont typeface="Arial" panose="020B0604020202020204" pitchFamily="34" charset="0"/>
              <a:buChar char="•"/>
              <a:defRPr lang="en-US" sz="14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285750" indent="-285750" algn="l" defTabSz="914400" rtl="0" eaLnBrk="1" latinLnBrk="0" hangingPunct="1">
              <a:buFont typeface="Arial" panose="020B0604020202020204" pitchFamily="34" charset="0"/>
              <a:buChar char="•"/>
              <a:defRPr lang="en-US" sz="14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285750" indent="-285750" algn="l" defTabSz="914400" rtl="0" eaLnBrk="1" latinLnBrk="0" hangingPunct="1">
              <a:buFont typeface="Arial" panose="020B0604020202020204" pitchFamily="34" charset="0"/>
              <a:buChar char="•"/>
              <a:defRPr lang="en-US" sz="14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285750" indent="-285750" algn="l" defTabSz="914400" rtl="0" eaLnBrk="1" latinLnBrk="0" hangingPunct="1">
              <a:buFont typeface="Arial" panose="020B0604020202020204" pitchFamily="34" charset="0"/>
              <a:buChar char="•"/>
              <a:defRPr lang="en-US" sz="1400" kern="1200" dirty="0" smtClean="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85750" indent="-285750" algn="l" defTabSz="914400" rtl="0" eaLnBrk="1" latinLnBrk="0" hangingPunct="1">
              <a:buFont typeface="Arial" panose="020B0604020202020204" pitchFamily="34" charset="0"/>
              <a:buChar char="•"/>
              <a:defRPr lang="nl-NL" sz="140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3" name="Date Placeholder 2"/>
          <p:cNvSpPr>
            <a:spLocks noGrp="1"/>
          </p:cNvSpPr>
          <p:nvPr>
            <p:ph type="dt" sz="half" idx="10"/>
          </p:nvPr>
        </p:nvSpPr>
        <p:spPr>
          <a:xfrm>
            <a:off x="8776874" y="6448250"/>
            <a:ext cx="2844800" cy="365125"/>
          </a:xfrm>
        </p:spPr>
        <p:txBody>
          <a:bodyPr/>
          <a:lstStyle/>
          <a:p>
            <a:r>
              <a:rPr lang="nl-NL"/>
              <a:t>26-5-2020</a:t>
            </a:r>
          </a:p>
        </p:txBody>
      </p:sp>
      <p:sp>
        <p:nvSpPr>
          <p:cNvPr id="4" name="Footer Placeholder 3"/>
          <p:cNvSpPr>
            <a:spLocks noGrp="1"/>
          </p:cNvSpPr>
          <p:nvPr>
            <p:ph type="ftr" sz="quarter" idx="11"/>
          </p:nvPr>
        </p:nvSpPr>
        <p:spPr>
          <a:xfrm>
            <a:off x="609600" y="6448251"/>
            <a:ext cx="3860800" cy="365125"/>
          </a:xfrm>
        </p:spPr>
        <p:txBody>
          <a:bodyPr/>
          <a:lstStyle/>
          <a:p>
            <a:r>
              <a:rPr lang="nl-NL"/>
              <a:t>Performanceverbetering van onderhoud</a:t>
            </a:r>
          </a:p>
        </p:txBody>
      </p:sp>
      <p:sp>
        <p:nvSpPr>
          <p:cNvPr id="5" name="Slide Number Placeholder 4"/>
          <p:cNvSpPr>
            <a:spLocks noGrp="1"/>
          </p:cNvSpPr>
          <p:nvPr>
            <p:ph type="sldNum" sz="quarter" idx="12"/>
          </p:nvPr>
        </p:nvSpPr>
        <p:spPr>
          <a:xfrm>
            <a:off x="4673600" y="6422461"/>
            <a:ext cx="2844800" cy="365125"/>
          </a:xfrm>
        </p:spPr>
        <p:txBody>
          <a:bodyPr/>
          <a:lstStyle/>
          <a:p>
            <a:fld id="{1F1BAF77-3E72-4947-8950-E80187DC463D}" type="slidenum">
              <a:rPr lang="nl-NL" smtClean="0"/>
              <a:t>‹#›</a:t>
            </a:fld>
            <a:endParaRPr lang="nl-NL"/>
          </a:p>
        </p:txBody>
      </p:sp>
    </p:spTree>
    <p:extLst>
      <p:ext uri="{BB962C8B-B14F-4D97-AF65-F5344CB8AC3E}">
        <p14:creationId xmlns:p14="http://schemas.microsoft.com/office/powerpoint/2010/main" val="637725895"/>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289360-4800-4331-9414-95DF50F74D1E}" type="datetimeFigureOut">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24-11-2020</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ijdelijke aanduiding voor voetteks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jdelijke aanduiding voor dia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956D-5A60-49F5-BFC8-0974E66318BF}"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4727471"/>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289360-4800-4331-9414-95DF50F74D1E}" type="datetimeFigureOut">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24-11-2020</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ijdelijke aanduiding voor voetteks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jdelijke aanduiding voor dia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956D-5A60-49F5-BFC8-0974E66318BF}"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2538960"/>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Zonder achtergron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289360-4800-4331-9414-95DF50F74D1E}" type="datetimeFigureOut">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24-11-2020</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jdelijke aanduiding voor voetteks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956D-5A60-49F5-BFC8-0974E66318BF}"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7194276"/>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289360-4800-4331-9414-95DF50F74D1E}" type="datetimeFigureOut">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24-11-2020</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ijdelijke aanduiding voor voetteks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ijdelijke aanduiding voor dia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956D-5A60-49F5-BFC8-0974E66318BF}"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1680039"/>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6" name="Afbeelding 2">
            <a:extLst>
              <a:ext uri="{FF2B5EF4-FFF2-40B4-BE49-F238E27FC236}">
                <a16:creationId xmlns:a16="http://schemas.microsoft.com/office/drawing/2014/main" id="{745DCF8E-D16D-FA4E-A5AD-FA58B81EACE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207907" cy="6193981"/>
          </a:xfrm>
          <a:prstGeom prst="rect">
            <a:avLst/>
          </a:prstGeom>
        </p:spPr>
      </p:pic>
      <p:pic>
        <p:nvPicPr>
          <p:cNvPr id="13" name="Afbeelding 4">
            <a:extLst>
              <a:ext uri="{FF2B5EF4-FFF2-40B4-BE49-F238E27FC236}">
                <a16:creationId xmlns:a16="http://schemas.microsoft.com/office/drawing/2014/main" id="{B6E668C9-AA37-AF47-8D27-6BF15BED81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50" y="3798267"/>
            <a:ext cx="12226957" cy="3073400"/>
          </a:xfrm>
          <a:prstGeom prst="rect">
            <a:avLst/>
          </a:prstGeom>
        </p:spPr>
      </p:pic>
      <p:sp>
        <p:nvSpPr>
          <p:cNvPr id="2" name="Title 1"/>
          <p:cNvSpPr>
            <a:spLocks noGrp="1"/>
          </p:cNvSpPr>
          <p:nvPr>
            <p:ph type="title" hasCustomPrompt="1"/>
          </p:nvPr>
        </p:nvSpPr>
        <p:spPr>
          <a:xfrm>
            <a:off x="945695" y="2522179"/>
            <a:ext cx="3710146" cy="654369"/>
          </a:xfrm>
          <a:solidFill>
            <a:srgbClr val="5984B6"/>
          </a:solidFill>
        </p:spPr>
        <p:txBody>
          <a:bodyPr>
            <a:noAutofit/>
          </a:bodyPr>
          <a:lstStyle>
            <a:lvl1pPr>
              <a:defRPr sz="2800">
                <a:solidFill>
                  <a:schemeClr val="bg1"/>
                </a:solidFill>
                <a:latin typeface="Avenir Next Condensed" panose="020B0506020202020204"/>
              </a:defRPr>
            </a:lvl1pPr>
          </a:lstStyle>
          <a:p>
            <a:r>
              <a:rPr lang="en-US" dirty="0" err="1"/>
              <a:t>Titel</a:t>
            </a:r>
            <a:endParaRPr lang="nl-NL" dirty="0"/>
          </a:p>
        </p:txBody>
      </p:sp>
      <p:pic>
        <p:nvPicPr>
          <p:cNvPr id="7" name="Afbeelding 16">
            <a:extLst>
              <a:ext uri="{FF2B5EF4-FFF2-40B4-BE49-F238E27FC236}">
                <a16:creationId xmlns:a16="http://schemas.microsoft.com/office/drawing/2014/main" id="{C9000AFC-4E60-A14D-BC26-56860C45F9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7429" y="404664"/>
            <a:ext cx="2329031" cy="1748610"/>
          </a:xfrm>
          <a:prstGeom prst="rect">
            <a:avLst/>
          </a:prstGeom>
        </p:spPr>
      </p:pic>
      <p:sp>
        <p:nvSpPr>
          <p:cNvPr id="17" name="Text Placeholder 16"/>
          <p:cNvSpPr>
            <a:spLocks noGrp="1"/>
          </p:cNvSpPr>
          <p:nvPr>
            <p:ph type="body" sz="quarter" idx="13" hasCustomPrompt="1"/>
          </p:nvPr>
        </p:nvSpPr>
        <p:spPr>
          <a:xfrm>
            <a:off x="945694" y="3393613"/>
            <a:ext cx="5726370" cy="654369"/>
          </a:xfrm>
          <a:solidFill>
            <a:srgbClr val="8F9496"/>
          </a:solidFill>
        </p:spPr>
        <p:txBody>
          <a:bodyPr anchor="ctr">
            <a:normAutofit/>
          </a:bodyPr>
          <a:lstStyle>
            <a:lvl1pPr marL="0" indent="0" algn="l">
              <a:buNone/>
              <a:defRPr sz="2000">
                <a:solidFill>
                  <a:schemeClr val="bg1"/>
                </a:solidFill>
              </a:defRPr>
            </a:lvl1pPr>
          </a:lstStyle>
          <a:p>
            <a:pPr lvl="0"/>
            <a:r>
              <a:rPr lang="en-US" dirty="0" err="1"/>
              <a:t>Ondertitel</a:t>
            </a:r>
            <a:endParaRPr lang="en-US" dirty="0"/>
          </a:p>
        </p:txBody>
      </p:sp>
    </p:spTree>
    <p:extLst>
      <p:ext uri="{BB962C8B-B14F-4D97-AF65-F5344CB8AC3E}">
        <p14:creationId xmlns:p14="http://schemas.microsoft.com/office/powerpoint/2010/main" val="904087296"/>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9050" y="-27384"/>
            <a:ext cx="12235730" cy="6408712"/>
          </a:xfrm>
          <a:prstGeom prst="rect">
            <a:avLst/>
          </a:prstGeom>
        </p:spPr>
      </p:pic>
      <p:pic>
        <p:nvPicPr>
          <p:cNvPr id="13" name="Afbeelding 4">
            <a:extLst>
              <a:ext uri="{FF2B5EF4-FFF2-40B4-BE49-F238E27FC236}">
                <a16:creationId xmlns:a16="http://schemas.microsoft.com/office/drawing/2014/main" id="{B6E668C9-AA37-AF47-8D27-6BF15BED81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50" y="3798267"/>
            <a:ext cx="12226957" cy="3073400"/>
          </a:xfrm>
          <a:prstGeom prst="rect">
            <a:avLst/>
          </a:prstGeom>
        </p:spPr>
      </p:pic>
      <p:sp>
        <p:nvSpPr>
          <p:cNvPr id="2" name="Title 1"/>
          <p:cNvSpPr>
            <a:spLocks noGrp="1"/>
          </p:cNvSpPr>
          <p:nvPr>
            <p:ph type="title" hasCustomPrompt="1"/>
          </p:nvPr>
        </p:nvSpPr>
        <p:spPr>
          <a:xfrm>
            <a:off x="945695" y="2522179"/>
            <a:ext cx="3710146" cy="654369"/>
          </a:xfrm>
          <a:solidFill>
            <a:srgbClr val="5984B6"/>
          </a:solidFill>
        </p:spPr>
        <p:txBody>
          <a:bodyPr>
            <a:noAutofit/>
          </a:bodyPr>
          <a:lstStyle>
            <a:lvl1pPr>
              <a:defRPr sz="2800">
                <a:solidFill>
                  <a:schemeClr val="bg1"/>
                </a:solidFill>
                <a:latin typeface="Avenir Next Condensed" panose="020B0506020202020204"/>
              </a:defRPr>
            </a:lvl1pPr>
          </a:lstStyle>
          <a:p>
            <a:r>
              <a:rPr lang="en-US" dirty="0" err="1"/>
              <a:t>Titel</a:t>
            </a:r>
            <a:endParaRPr lang="nl-NL" dirty="0"/>
          </a:p>
        </p:txBody>
      </p:sp>
      <p:pic>
        <p:nvPicPr>
          <p:cNvPr id="7" name="Afbeelding 16">
            <a:extLst>
              <a:ext uri="{FF2B5EF4-FFF2-40B4-BE49-F238E27FC236}">
                <a16:creationId xmlns:a16="http://schemas.microsoft.com/office/drawing/2014/main" id="{C9000AFC-4E60-A14D-BC26-56860C45F9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7429" y="404664"/>
            <a:ext cx="2329031" cy="1748610"/>
          </a:xfrm>
          <a:prstGeom prst="rect">
            <a:avLst/>
          </a:prstGeom>
        </p:spPr>
      </p:pic>
      <p:sp>
        <p:nvSpPr>
          <p:cNvPr id="17" name="Text Placeholder 16"/>
          <p:cNvSpPr>
            <a:spLocks noGrp="1"/>
          </p:cNvSpPr>
          <p:nvPr>
            <p:ph type="body" sz="quarter" idx="13" hasCustomPrompt="1"/>
          </p:nvPr>
        </p:nvSpPr>
        <p:spPr>
          <a:xfrm>
            <a:off x="945694" y="3393613"/>
            <a:ext cx="5726370" cy="654369"/>
          </a:xfrm>
          <a:solidFill>
            <a:srgbClr val="8F9496"/>
          </a:solidFill>
        </p:spPr>
        <p:txBody>
          <a:bodyPr anchor="ctr">
            <a:normAutofit/>
          </a:bodyPr>
          <a:lstStyle>
            <a:lvl1pPr marL="0" indent="0" algn="l">
              <a:buNone/>
              <a:defRPr sz="2000">
                <a:solidFill>
                  <a:schemeClr val="bg1"/>
                </a:solidFill>
              </a:defRPr>
            </a:lvl1pPr>
          </a:lstStyle>
          <a:p>
            <a:pPr lvl="0"/>
            <a:r>
              <a:rPr lang="en-US" dirty="0" err="1"/>
              <a:t>Ondertitel</a:t>
            </a:r>
            <a:endParaRPr lang="en-US" dirty="0"/>
          </a:p>
        </p:txBody>
      </p:sp>
    </p:spTree>
    <p:extLst>
      <p:ext uri="{BB962C8B-B14F-4D97-AF65-F5344CB8AC3E}">
        <p14:creationId xmlns:p14="http://schemas.microsoft.com/office/powerpoint/2010/main" val="1372676990"/>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13" name="Afbeelding 4">
            <a:extLst>
              <a:ext uri="{FF2B5EF4-FFF2-40B4-BE49-F238E27FC236}">
                <a16:creationId xmlns:a16="http://schemas.microsoft.com/office/drawing/2014/main" id="{B6E668C9-AA37-AF47-8D27-6BF15BED8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 y="3798267"/>
            <a:ext cx="12226957" cy="3073400"/>
          </a:xfrm>
          <a:prstGeom prst="rect">
            <a:avLst/>
          </a:prstGeom>
        </p:spPr>
      </p:pic>
      <p:sp>
        <p:nvSpPr>
          <p:cNvPr id="2" name="Title 1"/>
          <p:cNvSpPr>
            <a:spLocks noGrp="1"/>
          </p:cNvSpPr>
          <p:nvPr>
            <p:ph type="title" hasCustomPrompt="1"/>
          </p:nvPr>
        </p:nvSpPr>
        <p:spPr>
          <a:xfrm>
            <a:off x="945695" y="2522179"/>
            <a:ext cx="3710146" cy="654369"/>
          </a:xfrm>
          <a:solidFill>
            <a:srgbClr val="5984B6"/>
          </a:solidFill>
        </p:spPr>
        <p:txBody>
          <a:bodyPr>
            <a:noAutofit/>
          </a:bodyPr>
          <a:lstStyle>
            <a:lvl1pPr>
              <a:defRPr sz="2800">
                <a:solidFill>
                  <a:schemeClr val="bg1"/>
                </a:solidFill>
                <a:latin typeface="Avenir Next Condensed" panose="020B0506020202020204"/>
              </a:defRPr>
            </a:lvl1pPr>
          </a:lstStyle>
          <a:p>
            <a:r>
              <a:rPr lang="en-US" dirty="0" err="1"/>
              <a:t>Titel</a:t>
            </a:r>
            <a:endParaRPr lang="nl-NL" dirty="0"/>
          </a:p>
        </p:txBody>
      </p:sp>
      <p:pic>
        <p:nvPicPr>
          <p:cNvPr id="7" name="Afbeelding 16">
            <a:extLst>
              <a:ext uri="{FF2B5EF4-FFF2-40B4-BE49-F238E27FC236}">
                <a16:creationId xmlns:a16="http://schemas.microsoft.com/office/drawing/2014/main" id="{C9000AFC-4E60-A14D-BC26-56860C45F9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429" y="404664"/>
            <a:ext cx="2329031" cy="1748610"/>
          </a:xfrm>
          <a:prstGeom prst="rect">
            <a:avLst/>
          </a:prstGeom>
        </p:spPr>
      </p:pic>
      <p:sp>
        <p:nvSpPr>
          <p:cNvPr id="17" name="Text Placeholder 16"/>
          <p:cNvSpPr>
            <a:spLocks noGrp="1"/>
          </p:cNvSpPr>
          <p:nvPr>
            <p:ph type="body" sz="quarter" idx="13" hasCustomPrompt="1"/>
          </p:nvPr>
        </p:nvSpPr>
        <p:spPr>
          <a:xfrm>
            <a:off x="945694" y="3393613"/>
            <a:ext cx="5726370" cy="654369"/>
          </a:xfrm>
          <a:solidFill>
            <a:srgbClr val="8F9496"/>
          </a:solidFill>
        </p:spPr>
        <p:txBody>
          <a:bodyPr anchor="ctr">
            <a:normAutofit/>
          </a:bodyPr>
          <a:lstStyle>
            <a:lvl1pPr marL="0" indent="0" algn="l">
              <a:buNone/>
              <a:defRPr sz="2000">
                <a:solidFill>
                  <a:schemeClr val="bg1"/>
                </a:solidFill>
              </a:defRPr>
            </a:lvl1pPr>
          </a:lstStyle>
          <a:p>
            <a:pPr lvl="0"/>
            <a:r>
              <a:rPr lang="en-US" dirty="0" err="1"/>
              <a:t>Ondertitel</a:t>
            </a:r>
            <a:endParaRPr lang="en-US" dirty="0"/>
          </a:p>
        </p:txBody>
      </p:sp>
    </p:spTree>
    <p:extLst>
      <p:ext uri="{BB962C8B-B14F-4D97-AF65-F5344CB8AC3E}">
        <p14:creationId xmlns:p14="http://schemas.microsoft.com/office/powerpoint/2010/main" val="2217695994"/>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06420" y="762706"/>
            <a:ext cx="5597196" cy="707886"/>
          </a:xfrm>
          <a:noFill/>
        </p:spPr>
        <p:txBody>
          <a:bodyPr>
            <a:noAutofit/>
          </a:bodyPr>
          <a:lstStyle>
            <a:lvl1pPr algn="l">
              <a:defRPr sz="4000">
                <a:solidFill>
                  <a:schemeClr val="bg1">
                    <a:lumMod val="65000"/>
                  </a:schemeClr>
                </a:solidFill>
                <a:latin typeface="Avenir Next Condensed" panose="020B0506020202020204"/>
              </a:defRPr>
            </a:lvl1pPr>
          </a:lstStyle>
          <a:p>
            <a:r>
              <a:rPr lang="nl-NL" dirty="0"/>
              <a:t>Titel</a:t>
            </a:r>
          </a:p>
        </p:txBody>
      </p:sp>
      <p:pic>
        <p:nvPicPr>
          <p:cNvPr id="10" name="Afbeelding 2">
            <a:extLst>
              <a:ext uri="{FF2B5EF4-FFF2-40B4-BE49-F238E27FC236}">
                <a16:creationId xmlns:a16="http://schemas.microsoft.com/office/drawing/2014/main" id="{1D767F1C-4914-CB4A-9B15-5A3CB112E4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814971"/>
            <a:ext cx="12192000" cy="3070413"/>
          </a:xfrm>
          <a:prstGeom prst="rect">
            <a:avLst/>
          </a:prstGeom>
        </p:spPr>
      </p:pic>
      <p:pic>
        <p:nvPicPr>
          <p:cNvPr id="12" name="Afbeelding 14">
            <a:extLst>
              <a:ext uri="{FF2B5EF4-FFF2-40B4-BE49-F238E27FC236}">
                <a16:creationId xmlns:a16="http://schemas.microsoft.com/office/drawing/2014/main" id="{500E9ED6-D53D-634E-8974-EB04C58953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9416" y="1793177"/>
            <a:ext cx="5664200" cy="1270000"/>
          </a:xfrm>
          <a:prstGeom prst="rect">
            <a:avLst/>
          </a:prstGeom>
        </p:spPr>
      </p:pic>
      <p:sp>
        <p:nvSpPr>
          <p:cNvPr id="5" name="Text Placeholder 4"/>
          <p:cNvSpPr>
            <a:spLocks noGrp="1"/>
          </p:cNvSpPr>
          <p:nvPr>
            <p:ph type="body" sz="quarter" idx="10"/>
          </p:nvPr>
        </p:nvSpPr>
        <p:spPr>
          <a:xfrm>
            <a:off x="982663" y="3063875"/>
            <a:ext cx="8281987" cy="2597150"/>
          </a:xfrm>
        </p:spPr>
        <p:txBody>
          <a:bodyPr>
            <a:normAutofit/>
          </a:bodyPr>
          <a:lstStyle>
            <a:lvl1pPr>
              <a:defRPr sz="1800">
                <a:solidFill>
                  <a:srgbClr val="666D70"/>
                </a:solidFill>
                <a:latin typeface="Verdana" panose="020B0604030504040204" pitchFamily="34" charset="0"/>
                <a:ea typeface="Verdana" panose="020B0604030504040204" pitchFamily="34" charset="0"/>
              </a:defRPr>
            </a:lvl1pPr>
            <a:lvl2pPr>
              <a:defRPr sz="1600">
                <a:solidFill>
                  <a:srgbClr val="666D70"/>
                </a:solidFill>
                <a:latin typeface="Verdana" panose="020B0604030504040204" pitchFamily="34" charset="0"/>
                <a:ea typeface="Verdana" panose="020B0604030504040204" pitchFamily="34" charset="0"/>
              </a:defRPr>
            </a:lvl2pPr>
            <a:lvl3pPr>
              <a:defRPr sz="1400">
                <a:solidFill>
                  <a:srgbClr val="666D70"/>
                </a:solidFill>
                <a:latin typeface="Verdana" panose="020B0604030504040204" pitchFamily="34" charset="0"/>
                <a:ea typeface="Verdana" panose="020B0604030504040204" pitchFamily="34" charset="0"/>
              </a:defRPr>
            </a:lvl3pPr>
            <a:lvl4pPr>
              <a:defRPr sz="1200">
                <a:solidFill>
                  <a:srgbClr val="666D70"/>
                </a:solidFill>
                <a:latin typeface="Verdana" panose="020B0604030504040204" pitchFamily="34" charset="0"/>
                <a:ea typeface="Verdana" panose="020B0604030504040204" pitchFamily="34" charset="0"/>
              </a:defRPr>
            </a:lvl4pPr>
            <a:lvl5pPr>
              <a:defRPr sz="1200">
                <a:solidFill>
                  <a:srgbClr val="666D70"/>
                </a:solidFill>
                <a:latin typeface="Verdana" panose="020B0604030504040204" pitchFamily="34" charset="0"/>
                <a:ea typeface="Verdana" panose="020B0604030504040204" pitchFamily="34" charset="0"/>
              </a:defRPr>
            </a:lvl5pPr>
          </a:lstStyle>
          <a:p>
            <a:pPr lvl="0"/>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15" name="Tijdelijke aanduiding voor datum 3"/>
          <p:cNvSpPr>
            <a:spLocks noGrp="1"/>
          </p:cNvSpPr>
          <p:nvPr>
            <p:ph type="dt" sz="half" idx="11"/>
          </p:nvPr>
        </p:nvSpPr>
        <p:spPr>
          <a:xfrm>
            <a:off x="8776874" y="6520258"/>
            <a:ext cx="2844800" cy="365125"/>
          </a:xfrm>
        </p:spPr>
        <p:txBody>
          <a:bodyPr/>
          <a:lstStyle/>
          <a:p>
            <a:r>
              <a:rPr lang="nl-NL"/>
              <a:t>26-5-2020</a:t>
            </a:r>
          </a:p>
        </p:txBody>
      </p:sp>
      <p:sp>
        <p:nvSpPr>
          <p:cNvPr id="16" name="Tijdelijke aanduiding voor voettekst 4"/>
          <p:cNvSpPr>
            <a:spLocks noGrp="1"/>
          </p:cNvSpPr>
          <p:nvPr>
            <p:ph type="ftr" sz="quarter" idx="12"/>
          </p:nvPr>
        </p:nvSpPr>
        <p:spPr>
          <a:xfrm>
            <a:off x="609600" y="6520259"/>
            <a:ext cx="3860800" cy="365125"/>
          </a:xfrm>
        </p:spPr>
        <p:txBody>
          <a:bodyPr/>
          <a:lstStyle/>
          <a:p>
            <a:r>
              <a:rPr lang="nl-NL"/>
              <a:t>Performanceverbetering van onderhoud</a:t>
            </a:r>
            <a:endParaRPr lang="nl-NL" dirty="0"/>
          </a:p>
        </p:txBody>
      </p:sp>
      <p:sp>
        <p:nvSpPr>
          <p:cNvPr id="17" name="Tijdelijke aanduiding voor dianummer 5"/>
          <p:cNvSpPr>
            <a:spLocks noGrp="1"/>
          </p:cNvSpPr>
          <p:nvPr>
            <p:ph type="sldNum" sz="quarter" idx="13"/>
          </p:nvPr>
        </p:nvSpPr>
        <p:spPr>
          <a:xfrm>
            <a:off x="4673600" y="6494469"/>
            <a:ext cx="2844800" cy="365125"/>
          </a:xfrm>
        </p:spPr>
        <p:txBody>
          <a:bodyPr/>
          <a:lstStyle/>
          <a:p>
            <a:fld id="{1F1BAF77-3E72-4947-8950-E80187DC463D}" type="slidenum">
              <a:rPr lang="nl-NL" smtClean="0"/>
              <a:t>‹#›</a:t>
            </a:fld>
            <a:endParaRPr lang="nl-NL"/>
          </a:p>
        </p:txBody>
      </p:sp>
    </p:spTree>
    <p:extLst>
      <p:ext uri="{BB962C8B-B14F-4D97-AF65-F5344CB8AC3E}">
        <p14:creationId xmlns:p14="http://schemas.microsoft.com/office/powerpoint/2010/main" val="3564467595"/>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4" y="4395003"/>
            <a:ext cx="12199153" cy="2462997"/>
          </a:xfrm>
          <a:prstGeom prst="rect">
            <a:avLst/>
          </a:prstGeom>
        </p:spPr>
      </p:pic>
      <p:sp>
        <p:nvSpPr>
          <p:cNvPr id="21" name="Content Placeholder 20"/>
          <p:cNvSpPr>
            <a:spLocks noGrp="1"/>
          </p:cNvSpPr>
          <p:nvPr>
            <p:ph sz="quarter" idx="16"/>
          </p:nvPr>
        </p:nvSpPr>
        <p:spPr>
          <a:xfrm>
            <a:off x="6744072" y="3510030"/>
            <a:ext cx="3185079" cy="2664296"/>
          </a:xfrm>
        </p:spPr>
        <p:txBody>
          <a:bodyPr/>
          <a:lstStyle>
            <a:lvl1pPr>
              <a:defRPr sz="1800"/>
            </a:lvl1pPr>
            <a:lvl2pPr>
              <a:defRPr sz="1600"/>
            </a:lvl2pPr>
            <a:lvl3pPr>
              <a:defRPr sz="1400"/>
            </a:lvl3pPr>
            <a:lvl4pPr>
              <a:defRPr sz="1400"/>
            </a:lvl4pPr>
            <a:lvl5pPr>
              <a:defRPr sz="1400"/>
            </a:lvl5pPr>
          </a:lstStyle>
          <a:p>
            <a:pPr lvl="0"/>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2" name="Title 1"/>
          <p:cNvSpPr>
            <a:spLocks noGrp="1"/>
          </p:cNvSpPr>
          <p:nvPr>
            <p:ph type="title" hasCustomPrompt="1"/>
          </p:nvPr>
        </p:nvSpPr>
        <p:spPr>
          <a:xfrm>
            <a:off x="1115608" y="796214"/>
            <a:ext cx="10466792" cy="674378"/>
          </a:xfrm>
        </p:spPr>
        <p:txBody>
          <a:bodyPr>
            <a:normAutofit/>
          </a:bodyPr>
          <a:lstStyle>
            <a:lvl1pPr marL="0" algn="l" defTabSz="914400" rtl="0" eaLnBrk="1" latinLnBrk="0" hangingPunct="1">
              <a:defRPr lang="nl-NL" sz="4000" kern="1200" dirty="0">
                <a:solidFill>
                  <a:srgbClr val="ADAFAA"/>
                </a:solidFill>
                <a:latin typeface="Avenir Next Condensed" panose="020B0506020202020204" pitchFamily="34" charset="0"/>
                <a:ea typeface="+mn-ea"/>
                <a:cs typeface="+mn-cs"/>
              </a:defRPr>
            </a:lvl1pPr>
          </a:lstStyle>
          <a:p>
            <a:r>
              <a:rPr lang="en-US" dirty="0"/>
              <a:t>Title</a:t>
            </a:r>
            <a:endParaRPr lang="nl-NL" dirty="0"/>
          </a:p>
        </p:txBody>
      </p:sp>
      <p:cxnSp>
        <p:nvCxnSpPr>
          <p:cNvPr id="11" name="Rechte verbindingslijn 12">
            <a:extLst>
              <a:ext uri="{FF2B5EF4-FFF2-40B4-BE49-F238E27FC236}">
                <a16:creationId xmlns:a16="http://schemas.microsoft.com/office/drawing/2014/main" id="{78CD92E7-DDCA-6148-A64D-35DC14B1060C}"/>
              </a:ext>
            </a:extLst>
          </p:cNvPr>
          <p:cNvCxnSpPr/>
          <p:nvPr userDrawn="1"/>
        </p:nvCxnSpPr>
        <p:spPr>
          <a:xfrm>
            <a:off x="1115608" y="3501008"/>
            <a:ext cx="0" cy="1728192"/>
          </a:xfrm>
          <a:prstGeom prst="line">
            <a:avLst/>
          </a:prstGeom>
          <a:ln>
            <a:solidFill>
              <a:srgbClr val="114F96"/>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4">
            <a:extLst>
              <a:ext uri="{FF2B5EF4-FFF2-40B4-BE49-F238E27FC236}">
                <a16:creationId xmlns:a16="http://schemas.microsoft.com/office/drawing/2014/main" id="{62C49502-BDEE-2F49-9194-54659326BCC4}"/>
              </a:ext>
            </a:extLst>
          </p:cNvPr>
          <p:cNvCxnSpPr/>
          <p:nvPr userDrawn="1"/>
        </p:nvCxnSpPr>
        <p:spPr>
          <a:xfrm>
            <a:off x="1115608" y="3501008"/>
            <a:ext cx="504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6">
            <a:extLst>
              <a:ext uri="{FF2B5EF4-FFF2-40B4-BE49-F238E27FC236}">
                <a16:creationId xmlns:a16="http://schemas.microsoft.com/office/drawing/2014/main" id="{DF743ECF-FF44-D144-ACDC-5A370D37E1D2}"/>
              </a:ext>
            </a:extLst>
          </p:cNvPr>
          <p:cNvCxnSpPr/>
          <p:nvPr userDrawn="1"/>
        </p:nvCxnSpPr>
        <p:spPr>
          <a:xfrm>
            <a:off x="1115608" y="5229200"/>
            <a:ext cx="504056"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3"/>
          </p:nvPr>
        </p:nvSpPr>
        <p:spPr>
          <a:xfrm>
            <a:off x="1127448" y="1770906"/>
            <a:ext cx="10164762" cy="354429"/>
          </a:xfrm>
        </p:spPr>
        <p:txBody>
          <a:bodyPr/>
          <a:lstStyle>
            <a:lvl1pPr marL="0" indent="0">
              <a:buNone/>
              <a:defRPr sz="1800">
                <a:latin typeface="Verdana" panose="020B0604030504040204" pitchFamily="34" charset="0"/>
                <a:ea typeface="Verdana" panose="020B0604030504040204" pitchFamily="34" charset="0"/>
              </a:defRPr>
            </a:lvl1pPr>
            <a:lvl2pPr marL="457200" indent="0">
              <a:buNone/>
              <a:defRPr sz="1100">
                <a:latin typeface="Verdana" panose="020B0604030504040204" pitchFamily="34" charset="0"/>
                <a:ea typeface="Verdana" panose="020B0604030504040204" pitchFamily="34" charset="0"/>
              </a:defRPr>
            </a:lvl2pPr>
            <a:lvl3pPr marL="914400" indent="0">
              <a:buNone/>
              <a:defRPr sz="1100">
                <a:latin typeface="Verdana" panose="020B0604030504040204" pitchFamily="34" charset="0"/>
                <a:ea typeface="Verdana" panose="020B0604030504040204" pitchFamily="34" charset="0"/>
              </a:defRPr>
            </a:lvl3pPr>
            <a:lvl4pPr marL="1371600" indent="0">
              <a:buNone/>
              <a:defRPr sz="1100">
                <a:latin typeface="Verdana" panose="020B0604030504040204" pitchFamily="34" charset="0"/>
                <a:ea typeface="Verdana" panose="020B0604030504040204" pitchFamily="34" charset="0"/>
              </a:defRPr>
            </a:lvl4pPr>
            <a:lvl5pPr marL="1828800" indent="0">
              <a:buNone/>
              <a:defRPr sz="1100">
                <a:latin typeface="Verdana" panose="020B0604030504040204" pitchFamily="34" charset="0"/>
                <a:ea typeface="Verdana" panose="020B0604030504040204" pitchFamily="34" charset="0"/>
              </a:defRPr>
            </a:lvl5pPr>
          </a:lstStyle>
          <a:p>
            <a:pPr lvl="0"/>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p:txBody>
      </p:sp>
      <p:sp>
        <p:nvSpPr>
          <p:cNvPr id="17" name="Text Placeholder 15"/>
          <p:cNvSpPr>
            <a:spLocks noGrp="1"/>
          </p:cNvSpPr>
          <p:nvPr>
            <p:ph type="body" sz="quarter" idx="14"/>
          </p:nvPr>
        </p:nvSpPr>
        <p:spPr>
          <a:xfrm>
            <a:off x="1127448" y="2047001"/>
            <a:ext cx="10164762" cy="1091825"/>
          </a:xfrm>
        </p:spPr>
        <p:txBody>
          <a:bodyPr>
            <a:normAutofit/>
          </a:bodyPr>
          <a:lstStyle>
            <a:lvl1pPr marL="0" indent="0">
              <a:buNone/>
              <a:defRPr sz="1100">
                <a:latin typeface="Verdana" panose="020B0604030504040204" pitchFamily="34" charset="0"/>
                <a:ea typeface="Verdana" panose="020B0604030504040204" pitchFamily="34" charset="0"/>
              </a:defRPr>
            </a:lvl1pPr>
            <a:lvl2pPr marL="457200" indent="0">
              <a:buNone/>
              <a:defRPr sz="1100">
                <a:latin typeface="Verdana" panose="020B0604030504040204" pitchFamily="34" charset="0"/>
                <a:ea typeface="Verdana" panose="020B0604030504040204" pitchFamily="34" charset="0"/>
              </a:defRPr>
            </a:lvl2pPr>
            <a:lvl3pPr marL="914400" indent="0">
              <a:buNone/>
              <a:defRPr sz="1100">
                <a:latin typeface="Verdana" panose="020B0604030504040204" pitchFamily="34" charset="0"/>
                <a:ea typeface="Verdana" panose="020B0604030504040204" pitchFamily="34" charset="0"/>
              </a:defRPr>
            </a:lvl3pPr>
            <a:lvl4pPr marL="1371600" indent="0">
              <a:buNone/>
              <a:defRPr sz="1100">
                <a:latin typeface="Verdana" panose="020B0604030504040204" pitchFamily="34" charset="0"/>
                <a:ea typeface="Verdana" panose="020B0604030504040204" pitchFamily="34" charset="0"/>
              </a:defRPr>
            </a:lvl4pPr>
            <a:lvl5pPr marL="1828800" indent="0">
              <a:buNone/>
              <a:defRPr sz="1100">
                <a:latin typeface="Verdana" panose="020B0604030504040204" pitchFamily="34" charset="0"/>
                <a:ea typeface="Verdana" panose="020B0604030504040204" pitchFamily="34" charset="0"/>
              </a:defRPr>
            </a:lvl5pPr>
          </a:lstStyle>
          <a:p>
            <a:pPr lvl="0"/>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p:txBody>
      </p:sp>
      <p:sp>
        <p:nvSpPr>
          <p:cNvPr id="19" name="Text Placeholder 18"/>
          <p:cNvSpPr>
            <a:spLocks noGrp="1"/>
          </p:cNvSpPr>
          <p:nvPr>
            <p:ph type="body" sz="quarter" idx="15"/>
          </p:nvPr>
        </p:nvSpPr>
        <p:spPr>
          <a:xfrm>
            <a:off x="1271588" y="3584575"/>
            <a:ext cx="4176712" cy="1574800"/>
          </a:xfrm>
        </p:spPr>
        <p:txBody>
          <a:bodyPr>
            <a:noAutofit/>
          </a:bodyPr>
          <a:lstStyle>
            <a:lvl1pPr marL="0" indent="0">
              <a:buNone/>
              <a:defRPr sz="1800"/>
            </a:lvl1pPr>
            <a:lvl2pPr>
              <a:defRPr sz="1800"/>
            </a:lvl2pPr>
            <a:lvl3pPr>
              <a:defRPr sz="1800"/>
            </a:lvl3pPr>
            <a:lvl4pPr>
              <a:defRPr sz="1800"/>
            </a:lvl4pPr>
            <a:lvl5pPr>
              <a:defRPr sz="1800"/>
            </a:lvl5pPr>
          </a:lstStyle>
          <a:p>
            <a:pPr lvl="0"/>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3" name="Date Placeholder 2"/>
          <p:cNvSpPr>
            <a:spLocks noGrp="1"/>
          </p:cNvSpPr>
          <p:nvPr>
            <p:ph type="dt" sz="half" idx="10"/>
          </p:nvPr>
        </p:nvSpPr>
        <p:spPr>
          <a:xfrm>
            <a:off x="8776874" y="6520258"/>
            <a:ext cx="2844800" cy="365125"/>
          </a:xfrm>
        </p:spPr>
        <p:txBody>
          <a:bodyPr/>
          <a:lstStyle/>
          <a:p>
            <a:r>
              <a:rPr lang="nl-NL"/>
              <a:t>26-5-2020</a:t>
            </a:r>
            <a:endParaRPr lang="nl-NL" dirty="0"/>
          </a:p>
        </p:txBody>
      </p:sp>
      <p:sp>
        <p:nvSpPr>
          <p:cNvPr id="4" name="Footer Placeholder 3"/>
          <p:cNvSpPr>
            <a:spLocks noGrp="1"/>
          </p:cNvSpPr>
          <p:nvPr>
            <p:ph type="ftr" sz="quarter" idx="11"/>
          </p:nvPr>
        </p:nvSpPr>
        <p:spPr>
          <a:xfrm>
            <a:off x="609600" y="6520258"/>
            <a:ext cx="3860800" cy="365125"/>
          </a:xfrm>
        </p:spPr>
        <p:txBody>
          <a:bodyPr/>
          <a:lstStyle/>
          <a:p>
            <a:r>
              <a:rPr lang="nl-NL" sz="1000">
                <a:solidFill>
                  <a:srgbClr val="666D70"/>
                </a:solidFill>
                <a:latin typeface="Avenir Next Condensed" panose="020B0506020202020204" pitchFamily="34" charset="0"/>
              </a:rPr>
              <a:t>Performanceverbetering van onderhoud</a:t>
            </a:r>
            <a:endParaRPr lang="nl-NL" sz="1000" dirty="0">
              <a:solidFill>
                <a:srgbClr val="666D70"/>
              </a:solidFill>
              <a:latin typeface="Avenir Next Condensed" panose="020B0506020202020204" pitchFamily="34" charset="0"/>
            </a:endParaRPr>
          </a:p>
        </p:txBody>
      </p:sp>
      <p:sp>
        <p:nvSpPr>
          <p:cNvPr id="5" name="Slide Number Placeholder 4"/>
          <p:cNvSpPr>
            <a:spLocks noGrp="1"/>
          </p:cNvSpPr>
          <p:nvPr>
            <p:ph type="sldNum" sz="quarter" idx="12"/>
          </p:nvPr>
        </p:nvSpPr>
        <p:spPr>
          <a:xfrm>
            <a:off x="4679231" y="6520258"/>
            <a:ext cx="2844800" cy="365125"/>
          </a:xfrm>
        </p:spPr>
        <p:txBody>
          <a:bodyPr/>
          <a:lstStyle/>
          <a:p>
            <a:fld id="{1F1BAF77-3E72-4947-8950-E80187DC463D}" type="slidenum">
              <a:rPr lang="nl-NL" smtClean="0"/>
              <a:pPr/>
              <a:t>‹#›</a:t>
            </a:fld>
            <a:endParaRPr lang="nl-NL"/>
          </a:p>
        </p:txBody>
      </p:sp>
    </p:spTree>
    <p:extLst>
      <p:ext uri="{BB962C8B-B14F-4D97-AF65-F5344CB8AC3E}">
        <p14:creationId xmlns:p14="http://schemas.microsoft.com/office/powerpoint/2010/main" val="2948183698"/>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inhoud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r>
              <a:rPr lang="nl-NL"/>
              <a:t>26-5-2020</a:t>
            </a:r>
          </a:p>
        </p:txBody>
      </p:sp>
      <p:sp>
        <p:nvSpPr>
          <p:cNvPr id="5" name="Tijdelijke aanduiding voor voettekst 4"/>
          <p:cNvSpPr>
            <a:spLocks noGrp="1"/>
          </p:cNvSpPr>
          <p:nvPr>
            <p:ph type="ftr" sz="quarter" idx="11"/>
          </p:nvPr>
        </p:nvSpPr>
        <p:spPr/>
        <p:txBody>
          <a:bodyPr/>
          <a:lstStyle/>
          <a:p>
            <a:r>
              <a:rPr lang="nl-NL"/>
              <a:t>Performanceverbetering van onderhoud</a:t>
            </a:r>
          </a:p>
        </p:txBody>
      </p:sp>
      <p:sp>
        <p:nvSpPr>
          <p:cNvPr id="6" name="Tijdelijke aanduiding voor dianummer 5"/>
          <p:cNvSpPr>
            <a:spLocks noGrp="1"/>
          </p:cNvSpPr>
          <p:nvPr>
            <p:ph type="sldNum" sz="quarter" idx="12"/>
          </p:nvPr>
        </p:nvSpPr>
        <p:spPr/>
        <p:txBody>
          <a:bodyPr/>
          <a:lstStyle/>
          <a:p>
            <a:fld id="{1F1BAF77-3E72-4947-8950-E80187DC463D}" type="slidenum">
              <a:rPr lang="nl-NL" smtClean="0"/>
              <a:t>‹#›</a:t>
            </a:fld>
            <a:endParaRPr lang="nl-NL"/>
          </a:p>
        </p:txBody>
      </p:sp>
      <p:sp>
        <p:nvSpPr>
          <p:cNvPr id="10" name="Freeform 9"/>
          <p:cNvSpPr/>
          <p:nvPr/>
        </p:nvSpPr>
        <p:spPr>
          <a:xfrm>
            <a:off x="-3895" y="4396407"/>
            <a:ext cx="12192000" cy="2457450"/>
          </a:xfrm>
          <a:custGeom>
            <a:avLst/>
            <a:gdLst>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0 w 12192000"/>
              <a:gd name="connsiteY4"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6058471 w 12192000"/>
              <a:gd name="connsiteY4" fmla="*/ 643567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6187059 w 12192000"/>
              <a:gd name="connsiteY4" fmla="*/ 1619880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6220396 w 12192000"/>
              <a:gd name="connsiteY4" fmla="*/ 1824667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6239446 w 12192000"/>
              <a:gd name="connsiteY4" fmla="*/ 2010405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6220396 w 12192000"/>
              <a:gd name="connsiteY4" fmla="*/ 1896105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6220396 w 12192000"/>
              <a:gd name="connsiteY4" fmla="*/ 1896105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6220396 w 12192000"/>
              <a:gd name="connsiteY4" fmla="*/ 1896105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6220396 w 12192000"/>
              <a:gd name="connsiteY4" fmla="*/ 1896105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6220396 w 12192000"/>
              <a:gd name="connsiteY4" fmla="*/ 1896105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6220396 w 12192000"/>
              <a:gd name="connsiteY4" fmla="*/ 1896105 h 2457450"/>
              <a:gd name="connsiteX5" fmla="*/ 0 w 12192000"/>
              <a:gd name="connsiteY5" fmla="*/ 1285875 h 2457450"/>
              <a:gd name="connsiteX0" fmla="*/ 0 w 12192000"/>
              <a:gd name="connsiteY0" fmla="*/ 1289443 h 2461018"/>
              <a:gd name="connsiteX1" fmla="*/ 0 w 12192000"/>
              <a:gd name="connsiteY1" fmla="*/ 2461018 h 2461018"/>
              <a:gd name="connsiteX2" fmla="*/ 12192000 w 12192000"/>
              <a:gd name="connsiteY2" fmla="*/ 2461018 h 2461018"/>
              <a:gd name="connsiteX3" fmla="*/ 12192000 w 12192000"/>
              <a:gd name="connsiteY3" fmla="*/ 3568 h 2461018"/>
              <a:gd name="connsiteX4" fmla="*/ 6220396 w 12192000"/>
              <a:gd name="connsiteY4" fmla="*/ 1899673 h 2461018"/>
              <a:gd name="connsiteX5" fmla="*/ 0 w 12192000"/>
              <a:gd name="connsiteY5" fmla="*/ 1289443 h 2461018"/>
              <a:gd name="connsiteX0" fmla="*/ 0 w 12192000"/>
              <a:gd name="connsiteY0" fmla="*/ 1289471 h 2461046"/>
              <a:gd name="connsiteX1" fmla="*/ 0 w 12192000"/>
              <a:gd name="connsiteY1" fmla="*/ 2461046 h 2461046"/>
              <a:gd name="connsiteX2" fmla="*/ 12192000 w 12192000"/>
              <a:gd name="connsiteY2" fmla="*/ 2461046 h 2461046"/>
              <a:gd name="connsiteX3" fmla="*/ 12192000 w 12192000"/>
              <a:gd name="connsiteY3" fmla="*/ 3596 h 2461046"/>
              <a:gd name="connsiteX4" fmla="*/ 6220396 w 12192000"/>
              <a:gd name="connsiteY4" fmla="*/ 1899701 h 2461046"/>
              <a:gd name="connsiteX5" fmla="*/ 0 w 12192000"/>
              <a:gd name="connsiteY5" fmla="*/ 1289471 h 2461046"/>
              <a:gd name="connsiteX0" fmla="*/ 0 w 12192000"/>
              <a:gd name="connsiteY0" fmla="*/ 1289416 h 2460991"/>
              <a:gd name="connsiteX1" fmla="*/ 0 w 12192000"/>
              <a:gd name="connsiteY1" fmla="*/ 2460991 h 2460991"/>
              <a:gd name="connsiteX2" fmla="*/ 12192000 w 12192000"/>
              <a:gd name="connsiteY2" fmla="*/ 2460991 h 2460991"/>
              <a:gd name="connsiteX3" fmla="*/ 12192000 w 12192000"/>
              <a:gd name="connsiteY3" fmla="*/ 3541 h 2460991"/>
              <a:gd name="connsiteX4" fmla="*/ 4686871 w 12192000"/>
              <a:gd name="connsiteY4" fmla="*/ 1928221 h 2460991"/>
              <a:gd name="connsiteX5" fmla="*/ 0 w 12192000"/>
              <a:gd name="connsiteY5" fmla="*/ 1289416 h 2460991"/>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686871 w 12192000"/>
              <a:gd name="connsiteY4" fmla="*/ 1924680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686871 w 12192000"/>
              <a:gd name="connsiteY4" fmla="*/ 1924680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686871 w 12192000"/>
              <a:gd name="connsiteY4" fmla="*/ 1924680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686871 w 12192000"/>
              <a:gd name="connsiteY4" fmla="*/ 1924680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686871 w 12192000"/>
              <a:gd name="connsiteY4" fmla="*/ 1924680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686871 w 12192000"/>
              <a:gd name="connsiteY4" fmla="*/ 1924680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686871 w 12192000"/>
              <a:gd name="connsiteY4" fmla="*/ 1924680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686871 w 12192000"/>
              <a:gd name="connsiteY4" fmla="*/ 1924680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858321 w 12192000"/>
              <a:gd name="connsiteY4" fmla="*/ 1924680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858321 w 12192000"/>
              <a:gd name="connsiteY4" fmla="*/ 1924680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863083 w 12192000"/>
              <a:gd name="connsiteY4" fmla="*/ 1929442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863083 w 12192000"/>
              <a:gd name="connsiteY4" fmla="*/ 1929442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863083 w 12192000"/>
              <a:gd name="connsiteY4" fmla="*/ 1929442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863083 w 12192000"/>
              <a:gd name="connsiteY4" fmla="*/ 1948492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872608 w 12192000"/>
              <a:gd name="connsiteY4" fmla="*/ 1934204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872608 w 12192000"/>
              <a:gd name="connsiteY4" fmla="*/ 1934204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872608 w 12192000"/>
              <a:gd name="connsiteY4" fmla="*/ 1934204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872608 w 12192000"/>
              <a:gd name="connsiteY4" fmla="*/ 1934204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872608 w 12192000"/>
              <a:gd name="connsiteY4" fmla="*/ 1934204 h 2457450"/>
              <a:gd name="connsiteX5" fmla="*/ 0 w 12192000"/>
              <a:gd name="connsiteY5" fmla="*/ 1285875 h 2457450"/>
              <a:gd name="connsiteX0" fmla="*/ 0 w 12192000"/>
              <a:gd name="connsiteY0" fmla="*/ 1285875 h 2457450"/>
              <a:gd name="connsiteX1" fmla="*/ 0 w 12192000"/>
              <a:gd name="connsiteY1" fmla="*/ 2457450 h 2457450"/>
              <a:gd name="connsiteX2" fmla="*/ 12192000 w 12192000"/>
              <a:gd name="connsiteY2" fmla="*/ 2457450 h 2457450"/>
              <a:gd name="connsiteX3" fmla="*/ 12192000 w 12192000"/>
              <a:gd name="connsiteY3" fmla="*/ 0 h 2457450"/>
              <a:gd name="connsiteX4" fmla="*/ 4872608 w 12192000"/>
              <a:gd name="connsiteY4" fmla="*/ 1934204 h 2457450"/>
              <a:gd name="connsiteX5" fmla="*/ 0 w 12192000"/>
              <a:gd name="connsiteY5" fmla="*/ 128587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57450">
                <a:moveTo>
                  <a:pt x="0" y="1285875"/>
                </a:moveTo>
                <a:lnTo>
                  <a:pt x="0" y="2457450"/>
                </a:lnTo>
                <a:lnTo>
                  <a:pt x="12192000" y="2457450"/>
                </a:lnTo>
                <a:lnTo>
                  <a:pt x="12192000" y="0"/>
                </a:lnTo>
                <a:cubicBezTo>
                  <a:pt x="9996584" y="1725716"/>
                  <a:pt x="6330726" y="1950872"/>
                  <a:pt x="4872608" y="1934204"/>
                </a:cubicBezTo>
                <a:cubicBezTo>
                  <a:pt x="3414490" y="1917536"/>
                  <a:pt x="1936846" y="1830492"/>
                  <a:pt x="0" y="1285875"/>
                </a:cubicBezTo>
                <a:close/>
              </a:path>
            </a:pathLst>
          </a:custGeom>
          <a:solidFill>
            <a:srgbClr val="AFCB08"/>
          </a:solidFill>
          <a:ln w="3175">
            <a:solidFill>
              <a:srgbClr val="AFCB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2">
            <a:extLst>
              <a:ext uri="{FF2B5EF4-FFF2-40B4-BE49-F238E27FC236}">
                <a16:creationId xmlns:a16="http://schemas.microsoft.com/office/drawing/2014/main" id="{9402CE16-15FD-AB41-8CDD-889B26E431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267852" y="5462041"/>
            <a:ext cx="1919533" cy="1391816"/>
          </a:xfrm>
          <a:prstGeom prst="rect">
            <a:avLst/>
          </a:prstGeom>
        </p:spPr>
      </p:pic>
    </p:spTree>
    <p:extLst>
      <p:ext uri="{BB962C8B-B14F-4D97-AF65-F5344CB8AC3E}">
        <p14:creationId xmlns:p14="http://schemas.microsoft.com/office/powerpoint/2010/main" val="3931590445"/>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2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inhoud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r>
              <a:rPr lang="nl-NL"/>
              <a:t>26-5-2020</a:t>
            </a:r>
          </a:p>
        </p:txBody>
      </p:sp>
      <p:sp>
        <p:nvSpPr>
          <p:cNvPr id="5" name="Tijdelijke aanduiding voor voettekst 4"/>
          <p:cNvSpPr>
            <a:spLocks noGrp="1"/>
          </p:cNvSpPr>
          <p:nvPr>
            <p:ph type="ftr" sz="quarter" idx="11"/>
          </p:nvPr>
        </p:nvSpPr>
        <p:spPr/>
        <p:txBody>
          <a:bodyPr/>
          <a:lstStyle/>
          <a:p>
            <a:r>
              <a:rPr lang="nl-NL"/>
              <a:t>Performanceverbetering van onderhoud</a:t>
            </a:r>
          </a:p>
        </p:txBody>
      </p:sp>
      <p:sp>
        <p:nvSpPr>
          <p:cNvPr id="6" name="Tijdelijke aanduiding voor dianummer 5"/>
          <p:cNvSpPr>
            <a:spLocks noGrp="1"/>
          </p:cNvSpPr>
          <p:nvPr>
            <p:ph type="sldNum" sz="quarter" idx="12"/>
          </p:nvPr>
        </p:nvSpPr>
        <p:spPr/>
        <p:txBody>
          <a:bodyPr/>
          <a:lstStyle/>
          <a:p>
            <a:fld id="{1F1BAF77-3E72-4947-8950-E80187DC463D}" type="slidenum">
              <a:rPr lang="nl-NL" smtClean="0"/>
              <a:t>‹#›</a:t>
            </a:fld>
            <a:endParaRPr lang="nl-NL"/>
          </a:p>
        </p:txBody>
      </p:sp>
    </p:spTree>
    <p:extLst>
      <p:ext uri="{BB962C8B-B14F-4D97-AF65-F5344CB8AC3E}">
        <p14:creationId xmlns:p14="http://schemas.microsoft.com/office/powerpoint/2010/main" val="45826018"/>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289360-4800-4331-9414-95DF50F74D1E}" type="datetimeFigureOut">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24-11-2020</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jdelijke aanduiding voor voetteks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956D-5A60-49F5-BFC8-0974E66318BF}"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2400552"/>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atin typeface="+mj-lt"/>
              </a:defRPr>
            </a:lvl1pPr>
          </a:lstStyle>
          <a:p>
            <a:r>
              <a:rPr lang="nl-NL" dirty="0"/>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289360-4800-4331-9414-95DF50F74D1E}" type="datetimeFigureOut">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24-11-2020</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jdelijke aanduiding voor voetteks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956D-5A60-49F5-BFC8-0974E66318BF}"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1252043"/>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289360-4800-4331-9414-95DF50F74D1E}" type="datetimeFigureOut">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24-11-2020</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jdelijke aanduiding voor voetteks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956D-5A60-49F5-BFC8-0974E66318BF}"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6060079"/>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289360-4800-4331-9414-95DF50F74D1E}" type="datetimeFigureOut">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24-11-2020</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ijdelijke aanduiding voor voetteks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ijdelijke aanduiding voor dia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0956D-5A60-49F5-BFC8-0974E66318BF}"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8874612"/>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4693920"/>
            <a:ext cx="12192000" cy="2164080"/>
          </a:xfrm>
          <a:prstGeom prst="rect">
            <a:avLst/>
          </a:prstGeom>
        </p:spPr>
      </p:pic>
      <p:pic>
        <p:nvPicPr>
          <p:cNvPr id="8" name="Afbeelding 3"/>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260160" y="0"/>
            <a:ext cx="4943024" cy="1321464"/>
          </a:xfrm>
          <a:prstGeom prst="rect">
            <a:avLst/>
          </a:prstGeom>
        </p:spPr>
      </p:pic>
      <p:pic>
        <p:nvPicPr>
          <p:cNvPr id="10" name="Afbeelding 27"/>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603" y="5623560"/>
            <a:ext cx="1394451" cy="1050680"/>
          </a:xfrm>
          <a:prstGeom prst="rect">
            <a:avLst/>
          </a:prstGeom>
        </p:spPr>
      </p:pic>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289360-4800-4331-9414-95DF50F74D1E}" type="datetimeFigureOut">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24-11-2020</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40956D-5A60-49F5-BFC8-0974E66318BF}"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339286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77" r:id="rId14"/>
    <p:sldLayoutId id="2147483778" r:id="rId15"/>
    <p:sldLayoutId id="2147483779" r:id="rId16"/>
  </p:sldLayoutIdLst>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slide" Target="slide18.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4.xml"/><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22226"/>
            <a:ext cx="10515600" cy="762000"/>
          </a:xfrm>
        </p:spPr>
        <p:txBody>
          <a:bodyPr/>
          <a:lstStyle/>
          <a:p>
            <a:r>
              <a:rPr lang="nl-NL" dirty="0" smtClean="0"/>
              <a:t>Waar zijn (de) Cases te vinden?</a:t>
            </a:r>
            <a:endParaRPr lang="nl-NL" dirty="0"/>
          </a:p>
        </p:txBody>
      </p:sp>
      <p:sp>
        <p:nvSpPr>
          <p:cNvPr id="3" name="Subtitle 2"/>
          <p:cNvSpPr>
            <a:spLocks noGrp="1"/>
          </p:cNvSpPr>
          <p:nvPr>
            <p:ph idx="1"/>
          </p:nvPr>
        </p:nvSpPr>
        <p:spPr>
          <a:xfrm>
            <a:off x="448731" y="820511"/>
            <a:ext cx="10515600" cy="5591952"/>
          </a:xfrm>
        </p:spPr>
        <p:txBody>
          <a:bodyPr>
            <a:normAutofit fontScale="85000" lnSpcReduction="20000"/>
          </a:bodyPr>
          <a:lstStyle/>
          <a:p>
            <a:pPr algn="l"/>
            <a:r>
              <a:rPr lang="nl-NL" dirty="0" err="1" smtClean="0"/>
              <a:t>eMars</a:t>
            </a:r>
            <a:r>
              <a:rPr lang="nl-NL" dirty="0" smtClean="0"/>
              <a:t> database, zoeken op:</a:t>
            </a:r>
          </a:p>
          <a:p>
            <a:pPr lvl="1"/>
            <a:r>
              <a:rPr lang="nl-NL" dirty="0" smtClean="0"/>
              <a:t>Industrie</a:t>
            </a:r>
          </a:p>
          <a:p>
            <a:pPr lvl="1"/>
            <a:r>
              <a:rPr lang="nl-NL" dirty="0" smtClean="0"/>
              <a:t>Periode of Jaar</a:t>
            </a:r>
          </a:p>
          <a:p>
            <a:pPr lvl="1"/>
            <a:r>
              <a:rPr lang="nl-NL" dirty="0" smtClean="0"/>
              <a:t>Grootte van incident</a:t>
            </a:r>
          </a:p>
          <a:p>
            <a:pPr lvl="2"/>
            <a:r>
              <a:rPr lang="nl-NL" dirty="0" smtClean="0"/>
              <a:t>(Major event, </a:t>
            </a:r>
            <a:r>
              <a:rPr lang="nl-NL" dirty="0" err="1" smtClean="0"/>
              <a:t>near</a:t>
            </a:r>
            <a:r>
              <a:rPr lang="nl-NL" dirty="0" smtClean="0"/>
              <a:t> miss, </a:t>
            </a:r>
            <a:r>
              <a:rPr lang="nl-NL" dirty="0" err="1" smtClean="0"/>
              <a:t>other</a:t>
            </a:r>
            <a:r>
              <a:rPr lang="nl-NL" dirty="0" smtClean="0"/>
              <a:t> event)</a:t>
            </a:r>
          </a:p>
          <a:p>
            <a:pPr lvl="1"/>
            <a:r>
              <a:rPr lang="nl-NL" dirty="0" smtClean="0"/>
              <a:t>Wetgeving</a:t>
            </a:r>
          </a:p>
          <a:p>
            <a:pPr lvl="2"/>
            <a:r>
              <a:rPr lang="nl-NL" dirty="0" err="1" smtClean="0"/>
              <a:t>Seveso</a:t>
            </a:r>
            <a:r>
              <a:rPr lang="nl-NL" dirty="0" smtClean="0"/>
              <a:t> I, II of III, +UN/ECE,+OECD</a:t>
            </a:r>
          </a:p>
          <a:p>
            <a:r>
              <a:rPr lang="nl-NL" dirty="0" err="1" smtClean="0"/>
              <a:t>Overheids</a:t>
            </a:r>
            <a:r>
              <a:rPr lang="nl-NL" dirty="0" smtClean="0"/>
              <a:t> </a:t>
            </a:r>
            <a:r>
              <a:rPr lang="nl-NL" dirty="0" err="1" smtClean="0"/>
              <a:t>onderzoeks</a:t>
            </a:r>
            <a:r>
              <a:rPr lang="nl-NL" dirty="0" smtClean="0"/>
              <a:t> instanties</a:t>
            </a:r>
          </a:p>
          <a:p>
            <a:pPr lvl="1"/>
            <a:r>
              <a:rPr lang="nl-NL" dirty="0" smtClean="0"/>
              <a:t>US </a:t>
            </a:r>
            <a:r>
              <a:rPr lang="en-US" dirty="0" smtClean="0"/>
              <a:t>Chem. </a:t>
            </a:r>
            <a:r>
              <a:rPr lang="en-US" dirty="0" err="1" smtClean="0"/>
              <a:t>Safety&amp;Hazard</a:t>
            </a:r>
            <a:r>
              <a:rPr lang="en-US" dirty="0" smtClean="0"/>
              <a:t> </a:t>
            </a:r>
            <a:r>
              <a:rPr lang="en-US" dirty="0"/>
              <a:t>Investigation Board</a:t>
            </a:r>
            <a:endParaRPr lang="nl-NL" dirty="0" smtClean="0"/>
          </a:p>
          <a:p>
            <a:pPr lvl="1"/>
            <a:r>
              <a:rPr lang="nl-NL" dirty="0" err="1" smtClean="0"/>
              <a:t>Onderzoeksraad</a:t>
            </a:r>
            <a:r>
              <a:rPr lang="nl-NL" dirty="0" smtClean="0"/>
              <a:t> voor de veiligheid</a:t>
            </a:r>
          </a:p>
          <a:p>
            <a:r>
              <a:rPr lang="nl-NL" dirty="0" smtClean="0"/>
              <a:t>Literatuur</a:t>
            </a:r>
          </a:p>
          <a:p>
            <a:pPr lvl="1"/>
            <a:r>
              <a:rPr lang="nl-NL" dirty="0" smtClean="0"/>
              <a:t>R.E. Sanders </a:t>
            </a:r>
            <a:r>
              <a:rPr lang="nl-NL" dirty="0" err="1" smtClean="0"/>
              <a:t>Chem.Proc.Safety</a:t>
            </a:r>
            <a:r>
              <a:rPr lang="nl-NL" dirty="0" smtClean="0"/>
              <a:t> (2005)</a:t>
            </a:r>
          </a:p>
          <a:p>
            <a:pPr lvl="1"/>
            <a:r>
              <a:rPr lang="nl-NL" dirty="0" smtClean="0"/>
              <a:t>EFC WP15 (</a:t>
            </a:r>
            <a:r>
              <a:rPr lang="nl-NL" dirty="0" err="1" smtClean="0"/>
              <a:t>rev</a:t>
            </a:r>
            <a:r>
              <a:rPr lang="nl-NL" dirty="0" smtClean="0"/>
              <a:t>. 10, </a:t>
            </a:r>
            <a:r>
              <a:rPr lang="nl-NL" dirty="0" err="1" smtClean="0"/>
              <a:t>July</a:t>
            </a:r>
            <a:r>
              <a:rPr lang="nl-NL" dirty="0" smtClean="0"/>
              <a:t> 2007) </a:t>
            </a:r>
            <a:r>
              <a:rPr lang="nl-NL" sz="1700" dirty="0" smtClean="0"/>
              <a:t>(EFC 55 2008)</a:t>
            </a:r>
          </a:p>
          <a:p>
            <a:pPr lvl="1"/>
            <a:r>
              <a:rPr lang="nl-NL" dirty="0" smtClean="0"/>
              <a:t>RIVM Rapport (bijv. </a:t>
            </a:r>
            <a:r>
              <a:rPr lang="nl-NL" dirty="0" err="1" smtClean="0"/>
              <a:t>Rapp</a:t>
            </a:r>
            <a:r>
              <a:rPr lang="nl-NL" dirty="0" smtClean="0"/>
              <a:t>. 2018-0057)</a:t>
            </a:r>
          </a:p>
          <a:p>
            <a:pPr lvl="1"/>
            <a:r>
              <a:rPr lang="nl-NL" dirty="0" err="1" smtClean="0"/>
              <a:t>Bedrijfs</a:t>
            </a:r>
            <a:r>
              <a:rPr lang="nl-NL" dirty="0" smtClean="0"/>
              <a:t> publicaties</a:t>
            </a:r>
          </a:p>
          <a:p>
            <a:pPr lvl="1"/>
            <a:r>
              <a:rPr lang="nl-NL" dirty="0" smtClean="0"/>
              <a:t>…..</a:t>
            </a:r>
          </a:p>
          <a:p>
            <a:r>
              <a:rPr lang="nl-NL" dirty="0" smtClean="0"/>
              <a:t>Andere internet bronnen</a:t>
            </a:r>
          </a:p>
          <a:p>
            <a:pPr lvl="1"/>
            <a:r>
              <a:rPr lang="nl-NL" dirty="0" smtClean="0"/>
              <a:t>Wikipedia, </a:t>
            </a:r>
            <a:r>
              <a:rPr lang="nl-NL" dirty="0" err="1" smtClean="0"/>
              <a:t>IChemE</a:t>
            </a:r>
            <a:r>
              <a:rPr lang="nl-NL" dirty="0" smtClean="0"/>
              <a:t>, RBI </a:t>
            </a:r>
            <a:r>
              <a:rPr lang="nl-NL" dirty="0" err="1" smtClean="0"/>
              <a:t>Clue</a:t>
            </a:r>
            <a:r>
              <a:rPr lang="nl-NL" dirty="0" smtClean="0"/>
              <a:t>, ….</a:t>
            </a:r>
          </a:p>
          <a:p>
            <a:pPr lvl="1"/>
            <a:endParaRPr lang="nl-NL" dirty="0" smtClean="0"/>
          </a:p>
          <a:p>
            <a:pPr lvl="1"/>
            <a:endParaRPr lang="nl-NL" dirty="0" smtClean="0"/>
          </a:p>
          <a:p>
            <a:pPr lvl="1"/>
            <a:endParaRPr lang="nl-NL"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762" y="784225"/>
            <a:ext cx="6086475" cy="5972175"/>
          </a:xfrm>
          <a:prstGeom prst="rect">
            <a:avLst/>
          </a:prstGeom>
          <a:effectLst>
            <a:outerShdw blurRad="88900" dist="76200" dir="2700000" algn="tl" rotWithShape="0">
              <a:prstClr val="black">
                <a:alpha val="40000"/>
              </a:prst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962" y="1012824"/>
            <a:ext cx="6086740" cy="4803775"/>
          </a:xfrm>
          <a:prstGeom prst="rect">
            <a:avLst/>
          </a:prstGeom>
          <a:effectLst>
            <a:outerShdw blurRad="88900" dist="76200" dir="2700000" algn="tl" rotWithShape="0">
              <a:prstClr val="black">
                <a:alpha val="40000"/>
              </a:prst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3625" y="1193441"/>
            <a:ext cx="3289300" cy="5219022"/>
          </a:xfrm>
          <a:prstGeom prst="rect">
            <a:avLst/>
          </a:prstGeom>
          <a:effectLst>
            <a:outerShdw blurRad="88900" dist="76200" dir="2700000" algn="tl" rotWithShape="0">
              <a:prstClr val="black">
                <a:alpha val="40000"/>
              </a:prstClr>
            </a:outerShdw>
          </a:effectLst>
        </p:spPr>
      </p:pic>
      <p:sp>
        <p:nvSpPr>
          <p:cNvPr id="8" name="TextBox 7"/>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679133755"/>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8800"/>
          </a:xfrm>
        </p:spPr>
        <p:txBody>
          <a:bodyPr/>
          <a:lstStyle/>
          <a:p>
            <a:r>
              <a:rPr lang="nl-NL" dirty="0" smtClean="0"/>
              <a:t>Een paar typische cases:</a:t>
            </a:r>
            <a:r>
              <a:rPr lang="nl-NL" dirty="0">
                <a:sym typeface="Wingdings" panose="05000000000000000000" pitchFamily="2" charset="2"/>
              </a:rPr>
              <a:t> </a:t>
            </a:r>
            <a:endParaRPr lang="nl-NL" dirty="0"/>
          </a:p>
        </p:txBody>
      </p:sp>
      <p:sp>
        <p:nvSpPr>
          <p:cNvPr id="3" name="Content Placeholder 2"/>
          <p:cNvSpPr>
            <a:spLocks noGrp="1"/>
          </p:cNvSpPr>
          <p:nvPr>
            <p:ph idx="1"/>
          </p:nvPr>
        </p:nvSpPr>
        <p:spPr>
          <a:xfrm>
            <a:off x="2171700" y="1538515"/>
            <a:ext cx="10515600" cy="4949372"/>
          </a:xfrm>
        </p:spPr>
        <p:txBody>
          <a:bodyPr>
            <a:normAutofit/>
          </a:bodyPr>
          <a:lstStyle/>
          <a:p>
            <a:r>
              <a:rPr lang="nl-NL" dirty="0" smtClean="0"/>
              <a:t>Geïsoleerde leiding was in gebruik sinds 1978 (dus 30 jaar oud)</a:t>
            </a:r>
          </a:p>
          <a:p>
            <a:r>
              <a:rPr lang="nl-NL" dirty="0" smtClean="0"/>
              <a:t>Bevindt zich op grens van gekoeld systeem ( &lt; 0°C. / T-omgeving).</a:t>
            </a:r>
          </a:p>
          <a:p>
            <a:r>
              <a:rPr lang="nl-NL" dirty="0" smtClean="0"/>
              <a:t>Geïmplementeerd programma; Leiding 4 jr. eerder geïnspecteerd.</a:t>
            </a:r>
          </a:p>
          <a:p>
            <a:r>
              <a:rPr lang="nl-NL" dirty="0" smtClean="0"/>
              <a:t>Inspectie standaard was </a:t>
            </a:r>
            <a:r>
              <a:rPr lang="nl-NL" dirty="0" err="1" smtClean="0"/>
              <a:t>geupgrade</a:t>
            </a:r>
            <a:r>
              <a:rPr lang="nl-NL" dirty="0" smtClean="0"/>
              <a:t>; oude standaard was gebruikt.</a:t>
            </a:r>
          </a:p>
          <a:p>
            <a:r>
              <a:rPr lang="nl-NL" dirty="0" smtClean="0"/>
              <a:t>Inspectie ineffectief (inspectieluikje mist locatie schade).</a:t>
            </a:r>
          </a:p>
          <a:p>
            <a:r>
              <a:rPr lang="nl-NL" dirty="0" smtClean="0"/>
              <a:t>8 inch, gecoate </a:t>
            </a:r>
            <a:r>
              <a:rPr lang="nl-NL" dirty="0" err="1" smtClean="0"/>
              <a:t>schedule</a:t>
            </a:r>
            <a:r>
              <a:rPr lang="nl-NL" dirty="0" smtClean="0"/>
              <a:t> 20 C-stalen leiding (9,53 mm nom.).</a:t>
            </a:r>
          </a:p>
          <a:p>
            <a:r>
              <a:rPr lang="nl-NL" dirty="0" smtClean="0"/>
              <a:t>64 dagen productieverlies; 18,67 MUS$.</a:t>
            </a:r>
          </a:p>
        </p:txBody>
      </p:sp>
      <p:sp>
        <p:nvSpPr>
          <p:cNvPr id="4" name="Content Placeholder 2"/>
          <p:cNvSpPr txBox="1">
            <a:spLocks/>
          </p:cNvSpPr>
          <p:nvPr/>
        </p:nvSpPr>
        <p:spPr>
          <a:xfrm>
            <a:off x="172354" y="1538515"/>
            <a:ext cx="199934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dirty="0" smtClean="0"/>
              <a:t>Leeftijd</a:t>
            </a:r>
          </a:p>
          <a:p>
            <a:pPr marL="0" indent="0" algn="r">
              <a:buNone/>
            </a:pPr>
            <a:r>
              <a:rPr lang="nl-NL" dirty="0" smtClean="0"/>
              <a:t>Toestand</a:t>
            </a:r>
          </a:p>
          <a:p>
            <a:pPr marL="0" indent="0" algn="r">
              <a:buNone/>
            </a:pPr>
            <a:r>
              <a:rPr lang="nl-NL" dirty="0" smtClean="0"/>
              <a:t>Beheer</a:t>
            </a:r>
          </a:p>
          <a:p>
            <a:pPr marL="0" indent="0" algn="r">
              <a:buNone/>
            </a:pPr>
            <a:endParaRPr lang="nl-NL" dirty="0" smtClean="0"/>
          </a:p>
          <a:p>
            <a:pPr marL="0" indent="0" algn="r">
              <a:buNone/>
            </a:pPr>
            <a:r>
              <a:rPr lang="nl-NL" dirty="0" smtClean="0"/>
              <a:t>Deze locatie</a:t>
            </a:r>
          </a:p>
          <a:p>
            <a:pPr marL="0" indent="0" algn="r">
              <a:buNone/>
            </a:pPr>
            <a:r>
              <a:rPr lang="nl-NL" dirty="0" smtClean="0"/>
              <a:t>Component</a:t>
            </a:r>
          </a:p>
          <a:p>
            <a:pPr marL="0" indent="0" algn="r">
              <a:buNone/>
            </a:pPr>
            <a:r>
              <a:rPr lang="nl-NL" dirty="0" smtClean="0"/>
              <a:t>Gevolgen</a:t>
            </a:r>
          </a:p>
        </p:txBody>
      </p:sp>
      <p:sp>
        <p:nvSpPr>
          <p:cNvPr id="5" name="TextBox 4"/>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1120172056"/>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8800"/>
          </a:xfrm>
        </p:spPr>
        <p:txBody>
          <a:bodyPr/>
          <a:lstStyle/>
          <a:p>
            <a:r>
              <a:rPr lang="nl-NL" dirty="0" smtClean="0"/>
              <a:t>Een paar typische cases:</a:t>
            </a:r>
            <a:r>
              <a:rPr lang="nl-NL" dirty="0">
                <a:sym typeface="Wingdings" panose="05000000000000000000" pitchFamily="2" charset="2"/>
              </a:rPr>
              <a:t> </a:t>
            </a:r>
            <a:endParaRPr lang="nl-NL" dirty="0"/>
          </a:p>
        </p:txBody>
      </p:sp>
      <p:sp>
        <p:nvSpPr>
          <p:cNvPr id="3" name="Content Placeholder 2"/>
          <p:cNvSpPr>
            <a:spLocks noGrp="1"/>
          </p:cNvSpPr>
          <p:nvPr>
            <p:ph idx="1"/>
          </p:nvPr>
        </p:nvSpPr>
        <p:spPr>
          <a:xfrm>
            <a:off x="2190750" y="733424"/>
            <a:ext cx="9696450" cy="6334126"/>
          </a:xfrm>
        </p:spPr>
        <p:txBody>
          <a:bodyPr>
            <a:normAutofit/>
          </a:bodyPr>
          <a:lstStyle/>
          <a:p>
            <a:pPr>
              <a:lnSpc>
                <a:spcPct val="100000"/>
              </a:lnSpc>
              <a:spcBef>
                <a:spcPts val="0"/>
              </a:spcBef>
              <a:spcAft>
                <a:spcPts val="300"/>
              </a:spcAft>
            </a:pPr>
            <a:r>
              <a:rPr lang="nl-NL" dirty="0" smtClean="0"/>
              <a:t>Al het leidingwerk </a:t>
            </a:r>
            <a:r>
              <a:rPr lang="nl-NL" i="1" dirty="0" smtClean="0"/>
              <a:t>betrouwbaar</a:t>
            </a:r>
            <a:r>
              <a:rPr lang="nl-NL" dirty="0" smtClean="0"/>
              <a:t> beoordeeld op Corrosie risico’s</a:t>
            </a:r>
          </a:p>
          <a:p>
            <a:pPr>
              <a:lnSpc>
                <a:spcPct val="100000"/>
              </a:lnSpc>
              <a:spcBef>
                <a:spcPts val="0"/>
              </a:spcBef>
              <a:spcAft>
                <a:spcPts val="300"/>
              </a:spcAft>
            </a:pPr>
            <a:r>
              <a:rPr lang="nl-NL" dirty="0" smtClean="0"/>
              <a:t>Recentere versie (ná maart 2008) van beheer toepassen.</a:t>
            </a:r>
          </a:p>
          <a:p>
            <a:pPr>
              <a:lnSpc>
                <a:spcPct val="100000"/>
              </a:lnSpc>
              <a:spcBef>
                <a:spcPts val="0"/>
              </a:spcBef>
              <a:spcAft>
                <a:spcPts val="300"/>
              </a:spcAft>
            </a:pPr>
            <a:r>
              <a:rPr lang="nl-NL" dirty="0" smtClean="0"/>
              <a:t>Kritische locaties verder uitpakken. Expliciete richtlijn met risico gekoppeld aan stofhoeveelheid </a:t>
            </a:r>
            <a:r>
              <a:rPr lang="nl-NL" dirty="0" smtClean="0">
                <a:sym typeface="Wingdings" panose="05000000000000000000" pitchFamily="2" charset="2"/>
              </a:rPr>
              <a:t> inspectie interval</a:t>
            </a:r>
            <a:r>
              <a:rPr lang="nl-NL" dirty="0" smtClean="0"/>
              <a:t>.</a:t>
            </a:r>
            <a:endParaRPr lang="nl-NL" sz="2000" dirty="0" smtClean="0"/>
          </a:p>
          <a:p>
            <a:pPr>
              <a:lnSpc>
                <a:spcPct val="100000"/>
              </a:lnSpc>
              <a:spcBef>
                <a:spcPts val="0"/>
              </a:spcBef>
              <a:spcAft>
                <a:spcPts val="300"/>
              </a:spcAft>
            </a:pPr>
            <a:r>
              <a:rPr lang="nl-NL" dirty="0" smtClean="0"/>
              <a:t>% NDT in relatie tot aanwezig risico (</a:t>
            </a:r>
            <a:r>
              <a:rPr lang="nl-NL" dirty="0" err="1" smtClean="0"/>
              <a:t>piping</a:t>
            </a:r>
            <a:r>
              <a:rPr lang="nl-NL" dirty="0" smtClean="0"/>
              <a:t> class).</a:t>
            </a:r>
          </a:p>
          <a:p>
            <a:pPr>
              <a:lnSpc>
                <a:spcPct val="100000"/>
              </a:lnSpc>
              <a:spcBef>
                <a:spcPts val="0"/>
              </a:spcBef>
              <a:spcAft>
                <a:spcPts val="300"/>
              </a:spcAft>
            </a:pPr>
            <a:r>
              <a:rPr lang="nl-NL" dirty="0" smtClean="0"/>
              <a:t>Toedelen van verantwoordelijkheden voor het systeem</a:t>
            </a:r>
          </a:p>
          <a:p>
            <a:pPr>
              <a:lnSpc>
                <a:spcPct val="100000"/>
              </a:lnSpc>
              <a:spcBef>
                <a:spcPts val="0"/>
              </a:spcBef>
              <a:spcAft>
                <a:spcPts val="300"/>
              </a:spcAft>
            </a:pPr>
            <a:r>
              <a:rPr lang="nl-NL" dirty="0" smtClean="0"/>
              <a:t>Ervaring uitwisselen (elders was probleemlocatie bekend)</a:t>
            </a:r>
          </a:p>
          <a:p>
            <a:pPr lvl="1">
              <a:lnSpc>
                <a:spcPct val="100000"/>
              </a:lnSpc>
              <a:spcBef>
                <a:spcPts val="0"/>
              </a:spcBef>
              <a:spcAft>
                <a:spcPts val="300"/>
              </a:spcAft>
            </a:pPr>
            <a:r>
              <a:rPr lang="nl-NL" dirty="0" smtClean="0"/>
              <a:t>Invoeren verbeter proces voor opgedane ervaring (PDCA)</a:t>
            </a:r>
          </a:p>
          <a:p>
            <a:pPr>
              <a:lnSpc>
                <a:spcPct val="100000"/>
              </a:lnSpc>
              <a:spcBef>
                <a:spcPts val="0"/>
              </a:spcBef>
              <a:spcAft>
                <a:spcPts val="300"/>
              </a:spcAft>
            </a:pPr>
            <a:r>
              <a:rPr lang="nl-NL" dirty="0" smtClean="0"/>
              <a:t>Verplichte opfris cursus plant- &amp; </a:t>
            </a:r>
            <a:r>
              <a:rPr lang="nl-NL" dirty="0" err="1" smtClean="0"/>
              <a:t>integrity</a:t>
            </a:r>
            <a:r>
              <a:rPr lang="nl-NL" dirty="0" smtClean="0"/>
              <a:t> leaders</a:t>
            </a:r>
          </a:p>
          <a:p>
            <a:pPr>
              <a:lnSpc>
                <a:spcPct val="100000"/>
              </a:lnSpc>
              <a:spcBef>
                <a:spcPts val="0"/>
              </a:spcBef>
              <a:spcAft>
                <a:spcPts val="300"/>
              </a:spcAft>
            </a:pPr>
            <a:r>
              <a:rPr lang="nl-NL" dirty="0" smtClean="0"/>
              <a:t>Training in het beter leren herkennen van risicoplaatsen</a:t>
            </a:r>
          </a:p>
          <a:p>
            <a:pPr>
              <a:lnSpc>
                <a:spcPct val="100000"/>
              </a:lnSpc>
              <a:spcBef>
                <a:spcPts val="0"/>
              </a:spcBef>
              <a:spcAft>
                <a:spcPts val="300"/>
              </a:spcAft>
            </a:pPr>
            <a:r>
              <a:rPr lang="nl-NL" dirty="0" smtClean="0"/>
              <a:t>Delen van succes van aanpak (COI ontdekkingen)</a:t>
            </a:r>
          </a:p>
          <a:p>
            <a:pPr>
              <a:lnSpc>
                <a:spcPct val="100000"/>
              </a:lnSpc>
              <a:spcBef>
                <a:spcPts val="0"/>
              </a:spcBef>
              <a:spcAft>
                <a:spcPts val="300"/>
              </a:spcAft>
            </a:pPr>
            <a:endParaRPr lang="nl-NL" dirty="0" smtClean="0"/>
          </a:p>
          <a:p>
            <a:pPr>
              <a:lnSpc>
                <a:spcPct val="100000"/>
              </a:lnSpc>
              <a:spcBef>
                <a:spcPts val="0"/>
              </a:spcBef>
              <a:spcAft>
                <a:spcPts val="300"/>
              </a:spcAft>
            </a:pPr>
            <a:r>
              <a:rPr lang="nl-NL" dirty="0" smtClean="0">
                <a:effectLst>
                  <a:glow rad="139700">
                    <a:schemeClr val="bg1">
                      <a:alpha val="40000"/>
                    </a:schemeClr>
                  </a:glow>
                </a:effectLst>
              </a:rPr>
              <a:t>Hanteren van een open verbeter proces.</a:t>
            </a:r>
          </a:p>
        </p:txBody>
      </p:sp>
      <p:sp>
        <p:nvSpPr>
          <p:cNvPr id="4" name="Content Placeholder 2"/>
          <p:cNvSpPr txBox="1">
            <a:spLocks/>
          </p:cNvSpPr>
          <p:nvPr/>
        </p:nvSpPr>
        <p:spPr>
          <a:xfrm>
            <a:off x="32654" y="725488"/>
            <a:ext cx="2158096" cy="6132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dirty="0" smtClean="0"/>
              <a:t>Bedrijfseis</a:t>
            </a:r>
          </a:p>
          <a:p>
            <a:pPr marL="0" indent="0" algn="r">
              <a:buNone/>
            </a:pPr>
            <a:r>
              <a:rPr lang="nl-NL" dirty="0" smtClean="0"/>
              <a:t>Verandering</a:t>
            </a:r>
          </a:p>
          <a:p>
            <a:pPr marL="0" indent="0" algn="r">
              <a:buNone/>
            </a:pPr>
            <a:r>
              <a:rPr lang="nl-NL" dirty="0" smtClean="0"/>
              <a:t>Impact</a:t>
            </a:r>
            <a:endParaRPr lang="nl-NL" sz="800" dirty="0" smtClean="0"/>
          </a:p>
          <a:p>
            <a:pPr marL="0" indent="0" algn="r">
              <a:buNone/>
            </a:pPr>
            <a:r>
              <a:rPr lang="nl-NL" dirty="0" smtClean="0"/>
              <a:t>Aanpak</a:t>
            </a:r>
            <a:endParaRPr lang="nl-NL" sz="1800" dirty="0" smtClean="0"/>
          </a:p>
          <a:p>
            <a:pPr marL="0" indent="0" algn="r">
              <a:buNone/>
            </a:pPr>
            <a:endParaRPr lang="nl-NL" sz="5400" dirty="0" smtClean="0"/>
          </a:p>
          <a:p>
            <a:pPr marL="0" indent="0" algn="r">
              <a:buNone/>
            </a:pPr>
            <a:endParaRPr lang="nl-NL" sz="5400" dirty="0" smtClean="0"/>
          </a:p>
          <a:p>
            <a:pPr marL="0" indent="0" algn="r">
              <a:buNone/>
            </a:pPr>
            <a:endParaRPr lang="nl-NL" sz="5400" dirty="0"/>
          </a:p>
          <a:p>
            <a:pPr marL="0" indent="0" algn="r">
              <a:buNone/>
            </a:pPr>
            <a:r>
              <a:rPr lang="nl-NL" dirty="0" smtClean="0"/>
              <a:t>Resultaat</a:t>
            </a:r>
          </a:p>
          <a:p>
            <a:pPr marL="0" indent="0" algn="r">
              <a:buNone/>
            </a:pPr>
            <a:endParaRPr lang="nl-NL" sz="1600" dirty="0" smtClean="0"/>
          </a:p>
          <a:p>
            <a:pPr marL="0" indent="0" algn="r">
              <a:buNone/>
            </a:pPr>
            <a:r>
              <a:rPr lang="nl-NL" dirty="0" smtClean="0">
                <a:effectLst>
                  <a:glow rad="139700">
                    <a:schemeClr val="bg1">
                      <a:alpha val="40000"/>
                    </a:schemeClr>
                  </a:glow>
                </a:effectLst>
              </a:rPr>
              <a:t>Essentie: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5037" y="923924"/>
            <a:ext cx="8543925" cy="4676775"/>
          </a:xfrm>
          <a:prstGeom prst="rect">
            <a:avLst/>
          </a:prstGeom>
          <a:effectLst>
            <a:outerShdw blurRad="76200" dist="63500" dir="2700000" algn="tl" rotWithShape="0">
              <a:prstClr val="black">
                <a:alpha val="40000"/>
              </a:prstClr>
            </a:outerShdw>
          </a:effectLst>
        </p:spPr>
      </p:pic>
      <p:sp>
        <p:nvSpPr>
          <p:cNvPr id="6" name="TextBox 5"/>
          <p:cNvSpPr txBox="1"/>
          <p:nvPr/>
        </p:nvSpPr>
        <p:spPr>
          <a:xfrm>
            <a:off x="15170148" y="1778000"/>
            <a:ext cx="3289301" cy="923330"/>
          </a:xfrm>
          <a:prstGeom prst="rect">
            <a:avLst/>
          </a:prstGeom>
          <a:solidFill>
            <a:schemeClr val="bg1">
              <a:alpha val="51000"/>
            </a:schemeClr>
          </a:solidFill>
        </p:spPr>
        <p:txBody>
          <a:bodyPr wrap="square" rtlCol="0">
            <a:spAutoFit/>
          </a:bodyPr>
          <a:lstStyle/>
          <a:p>
            <a:r>
              <a:rPr lang="nl-NL" dirty="0" smtClean="0"/>
              <a:t>GAP analyse betreft de situatie toen, ten tijde van het optreden van het beschreven incident. </a:t>
            </a:r>
            <a:endParaRPr lang="nl-NL" dirty="0"/>
          </a:p>
        </p:txBody>
      </p:sp>
      <p:sp>
        <p:nvSpPr>
          <p:cNvPr id="7" name="TextBox 6"/>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2184137509"/>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3.33333E-6 -4.44444E-6 L -0.9875 -0.01458 " pathEditMode="relative" rAng="0" ptsTypes="AA">
                                      <p:cBhvr>
                                        <p:cTn id="9" dur="500" fill="hold"/>
                                        <p:tgtEl>
                                          <p:spTgt spid="5"/>
                                        </p:tgtEl>
                                        <p:attrNameLst>
                                          <p:attrName>ppt_x</p:attrName>
                                          <p:attrName>ppt_y</p:attrName>
                                        </p:attrNameLst>
                                      </p:cBhvr>
                                      <p:rCtr x="-49375" y="-741"/>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3.33333E-6 -3.7037E-7 L -0.99727 -0.01551 " pathEditMode="relative" rAng="0" ptsTypes="AA">
                                      <p:cBhvr>
                                        <p:cTn id="17" dur="2000" fill="hold"/>
                                        <p:tgtEl>
                                          <p:spTgt spid="6"/>
                                        </p:tgtEl>
                                        <p:attrNameLst>
                                          <p:attrName>ppt_x</p:attrName>
                                          <p:attrName>ppt_y</p:attrName>
                                        </p:attrNameLst>
                                      </p:cBhvr>
                                      <p:rCtr x="-49870" y="-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8800"/>
          </a:xfrm>
        </p:spPr>
        <p:txBody>
          <a:bodyPr/>
          <a:lstStyle/>
          <a:p>
            <a:r>
              <a:rPr lang="nl-NL" dirty="0" smtClean="0"/>
              <a:t>Een paar typische cases: </a:t>
            </a:r>
            <a:r>
              <a:rPr lang="nl-NL" dirty="0" smtClean="0">
                <a:sym typeface="Wingdings" panose="05000000000000000000" pitchFamily="2" charset="2"/>
              </a:rPr>
              <a:t></a:t>
            </a:r>
            <a:endParaRPr lang="nl-NL" dirty="0"/>
          </a:p>
        </p:txBody>
      </p:sp>
      <p:sp>
        <p:nvSpPr>
          <p:cNvPr id="3" name="Content Placeholder 2"/>
          <p:cNvSpPr>
            <a:spLocks noGrp="1"/>
          </p:cNvSpPr>
          <p:nvPr>
            <p:ph idx="1"/>
          </p:nvPr>
        </p:nvSpPr>
        <p:spPr>
          <a:xfrm>
            <a:off x="1790700" y="1368425"/>
            <a:ext cx="10515600" cy="4351338"/>
          </a:xfrm>
        </p:spPr>
        <p:txBody>
          <a:bodyPr>
            <a:normAutofit/>
          </a:bodyPr>
          <a:lstStyle/>
          <a:p>
            <a:r>
              <a:rPr lang="nl-NL" dirty="0" smtClean="0"/>
              <a:t>Explosie (barsten) leiding op platform, </a:t>
            </a:r>
            <a:r>
              <a:rPr lang="en-US" dirty="0" smtClean="0"/>
              <a:t>g</a:t>
            </a:r>
            <a:r>
              <a:rPr lang="nl-NL" dirty="0" smtClean="0"/>
              <a:t>één ontsteking</a:t>
            </a:r>
          </a:p>
          <a:p>
            <a:r>
              <a:rPr lang="nl-NL" dirty="0" smtClean="0"/>
              <a:t>26 December 2015</a:t>
            </a:r>
          </a:p>
          <a:p>
            <a:r>
              <a:rPr lang="nl-NL" dirty="0" smtClean="0"/>
              <a:t>2 ton Methaan</a:t>
            </a:r>
          </a:p>
          <a:p>
            <a:r>
              <a:rPr lang="nl-NL" dirty="0" smtClean="0"/>
              <a:t>Marathon Oil</a:t>
            </a:r>
            <a:r>
              <a:rPr lang="nl-NL" dirty="0"/>
              <a:t>. </a:t>
            </a:r>
            <a:r>
              <a:rPr lang="nl-NL" dirty="0" err="1"/>
              <a:t>Brae</a:t>
            </a:r>
            <a:r>
              <a:rPr lang="nl-NL" dirty="0"/>
              <a:t> Area (NO van Aberdeen, UK), </a:t>
            </a:r>
            <a:endParaRPr lang="nl-NL" dirty="0" smtClean="0"/>
          </a:p>
          <a:p>
            <a:r>
              <a:rPr lang="nl-NL" dirty="0" smtClean="0"/>
              <a:t>Module 14</a:t>
            </a:r>
          </a:p>
          <a:p>
            <a:r>
              <a:rPr lang="nl-NL" dirty="0" smtClean="0"/>
              <a:t>Elektrisch cabinet</a:t>
            </a:r>
          </a:p>
          <a:p>
            <a:r>
              <a:rPr lang="nl-NL" dirty="0" smtClean="0"/>
              <a:t>Doorgaande looproute (gelukkig nét personeel in kantine)</a:t>
            </a:r>
          </a:p>
          <a:p>
            <a:r>
              <a:rPr lang="nl-NL" dirty="0" smtClean="0"/>
              <a:t>Corrosie Onder Isolatie</a:t>
            </a:r>
          </a:p>
        </p:txBody>
      </p:sp>
      <p:sp>
        <p:nvSpPr>
          <p:cNvPr id="4" name="Content Placeholder 2"/>
          <p:cNvSpPr txBox="1">
            <a:spLocks/>
          </p:cNvSpPr>
          <p:nvPr/>
        </p:nvSpPr>
        <p:spPr>
          <a:xfrm>
            <a:off x="197754" y="1352099"/>
            <a:ext cx="16364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dirty="0" smtClean="0"/>
              <a:t>Wat</a:t>
            </a:r>
          </a:p>
          <a:p>
            <a:pPr marL="0" indent="0" algn="r">
              <a:buNone/>
            </a:pPr>
            <a:r>
              <a:rPr lang="nl-NL" dirty="0" smtClean="0"/>
              <a:t>Wanneer</a:t>
            </a:r>
          </a:p>
          <a:p>
            <a:pPr marL="0" indent="0" algn="r">
              <a:buNone/>
            </a:pPr>
            <a:r>
              <a:rPr lang="nl-NL" dirty="0" smtClean="0"/>
              <a:t>Hoeveel</a:t>
            </a:r>
          </a:p>
          <a:p>
            <a:pPr marL="0" indent="0" algn="r">
              <a:buNone/>
            </a:pPr>
            <a:r>
              <a:rPr lang="nl-NL" dirty="0" smtClean="0"/>
              <a:t>Waar</a:t>
            </a:r>
          </a:p>
          <a:p>
            <a:pPr marL="0" indent="0" algn="r">
              <a:buNone/>
            </a:pPr>
            <a:r>
              <a:rPr lang="nl-NL" dirty="0" smtClean="0"/>
              <a:t>Waar</a:t>
            </a:r>
          </a:p>
          <a:p>
            <a:pPr marL="0" indent="0" algn="r">
              <a:buNone/>
            </a:pPr>
            <a:r>
              <a:rPr lang="nl-NL" dirty="0" smtClean="0"/>
              <a:t>Waar</a:t>
            </a:r>
          </a:p>
          <a:p>
            <a:pPr marL="0" indent="0" algn="r">
              <a:buNone/>
            </a:pPr>
            <a:r>
              <a:rPr lang="nl-NL" dirty="0" smtClean="0"/>
              <a:t>Waar</a:t>
            </a:r>
          </a:p>
          <a:p>
            <a:pPr marL="0" indent="0" algn="r">
              <a:buNone/>
            </a:pPr>
            <a:r>
              <a:rPr lang="nl-NL" dirty="0" smtClean="0"/>
              <a:t>Waarom</a:t>
            </a:r>
          </a:p>
          <a:p>
            <a:pPr marL="0" indent="0" algn="r">
              <a:buNone/>
            </a:pPr>
            <a:endParaRPr lang="nl-NL" dirty="0" smtClean="0"/>
          </a:p>
          <a:p>
            <a:pPr marL="0" indent="0" algn="r">
              <a:buNone/>
            </a:pPr>
            <a:endParaRPr lang="nl-NL"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5462" y="-211250"/>
            <a:ext cx="4762500" cy="27622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5462" y="2046515"/>
            <a:ext cx="4762500" cy="267890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5462" y="4590824"/>
            <a:ext cx="4762500" cy="2678906"/>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51000"/>
                    </a14:imgEffect>
                    <a14:imgEffect>
                      <a14:brightnessContrast bright="-7000" contrast="44000"/>
                    </a14:imgEffect>
                  </a14:imgLayer>
                </a14:imgProps>
              </a:ext>
              <a:ext uri="{28A0092B-C50C-407E-A947-70E740481C1C}">
                <a14:useLocalDpi xmlns:a14="http://schemas.microsoft.com/office/drawing/2010/main" val="0"/>
              </a:ext>
            </a:extLst>
          </a:blip>
          <a:stretch>
            <a:fillRect/>
          </a:stretch>
        </p:blipFill>
        <p:spPr>
          <a:xfrm>
            <a:off x="12395656" y="816146"/>
            <a:ext cx="6581775" cy="4562475"/>
          </a:xfrm>
          <a:prstGeom prst="rect">
            <a:avLst/>
          </a:prstGeom>
          <a:effectLst>
            <a:outerShdw blurRad="76200" dist="50800" dir="2700000" algn="tl" rotWithShape="0">
              <a:prstClr val="black">
                <a:alpha val="40000"/>
              </a:prstClr>
            </a:outerShdw>
          </a:effectLst>
        </p:spPr>
      </p:pic>
      <p:sp>
        <p:nvSpPr>
          <p:cNvPr id="9" name="TextBox 8"/>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424629915"/>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54167E-6 -1.85185E-6 L -0.40573 0.0706 " pathEditMode="relative" rAng="0" ptsTypes="AA">
                                      <p:cBhvr>
                                        <p:cTn id="6" dur="2000" fill="hold"/>
                                        <p:tgtEl>
                                          <p:spTgt spid="5"/>
                                        </p:tgtEl>
                                        <p:attrNameLst>
                                          <p:attrName>ppt_x</p:attrName>
                                          <p:attrName>ppt_y</p:attrName>
                                        </p:attrNameLst>
                                      </p:cBhvr>
                                      <p:rCtr x="-20286" y="351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54167E-6 0 L -0.40468 0.00185 " pathEditMode="relative" rAng="0" ptsTypes="AA">
                                      <p:cBhvr>
                                        <p:cTn id="10" dur="2000" fill="hold"/>
                                        <p:tgtEl>
                                          <p:spTgt spid="6"/>
                                        </p:tgtEl>
                                        <p:attrNameLst>
                                          <p:attrName>ppt_x</p:attrName>
                                          <p:attrName>ppt_y</p:attrName>
                                        </p:attrNameLst>
                                      </p:cBhvr>
                                      <p:rCtr x="-20234" y="9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54167E-6 -3.33333E-6 L -0.40455 -0.07939 " pathEditMode="relative" rAng="0" ptsTypes="AA">
                                      <p:cBhvr>
                                        <p:cTn id="14" dur="2000" fill="hold"/>
                                        <p:tgtEl>
                                          <p:spTgt spid="7"/>
                                        </p:tgtEl>
                                        <p:attrNameLst>
                                          <p:attrName>ppt_x</p:attrName>
                                          <p:attrName>ppt_y</p:attrName>
                                        </p:attrNameLst>
                                      </p:cBhvr>
                                      <p:rCtr x="-20234" y="-398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45833E-6 -3.7037E-7 L -0.56784 0.05857 " pathEditMode="relative" rAng="0" ptsTypes="AA">
                                      <p:cBhvr>
                                        <p:cTn id="18" dur="2000" fill="hold"/>
                                        <p:tgtEl>
                                          <p:spTgt spid="8"/>
                                        </p:tgtEl>
                                        <p:attrNameLst>
                                          <p:attrName>ppt_x</p:attrName>
                                          <p:attrName>ppt_y</p:attrName>
                                        </p:attrNameLst>
                                      </p:cBhvr>
                                      <p:rCtr x="-28398" y="2917"/>
                                    </p:animMotion>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8800"/>
          </a:xfrm>
        </p:spPr>
        <p:txBody>
          <a:bodyPr/>
          <a:lstStyle/>
          <a:p>
            <a:r>
              <a:rPr lang="nl-NL" dirty="0" smtClean="0"/>
              <a:t>Een paar typische cases:</a:t>
            </a:r>
            <a:r>
              <a:rPr lang="nl-NL" dirty="0">
                <a:sym typeface="Wingdings" panose="05000000000000000000" pitchFamily="2" charset="2"/>
              </a:rPr>
              <a:t> </a:t>
            </a:r>
            <a:endParaRPr lang="nl-NL" dirty="0"/>
          </a:p>
        </p:txBody>
      </p:sp>
      <p:sp>
        <p:nvSpPr>
          <p:cNvPr id="3" name="Content Placeholder 2"/>
          <p:cNvSpPr>
            <a:spLocks noGrp="1"/>
          </p:cNvSpPr>
          <p:nvPr>
            <p:ph idx="1"/>
          </p:nvPr>
        </p:nvSpPr>
        <p:spPr>
          <a:xfrm>
            <a:off x="2171700" y="1538515"/>
            <a:ext cx="10515600" cy="4949372"/>
          </a:xfrm>
        </p:spPr>
        <p:txBody>
          <a:bodyPr>
            <a:normAutofit/>
          </a:bodyPr>
          <a:lstStyle/>
          <a:p>
            <a:r>
              <a:rPr lang="nl-NL" dirty="0" smtClean="0"/>
              <a:t>Geïsoleerde leiding was in gebruik sinds 1994 (dus 21 jaar oud)</a:t>
            </a:r>
          </a:p>
          <a:p>
            <a:r>
              <a:rPr lang="nl-NL" dirty="0" smtClean="0"/>
              <a:t>Kwetsbaar in risicobeoordeling (2010) zeewater sprinkler (tests).</a:t>
            </a:r>
          </a:p>
          <a:p>
            <a:r>
              <a:rPr lang="nl-NL" dirty="0" smtClean="0"/>
              <a:t>Strategisch programma (max.12 jr.); niet op leiding toegepast.</a:t>
            </a:r>
          </a:p>
          <a:p>
            <a:r>
              <a:rPr lang="nl-NL" dirty="0" smtClean="0"/>
              <a:t>Geen effectief COI beheer geïmplementeerd.</a:t>
            </a:r>
          </a:p>
          <a:p>
            <a:r>
              <a:rPr lang="nl-NL" dirty="0" smtClean="0"/>
              <a:t>8 inch C-stalen leiding.</a:t>
            </a:r>
          </a:p>
          <a:p>
            <a:r>
              <a:rPr lang="nl-NL" dirty="0" smtClean="0"/>
              <a:t>Kwartaal productieverlies (%?  </a:t>
            </a:r>
            <a:r>
              <a:rPr lang="en-US" dirty="0" smtClean="0"/>
              <a:t>£?</a:t>
            </a:r>
            <a:r>
              <a:rPr lang="nl-NL" dirty="0" smtClean="0"/>
              <a:t>)</a:t>
            </a:r>
          </a:p>
          <a:p>
            <a:r>
              <a:rPr lang="nl-NL" dirty="0" smtClean="0"/>
              <a:t>Boete </a:t>
            </a:r>
            <a:r>
              <a:rPr lang="en-US" dirty="0" smtClean="0"/>
              <a:t>M£ 1.16 </a:t>
            </a:r>
            <a:r>
              <a:rPr lang="en-US" dirty="0"/>
              <a:t>door Aberdeen Sheriff </a:t>
            </a:r>
            <a:r>
              <a:rPr lang="en-US" dirty="0" smtClean="0"/>
              <a:t>Court</a:t>
            </a:r>
            <a:endParaRPr lang="nl-NL" dirty="0" smtClean="0"/>
          </a:p>
        </p:txBody>
      </p:sp>
      <p:sp>
        <p:nvSpPr>
          <p:cNvPr id="4" name="Content Placeholder 2"/>
          <p:cNvSpPr txBox="1">
            <a:spLocks/>
          </p:cNvSpPr>
          <p:nvPr/>
        </p:nvSpPr>
        <p:spPr>
          <a:xfrm>
            <a:off x="172354" y="1538515"/>
            <a:ext cx="199934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dirty="0" smtClean="0"/>
              <a:t>Leeftijd</a:t>
            </a:r>
          </a:p>
          <a:p>
            <a:pPr marL="0" indent="0" algn="r">
              <a:buNone/>
            </a:pPr>
            <a:r>
              <a:rPr lang="nl-NL" dirty="0" smtClean="0"/>
              <a:t>Toestand</a:t>
            </a:r>
          </a:p>
          <a:p>
            <a:pPr marL="0" indent="0" algn="r">
              <a:buNone/>
            </a:pPr>
            <a:r>
              <a:rPr lang="nl-NL" dirty="0" smtClean="0"/>
              <a:t>Beheer</a:t>
            </a:r>
          </a:p>
          <a:p>
            <a:pPr marL="0" indent="0" algn="r">
              <a:buNone/>
            </a:pPr>
            <a:r>
              <a:rPr lang="nl-NL" dirty="0" smtClean="0"/>
              <a:t>Deze locatie</a:t>
            </a:r>
          </a:p>
          <a:p>
            <a:pPr marL="0" indent="0" algn="r">
              <a:buNone/>
            </a:pPr>
            <a:r>
              <a:rPr lang="nl-NL" dirty="0" smtClean="0"/>
              <a:t>Component</a:t>
            </a:r>
          </a:p>
          <a:p>
            <a:pPr marL="0" indent="0" algn="r">
              <a:buNone/>
            </a:pPr>
            <a:r>
              <a:rPr lang="nl-NL" dirty="0" smtClean="0"/>
              <a:t>Gevolgen</a:t>
            </a:r>
          </a:p>
        </p:txBody>
      </p:sp>
      <p:sp>
        <p:nvSpPr>
          <p:cNvPr id="5" name="TextBox 4"/>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1569261643"/>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7099"/>
          </a:xfrm>
        </p:spPr>
        <p:txBody>
          <a:bodyPr/>
          <a:lstStyle/>
          <a:p>
            <a:r>
              <a:rPr lang="nl-NL" dirty="0" smtClean="0"/>
              <a:t>Een paar typische cases:</a:t>
            </a:r>
            <a:r>
              <a:rPr lang="nl-NL" dirty="0">
                <a:sym typeface="Wingdings" panose="05000000000000000000" pitchFamily="2" charset="2"/>
              </a:rPr>
              <a:t> </a:t>
            </a:r>
            <a:endParaRPr lang="nl-NL" dirty="0"/>
          </a:p>
        </p:txBody>
      </p:sp>
      <p:sp>
        <p:nvSpPr>
          <p:cNvPr id="3" name="Content Placeholder 2"/>
          <p:cNvSpPr>
            <a:spLocks noGrp="1"/>
          </p:cNvSpPr>
          <p:nvPr>
            <p:ph idx="1"/>
          </p:nvPr>
        </p:nvSpPr>
        <p:spPr>
          <a:xfrm>
            <a:off x="2006599" y="923924"/>
            <a:ext cx="9880601" cy="5184775"/>
          </a:xfrm>
        </p:spPr>
        <p:txBody>
          <a:bodyPr>
            <a:normAutofit/>
          </a:bodyPr>
          <a:lstStyle/>
          <a:p>
            <a:r>
              <a:rPr lang="nl-NL" dirty="0" smtClean="0"/>
              <a:t>Al het leidingwerk betrouwbaar beoordeeld op Corrosie risico’s</a:t>
            </a:r>
          </a:p>
          <a:p>
            <a:r>
              <a:rPr lang="nl-NL" dirty="0" smtClean="0"/>
              <a:t>Van [Procedures] naar [Aantoonbaar uitgevoerd beheer].</a:t>
            </a:r>
          </a:p>
          <a:p>
            <a:r>
              <a:rPr lang="nl-NL" dirty="0" err="1" smtClean="0"/>
              <a:t>Backlog</a:t>
            </a:r>
            <a:r>
              <a:rPr lang="nl-NL" dirty="0" smtClean="0"/>
              <a:t> om installatie volledig in kaart te </a:t>
            </a:r>
            <a:r>
              <a:rPr lang="nl-NL" dirty="0"/>
              <a:t>brengen; </a:t>
            </a:r>
            <a:r>
              <a:rPr lang="nl-NL" dirty="0" smtClean="0"/>
              <a:t>wegwerken.</a:t>
            </a:r>
          </a:p>
          <a:p>
            <a:r>
              <a:rPr lang="nl-NL" dirty="0" smtClean="0"/>
              <a:t>Conform eisen HSE executive.</a:t>
            </a:r>
          </a:p>
          <a:p>
            <a:r>
              <a:rPr lang="nl-NL" dirty="0" smtClean="0"/>
              <a:t>Aantoonbaar geïmplementeerde, risico-gedreven aanpak.</a:t>
            </a:r>
          </a:p>
          <a:p>
            <a:endParaRPr lang="nl-NL" dirty="0"/>
          </a:p>
          <a:p>
            <a:r>
              <a:rPr lang="nl-NL" dirty="0" smtClean="0"/>
              <a:t>Aantoonbaar, gedocumenteerd, veilige werkomgeving, rekening houdend met gebruiksomstandigheden.</a:t>
            </a:r>
          </a:p>
        </p:txBody>
      </p:sp>
      <p:sp>
        <p:nvSpPr>
          <p:cNvPr id="4" name="Content Placeholder 2"/>
          <p:cNvSpPr txBox="1">
            <a:spLocks/>
          </p:cNvSpPr>
          <p:nvPr/>
        </p:nvSpPr>
        <p:spPr>
          <a:xfrm>
            <a:off x="32654" y="915988"/>
            <a:ext cx="1999346" cy="5268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dirty="0" smtClean="0"/>
              <a:t>HSE rapport</a:t>
            </a:r>
          </a:p>
          <a:p>
            <a:pPr marL="0" indent="0" algn="r">
              <a:buNone/>
            </a:pPr>
            <a:r>
              <a:rPr lang="nl-NL" dirty="0" smtClean="0"/>
              <a:t>Verandering</a:t>
            </a:r>
          </a:p>
          <a:p>
            <a:pPr marL="0" indent="0" algn="r">
              <a:buNone/>
            </a:pPr>
            <a:r>
              <a:rPr lang="nl-NL" dirty="0" smtClean="0"/>
              <a:t>Impact</a:t>
            </a:r>
          </a:p>
          <a:p>
            <a:pPr marL="0" indent="0" algn="r">
              <a:buNone/>
            </a:pPr>
            <a:r>
              <a:rPr lang="nl-NL" dirty="0" smtClean="0"/>
              <a:t>Aanpak</a:t>
            </a:r>
          </a:p>
          <a:p>
            <a:pPr marL="0" indent="0" algn="r">
              <a:buNone/>
            </a:pPr>
            <a:r>
              <a:rPr lang="nl-NL" dirty="0" smtClean="0"/>
              <a:t>Resultaat</a:t>
            </a:r>
          </a:p>
          <a:p>
            <a:pPr marL="0" indent="0" algn="r">
              <a:buNone/>
            </a:pPr>
            <a:endParaRPr lang="nl-NL" sz="4800" dirty="0" smtClean="0"/>
          </a:p>
          <a:p>
            <a:pPr marL="0" indent="0" algn="r">
              <a:buNone/>
            </a:pPr>
            <a:r>
              <a:rPr lang="nl-NL" dirty="0" smtClean="0"/>
              <a:t>Essentie: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2199" y="915988"/>
            <a:ext cx="8553450" cy="4638675"/>
          </a:xfrm>
          <a:prstGeom prst="rect">
            <a:avLst/>
          </a:prstGeom>
          <a:effectLst>
            <a:outerShdw blurRad="76200" dist="63500" dir="2700000" algn="tl" rotWithShape="0">
              <a:prstClr val="black">
                <a:alpha val="40000"/>
              </a:prstClr>
            </a:outerShdw>
          </a:effectLst>
        </p:spPr>
      </p:pic>
      <p:sp>
        <p:nvSpPr>
          <p:cNvPr id="6" name="Action Button: Forward or Next 5">
            <a:hlinkClick r:id="rId4" action="ppaction://hlinksldjump" highlightClick="1"/>
          </p:cNvPr>
          <p:cNvSpPr/>
          <p:nvPr/>
        </p:nvSpPr>
        <p:spPr>
          <a:xfrm>
            <a:off x="8877300" y="6184900"/>
            <a:ext cx="584200" cy="28416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xtBox 6"/>
          <p:cNvSpPr txBox="1"/>
          <p:nvPr/>
        </p:nvSpPr>
        <p:spPr>
          <a:xfrm>
            <a:off x="11804180" y="27293"/>
            <a:ext cx="389850" cy="369332"/>
          </a:xfrm>
          <a:prstGeom prst="rect">
            <a:avLst/>
          </a:prstGeom>
          <a:noFill/>
        </p:spPr>
        <p:txBody>
          <a:bodyPr wrap="none" rtlCol="0">
            <a:spAutoFit/>
          </a:bodyPr>
          <a:lstStyle/>
          <a:p>
            <a:r>
              <a:rPr lang="nl-NL" b="1" dirty="0" smtClean="0">
                <a:solidFill>
                  <a:srgbClr val="FFC000"/>
                </a:solidFill>
                <a:sym typeface="Wingdings" panose="05000000000000000000" pitchFamily="2" charset="2"/>
              </a:rPr>
              <a:t></a:t>
            </a:r>
            <a:endParaRPr lang="nl-NL" b="1" dirty="0">
              <a:solidFill>
                <a:srgbClr val="FFC000"/>
              </a:solidFill>
            </a:endParaRPr>
          </a:p>
        </p:txBody>
      </p:sp>
    </p:spTree>
    <p:extLst>
      <p:ext uri="{BB962C8B-B14F-4D97-AF65-F5344CB8AC3E}">
        <p14:creationId xmlns:p14="http://schemas.microsoft.com/office/powerpoint/2010/main" val="790187883"/>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4.58333E-6 7.40741E-7 L -1.01067 -0.01065 " pathEditMode="relative" rAng="0" ptsTypes="AA">
                                      <p:cBhvr>
                                        <p:cTn id="9" dur="100" fill="hold"/>
                                        <p:tgtEl>
                                          <p:spTgt spid="5"/>
                                        </p:tgtEl>
                                        <p:attrNameLst>
                                          <p:attrName>ppt_x</p:attrName>
                                          <p:attrName>ppt_y</p:attrName>
                                        </p:attrNameLst>
                                      </p:cBhvr>
                                      <p:rCtr x="-50534" y="-532"/>
                                    </p:animMotion>
                                  </p:childTnLst>
                                </p:cTn>
                              </p:par>
                            </p:childTnLst>
                          </p:cTn>
                        </p:par>
                        <p:par>
                          <p:cTn id="10" fill="hold">
                            <p:stCondLst>
                              <p:cond delay="1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8800"/>
          </a:xfrm>
        </p:spPr>
        <p:txBody>
          <a:bodyPr/>
          <a:lstStyle/>
          <a:p>
            <a:r>
              <a:rPr lang="nl-NL" dirty="0" smtClean="0"/>
              <a:t>Een paar typische cases: </a:t>
            </a:r>
            <a:r>
              <a:rPr lang="nl-NL" dirty="0" smtClean="0">
                <a:sym typeface="Wingdings" panose="05000000000000000000" pitchFamily="2" charset="2"/>
              </a:rPr>
              <a:t></a:t>
            </a:r>
            <a:endParaRPr lang="nl-NL" dirty="0"/>
          </a:p>
        </p:txBody>
      </p:sp>
      <p:sp>
        <p:nvSpPr>
          <p:cNvPr id="3" name="Content Placeholder 2"/>
          <p:cNvSpPr>
            <a:spLocks noGrp="1"/>
          </p:cNvSpPr>
          <p:nvPr>
            <p:ph idx="1"/>
          </p:nvPr>
        </p:nvSpPr>
        <p:spPr>
          <a:xfrm>
            <a:off x="1790700" y="1177925"/>
            <a:ext cx="10515600" cy="4351338"/>
          </a:xfrm>
        </p:spPr>
        <p:txBody>
          <a:bodyPr>
            <a:normAutofit/>
          </a:bodyPr>
          <a:lstStyle/>
          <a:p>
            <a:r>
              <a:rPr lang="nl-NL" dirty="0" smtClean="0"/>
              <a:t>Lekkage van Tolueen uit overslag-leiding</a:t>
            </a:r>
          </a:p>
          <a:p>
            <a:r>
              <a:rPr lang="nl-NL" dirty="0" smtClean="0"/>
              <a:t>2018</a:t>
            </a:r>
          </a:p>
          <a:p>
            <a:r>
              <a:rPr lang="nl-NL" dirty="0" smtClean="0"/>
              <a:t>500-1000 kg Tolueen</a:t>
            </a:r>
          </a:p>
          <a:p>
            <a:r>
              <a:rPr lang="nl-NL" dirty="0" smtClean="0"/>
              <a:t>Haven – tankopslagbedrijf ..</a:t>
            </a:r>
          </a:p>
          <a:p>
            <a:r>
              <a:rPr lang="nl-NL" dirty="0" smtClean="0"/>
              <a:t>Overslag tank =&gt; Schip</a:t>
            </a:r>
          </a:p>
          <a:p>
            <a:r>
              <a:rPr lang="nl-NL" dirty="0" smtClean="0"/>
              <a:t>Leiding</a:t>
            </a:r>
          </a:p>
          <a:p>
            <a:r>
              <a:rPr lang="nl-NL" dirty="0" smtClean="0"/>
              <a:t>Herstelde plaats</a:t>
            </a:r>
          </a:p>
          <a:p>
            <a:r>
              <a:rPr lang="nl-NL" dirty="0" smtClean="0"/>
              <a:t>Corrosie Onder Isolatie</a:t>
            </a:r>
          </a:p>
        </p:txBody>
      </p:sp>
      <p:sp>
        <p:nvSpPr>
          <p:cNvPr id="4" name="Content Placeholder 2"/>
          <p:cNvSpPr txBox="1">
            <a:spLocks/>
          </p:cNvSpPr>
          <p:nvPr/>
        </p:nvSpPr>
        <p:spPr>
          <a:xfrm>
            <a:off x="197754" y="1161599"/>
            <a:ext cx="16364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dirty="0" smtClean="0"/>
              <a:t>Wat</a:t>
            </a:r>
          </a:p>
          <a:p>
            <a:pPr marL="0" indent="0" algn="r">
              <a:buNone/>
            </a:pPr>
            <a:r>
              <a:rPr lang="nl-NL" dirty="0" smtClean="0"/>
              <a:t>Wanneer</a:t>
            </a:r>
          </a:p>
          <a:p>
            <a:pPr marL="0" indent="0" algn="r">
              <a:buNone/>
            </a:pPr>
            <a:r>
              <a:rPr lang="nl-NL" dirty="0" smtClean="0"/>
              <a:t>Hoeveel</a:t>
            </a:r>
          </a:p>
          <a:p>
            <a:pPr marL="0" indent="0" algn="r">
              <a:buNone/>
            </a:pPr>
            <a:r>
              <a:rPr lang="nl-NL" dirty="0" smtClean="0"/>
              <a:t>Waar</a:t>
            </a:r>
          </a:p>
          <a:p>
            <a:pPr marL="0" indent="0" algn="r">
              <a:buNone/>
            </a:pPr>
            <a:r>
              <a:rPr lang="nl-NL" dirty="0" smtClean="0"/>
              <a:t>Waar</a:t>
            </a:r>
          </a:p>
          <a:p>
            <a:pPr marL="0" indent="0" algn="r">
              <a:buNone/>
            </a:pPr>
            <a:r>
              <a:rPr lang="nl-NL" dirty="0" smtClean="0"/>
              <a:t>Waar</a:t>
            </a:r>
          </a:p>
          <a:p>
            <a:pPr marL="0" indent="0" algn="r">
              <a:buNone/>
            </a:pPr>
            <a:r>
              <a:rPr lang="nl-NL" dirty="0" smtClean="0"/>
              <a:t>Waar</a:t>
            </a:r>
          </a:p>
          <a:p>
            <a:pPr marL="0" indent="0" algn="r">
              <a:buNone/>
            </a:pPr>
            <a:r>
              <a:rPr lang="nl-NL" dirty="0" smtClean="0"/>
              <a:t>Waarom</a:t>
            </a:r>
          </a:p>
          <a:p>
            <a:pPr marL="0" indent="0" algn="r">
              <a:buNone/>
            </a:pPr>
            <a:endParaRPr lang="nl-NL" dirty="0" smtClean="0"/>
          </a:p>
          <a:p>
            <a:pPr marL="0" indent="0" algn="r">
              <a:buNone/>
            </a:pPr>
            <a:endParaRPr lang="nl-NL"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6300" y="106892"/>
            <a:ext cx="3930650" cy="6551083"/>
          </a:xfrm>
          <a:prstGeom prst="rect">
            <a:avLst/>
          </a:prstGeom>
          <a:effectLst>
            <a:outerShdw blurRad="76200" dist="63500" dir="2700000" algn="tl" rotWithShape="0">
              <a:prstClr val="black">
                <a:alpha val="40000"/>
              </a:prstClr>
            </a:outerShdw>
          </a:effectLst>
        </p:spPr>
      </p:pic>
      <p:sp>
        <p:nvSpPr>
          <p:cNvPr id="13" name="Freeform 12"/>
          <p:cNvSpPr/>
          <p:nvPr/>
        </p:nvSpPr>
        <p:spPr>
          <a:xfrm>
            <a:off x="13229289" y="4768850"/>
            <a:ext cx="2773787" cy="400050"/>
          </a:xfrm>
          <a:custGeom>
            <a:avLst/>
            <a:gdLst>
              <a:gd name="connsiteX0" fmla="*/ 0 w 635000"/>
              <a:gd name="connsiteY0" fmla="*/ 0 h 109131"/>
              <a:gd name="connsiteX1" fmla="*/ 336550 w 635000"/>
              <a:gd name="connsiteY1" fmla="*/ 57150 h 109131"/>
              <a:gd name="connsiteX2" fmla="*/ 463550 w 635000"/>
              <a:gd name="connsiteY2" fmla="*/ 82550 h 109131"/>
              <a:gd name="connsiteX3" fmla="*/ 514350 w 635000"/>
              <a:gd name="connsiteY3" fmla="*/ 95250 h 109131"/>
              <a:gd name="connsiteX4" fmla="*/ 558800 w 635000"/>
              <a:gd name="connsiteY4" fmla="*/ 107950 h 109131"/>
              <a:gd name="connsiteX5" fmla="*/ 635000 w 635000"/>
              <a:gd name="connsiteY5" fmla="*/ 107950 h 109131"/>
              <a:gd name="connsiteX0" fmla="*/ 0 w 755650"/>
              <a:gd name="connsiteY0" fmla="*/ 0 h 121831"/>
              <a:gd name="connsiteX1" fmla="*/ 457200 w 755650"/>
              <a:gd name="connsiteY1" fmla="*/ 69850 h 121831"/>
              <a:gd name="connsiteX2" fmla="*/ 584200 w 755650"/>
              <a:gd name="connsiteY2" fmla="*/ 95250 h 121831"/>
              <a:gd name="connsiteX3" fmla="*/ 635000 w 755650"/>
              <a:gd name="connsiteY3" fmla="*/ 107950 h 121831"/>
              <a:gd name="connsiteX4" fmla="*/ 679450 w 755650"/>
              <a:gd name="connsiteY4" fmla="*/ 120650 h 121831"/>
              <a:gd name="connsiteX5" fmla="*/ 755650 w 755650"/>
              <a:gd name="connsiteY5" fmla="*/ 120650 h 121831"/>
              <a:gd name="connsiteX0" fmla="*/ 0 w 2017203"/>
              <a:gd name="connsiteY0" fmla="*/ 4268 h 126099"/>
              <a:gd name="connsiteX1" fmla="*/ 2012950 w 2017203"/>
              <a:gd name="connsiteY1" fmla="*/ 4268 h 126099"/>
              <a:gd name="connsiteX2" fmla="*/ 584200 w 2017203"/>
              <a:gd name="connsiteY2" fmla="*/ 99518 h 126099"/>
              <a:gd name="connsiteX3" fmla="*/ 635000 w 2017203"/>
              <a:gd name="connsiteY3" fmla="*/ 112218 h 126099"/>
              <a:gd name="connsiteX4" fmla="*/ 679450 w 2017203"/>
              <a:gd name="connsiteY4" fmla="*/ 124918 h 126099"/>
              <a:gd name="connsiteX5" fmla="*/ 755650 w 2017203"/>
              <a:gd name="connsiteY5" fmla="*/ 124918 h 126099"/>
              <a:gd name="connsiteX0" fmla="*/ 0 w 2019444"/>
              <a:gd name="connsiteY0" fmla="*/ 4268 h 321837"/>
              <a:gd name="connsiteX1" fmla="*/ 2012950 w 2019444"/>
              <a:gd name="connsiteY1" fmla="*/ 4268 h 321837"/>
              <a:gd name="connsiteX2" fmla="*/ 584200 w 2019444"/>
              <a:gd name="connsiteY2" fmla="*/ 99518 h 321837"/>
              <a:gd name="connsiteX3" fmla="*/ 2019300 w 2019444"/>
              <a:gd name="connsiteY3" fmla="*/ 321768 h 321837"/>
              <a:gd name="connsiteX4" fmla="*/ 679450 w 2019444"/>
              <a:gd name="connsiteY4" fmla="*/ 124918 h 321837"/>
              <a:gd name="connsiteX5" fmla="*/ 755650 w 2019444"/>
              <a:gd name="connsiteY5" fmla="*/ 124918 h 321837"/>
              <a:gd name="connsiteX0" fmla="*/ 0 w 2017203"/>
              <a:gd name="connsiteY0" fmla="*/ 4268 h 455159"/>
              <a:gd name="connsiteX1" fmla="*/ 2012950 w 2017203"/>
              <a:gd name="connsiteY1" fmla="*/ 4268 h 455159"/>
              <a:gd name="connsiteX2" fmla="*/ 584200 w 2017203"/>
              <a:gd name="connsiteY2" fmla="*/ 99518 h 455159"/>
              <a:gd name="connsiteX3" fmla="*/ 165100 w 2017203"/>
              <a:gd name="connsiteY3" fmla="*/ 455118 h 455159"/>
              <a:gd name="connsiteX4" fmla="*/ 679450 w 2017203"/>
              <a:gd name="connsiteY4" fmla="*/ 124918 h 455159"/>
              <a:gd name="connsiteX5" fmla="*/ 755650 w 2017203"/>
              <a:gd name="connsiteY5" fmla="*/ 124918 h 455159"/>
              <a:gd name="connsiteX0" fmla="*/ 0 w 2017203"/>
              <a:gd name="connsiteY0" fmla="*/ 4268 h 455155"/>
              <a:gd name="connsiteX1" fmla="*/ 2012950 w 2017203"/>
              <a:gd name="connsiteY1" fmla="*/ 4268 h 455155"/>
              <a:gd name="connsiteX2" fmla="*/ 584200 w 2017203"/>
              <a:gd name="connsiteY2" fmla="*/ 99518 h 455155"/>
              <a:gd name="connsiteX3" fmla="*/ 165100 w 2017203"/>
              <a:gd name="connsiteY3" fmla="*/ 455118 h 455155"/>
              <a:gd name="connsiteX4" fmla="*/ 679450 w 2017203"/>
              <a:gd name="connsiteY4" fmla="*/ 124918 h 455155"/>
              <a:gd name="connsiteX5" fmla="*/ 927100 w 2017203"/>
              <a:gd name="connsiteY5" fmla="*/ 340818 h 455155"/>
              <a:gd name="connsiteX0" fmla="*/ 0 w 2017203"/>
              <a:gd name="connsiteY0" fmla="*/ 4268 h 466131"/>
              <a:gd name="connsiteX1" fmla="*/ 2012950 w 2017203"/>
              <a:gd name="connsiteY1" fmla="*/ 4268 h 466131"/>
              <a:gd name="connsiteX2" fmla="*/ 584200 w 2017203"/>
              <a:gd name="connsiteY2" fmla="*/ 99518 h 466131"/>
              <a:gd name="connsiteX3" fmla="*/ 165100 w 2017203"/>
              <a:gd name="connsiteY3" fmla="*/ 455118 h 466131"/>
              <a:gd name="connsiteX4" fmla="*/ 660400 w 2017203"/>
              <a:gd name="connsiteY4" fmla="*/ 372568 h 466131"/>
              <a:gd name="connsiteX5" fmla="*/ 927100 w 2017203"/>
              <a:gd name="connsiteY5" fmla="*/ 340818 h 466131"/>
              <a:gd name="connsiteX0" fmla="*/ 0 w 2156956"/>
              <a:gd name="connsiteY0" fmla="*/ 21200 h 472339"/>
              <a:gd name="connsiteX1" fmla="*/ 2012950 w 2156956"/>
              <a:gd name="connsiteY1" fmla="*/ 21200 h 472339"/>
              <a:gd name="connsiteX2" fmla="*/ 2051050 w 2156956"/>
              <a:gd name="connsiteY2" fmla="*/ 357750 h 472339"/>
              <a:gd name="connsiteX3" fmla="*/ 165100 w 2156956"/>
              <a:gd name="connsiteY3" fmla="*/ 472050 h 472339"/>
              <a:gd name="connsiteX4" fmla="*/ 660400 w 2156956"/>
              <a:gd name="connsiteY4" fmla="*/ 389500 h 472339"/>
              <a:gd name="connsiteX5" fmla="*/ 927100 w 2156956"/>
              <a:gd name="connsiteY5" fmla="*/ 357750 h 472339"/>
              <a:gd name="connsiteX0" fmla="*/ 660400 w 2817356"/>
              <a:gd name="connsiteY0" fmla="*/ 21200 h 409274"/>
              <a:gd name="connsiteX1" fmla="*/ 2673350 w 2817356"/>
              <a:gd name="connsiteY1" fmla="*/ 21200 h 409274"/>
              <a:gd name="connsiteX2" fmla="*/ 2711450 w 2817356"/>
              <a:gd name="connsiteY2" fmla="*/ 357750 h 409274"/>
              <a:gd name="connsiteX3" fmla="*/ 0 w 2817356"/>
              <a:gd name="connsiteY3" fmla="*/ 357750 h 409274"/>
              <a:gd name="connsiteX4" fmla="*/ 1320800 w 2817356"/>
              <a:gd name="connsiteY4" fmla="*/ 389500 h 409274"/>
              <a:gd name="connsiteX5" fmla="*/ 1587500 w 2817356"/>
              <a:gd name="connsiteY5" fmla="*/ 357750 h 409274"/>
              <a:gd name="connsiteX0" fmla="*/ 876693 w 3033649"/>
              <a:gd name="connsiteY0" fmla="*/ 21200 h 420850"/>
              <a:gd name="connsiteX1" fmla="*/ 2889643 w 3033649"/>
              <a:gd name="connsiteY1" fmla="*/ 21200 h 420850"/>
              <a:gd name="connsiteX2" fmla="*/ 2927743 w 3033649"/>
              <a:gd name="connsiteY2" fmla="*/ 357750 h 420850"/>
              <a:gd name="connsiteX3" fmla="*/ 216293 w 3033649"/>
              <a:gd name="connsiteY3" fmla="*/ 357750 h 420850"/>
              <a:gd name="connsiteX4" fmla="*/ 159143 w 3033649"/>
              <a:gd name="connsiteY4" fmla="*/ 110100 h 420850"/>
              <a:gd name="connsiteX5" fmla="*/ 1803793 w 3033649"/>
              <a:gd name="connsiteY5" fmla="*/ 357750 h 420850"/>
              <a:gd name="connsiteX0" fmla="*/ 912290 w 3069246"/>
              <a:gd name="connsiteY0" fmla="*/ 21200 h 420850"/>
              <a:gd name="connsiteX1" fmla="*/ 2925240 w 3069246"/>
              <a:gd name="connsiteY1" fmla="*/ 21200 h 420850"/>
              <a:gd name="connsiteX2" fmla="*/ 2963340 w 3069246"/>
              <a:gd name="connsiteY2" fmla="*/ 357750 h 420850"/>
              <a:gd name="connsiteX3" fmla="*/ 251890 w 3069246"/>
              <a:gd name="connsiteY3" fmla="*/ 357750 h 420850"/>
              <a:gd name="connsiteX4" fmla="*/ 194740 w 3069246"/>
              <a:gd name="connsiteY4" fmla="*/ 110100 h 420850"/>
              <a:gd name="connsiteX5" fmla="*/ 924990 w 3069246"/>
              <a:gd name="connsiteY5" fmla="*/ 129150 h 420850"/>
              <a:gd name="connsiteX0" fmla="*/ 912290 w 3069246"/>
              <a:gd name="connsiteY0" fmla="*/ 21200 h 420850"/>
              <a:gd name="connsiteX1" fmla="*/ 2925240 w 3069246"/>
              <a:gd name="connsiteY1" fmla="*/ 21200 h 420850"/>
              <a:gd name="connsiteX2" fmla="*/ 2963340 w 3069246"/>
              <a:gd name="connsiteY2" fmla="*/ 357750 h 420850"/>
              <a:gd name="connsiteX3" fmla="*/ 251890 w 3069246"/>
              <a:gd name="connsiteY3" fmla="*/ 357750 h 420850"/>
              <a:gd name="connsiteX4" fmla="*/ 194740 w 3069246"/>
              <a:gd name="connsiteY4" fmla="*/ 110100 h 420850"/>
              <a:gd name="connsiteX5" fmla="*/ 924990 w 3069246"/>
              <a:gd name="connsiteY5" fmla="*/ 129150 h 420850"/>
              <a:gd name="connsiteX6" fmla="*/ 912290 w 3069246"/>
              <a:gd name="connsiteY6" fmla="*/ 21200 h 420850"/>
              <a:gd name="connsiteX0" fmla="*/ 912290 w 3055158"/>
              <a:gd name="connsiteY0" fmla="*/ 46201 h 445851"/>
              <a:gd name="connsiteX1" fmla="*/ 2925240 w 3055158"/>
              <a:gd name="connsiteY1" fmla="*/ 46201 h 445851"/>
              <a:gd name="connsiteX2" fmla="*/ 2963340 w 3055158"/>
              <a:gd name="connsiteY2" fmla="*/ 382751 h 445851"/>
              <a:gd name="connsiteX3" fmla="*/ 251890 w 3055158"/>
              <a:gd name="connsiteY3" fmla="*/ 382751 h 445851"/>
              <a:gd name="connsiteX4" fmla="*/ 194740 w 3055158"/>
              <a:gd name="connsiteY4" fmla="*/ 135101 h 445851"/>
              <a:gd name="connsiteX5" fmla="*/ 924990 w 3055158"/>
              <a:gd name="connsiteY5" fmla="*/ 154151 h 445851"/>
              <a:gd name="connsiteX6" fmla="*/ 912290 w 3055158"/>
              <a:gd name="connsiteY6" fmla="*/ 46201 h 445851"/>
              <a:gd name="connsiteX0" fmla="*/ 912290 w 3055158"/>
              <a:gd name="connsiteY0" fmla="*/ 0 h 399650"/>
              <a:gd name="connsiteX1" fmla="*/ 2925240 w 3055158"/>
              <a:gd name="connsiteY1" fmla="*/ 0 h 399650"/>
              <a:gd name="connsiteX2" fmla="*/ 2963340 w 3055158"/>
              <a:gd name="connsiteY2" fmla="*/ 336550 h 399650"/>
              <a:gd name="connsiteX3" fmla="*/ 251890 w 3055158"/>
              <a:gd name="connsiteY3" fmla="*/ 336550 h 399650"/>
              <a:gd name="connsiteX4" fmla="*/ 194740 w 3055158"/>
              <a:gd name="connsiteY4" fmla="*/ 88900 h 399650"/>
              <a:gd name="connsiteX5" fmla="*/ 924990 w 3055158"/>
              <a:gd name="connsiteY5" fmla="*/ 107950 h 399650"/>
              <a:gd name="connsiteX6" fmla="*/ 912290 w 3055158"/>
              <a:gd name="connsiteY6" fmla="*/ 0 h 399650"/>
              <a:gd name="connsiteX0" fmla="*/ 912290 w 3055158"/>
              <a:gd name="connsiteY0" fmla="*/ 0 h 399650"/>
              <a:gd name="connsiteX1" fmla="*/ 2925240 w 3055158"/>
              <a:gd name="connsiteY1" fmla="*/ 0 h 399650"/>
              <a:gd name="connsiteX2" fmla="*/ 2963340 w 3055158"/>
              <a:gd name="connsiteY2" fmla="*/ 336550 h 399650"/>
              <a:gd name="connsiteX3" fmla="*/ 251890 w 3055158"/>
              <a:gd name="connsiteY3" fmla="*/ 336550 h 399650"/>
              <a:gd name="connsiteX4" fmla="*/ 194740 w 3055158"/>
              <a:gd name="connsiteY4" fmla="*/ 88900 h 399650"/>
              <a:gd name="connsiteX5" fmla="*/ 924990 w 3055158"/>
              <a:gd name="connsiteY5" fmla="*/ 107950 h 399650"/>
              <a:gd name="connsiteX6" fmla="*/ 912290 w 3055158"/>
              <a:gd name="connsiteY6" fmla="*/ 0 h 399650"/>
              <a:gd name="connsiteX0" fmla="*/ 912290 w 3055158"/>
              <a:gd name="connsiteY0" fmla="*/ 0 h 399650"/>
              <a:gd name="connsiteX1" fmla="*/ 2925240 w 3055158"/>
              <a:gd name="connsiteY1" fmla="*/ 0 h 399650"/>
              <a:gd name="connsiteX2" fmla="*/ 2963340 w 3055158"/>
              <a:gd name="connsiteY2" fmla="*/ 336550 h 399650"/>
              <a:gd name="connsiteX3" fmla="*/ 251890 w 3055158"/>
              <a:gd name="connsiteY3" fmla="*/ 336550 h 399650"/>
              <a:gd name="connsiteX4" fmla="*/ 194740 w 3055158"/>
              <a:gd name="connsiteY4" fmla="*/ 88900 h 399650"/>
              <a:gd name="connsiteX5" fmla="*/ 924990 w 3055158"/>
              <a:gd name="connsiteY5" fmla="*/ 107950 h 399650"/>
              <a:gd name="connsiteX6" fmla="*/ 912290 w 3055158"/>
              <a:gd name="connsiteY6" fmla="*/ 0 h 399650"/>
              <a:gd name="connsiteX0" fmla="*/ 884116 w 3026984"/>
              <a:gd name="connsiteY0" fmla="*/ 0 h 399650"/>
              <a:gd name="connsiteX1" fmla="*/ 2897066 w 3026984"/>
              <a:gd name="connsiteY1" fmla="*/ 0 h 399650"/>
              <a:gd name="connsiteX2" fmla="*/ 2935166 w 3026984"/>
              <a:gd name="connsiteY2" fmla="*/ 336550 h 399650"/>
              <a:gd name="connsiteX3" fmla="*/ 223716 w 3026984"/>
              <a:gd name="connsiteY3" fmla="*/ 336550 h 399650"/>
              <a:gd name="connsiteX4" fmla="*/ 166566 w 3026984"/>
              <a:gd name="connsiteY4" fmla="*/ 88900 h 399650"/>
              <a:gd name="connsiteX5" fmla="*/ 896816 w 3026984"/>
              <a:gd name="connsiteY5" fmla="*/ 107950 h 399650"/>
              <a:gd name="connsiteX6" fmla="*/ 884116 w 3026984"/>
              <a:gd name="connsiteY6" fmla="*/ 0 h 399650"/>
              <a:gd name="connsiteX0" fmla="*/ 892161 w 3035029"/>
              <a:gd name="connsiteY0" fmla="*/ 0 h 399650"/>
              <a:gd name="connsiteX1" fmla="*/ 2905111 w 3035029"/>
              <a:gd name="connsiteY1" fmla="*/ 0 h 399650"/>
              <a:gd name="connsiteX2" fmla="*/ 2943211 w 3035029"/>
              <a:gd name="connsiteY2" fmla="*/ 336550 h 399650"/>
              <a:gd name="connsiteX3" fmla="*/ 231761 w 3035029"/>
              <a:gd name="connsiteY3" fmla="*/ 336550 h 399650"/>
              <a:gd name="connsiteX4" fmla="*/ 149211 w 3035029"/>
              <a:gd name="connsiteY4" fmla="*/ 114300 h 399650"/>
              <a:gd name="connsiteX5" fmla="*/ 904861 w 3035029"/>
              <a:gd name="connsiteY5" fmla="*/ 107950 h 399650"/>
              <a:gd name="connsiteX6" fmla="*/ 892161 w 3035029"/>
              <a:gd name="connsiteY6" fmla="*/ 0 h 399650"/>
              <a:gd name="connsiteX0" fmla="*/ 892161 w 3035029"/>
              <a:gd name="connsiteY0" fmla="*/ 0 h 399650"/>
              <a:gd name="connsiteX1" fmla="*/ 2905111 w 3035029"/>
              <a:gd name="connsiteY1" fmla="*/ 0 h 399650"/>
              <a:gd name="connsiteX2" fmla="*/ 2943211 w 3035029"/>
              <a:gd name="connsiteY2" fmla="*/ 336550 h 399650"/>
              <a:gd name="connsiteX3" fmla="*/ 231761 w 3035029"/>
              <a:gd name="connsiteY3" fmla="*/ 336550 h 399650"/>
              <a:gd name="connsiteX4" fmla="*/ 149211 w 3035029"/>
              <a:gd name="connsiteY4" fmla="*/ 114300 h 399650"/>
              <a:gd name="connsiteX5" fmla="*/ 904861 w 3035029"/>
              <a:gd name="connsiteY5" fmla="*/ 107950 h 399650"/>
              <a:gd name="connsiteX6" fmla="*/ 892161 w 3035029"/>
              <a:gd name="connsiteY6" fmla="*/ 0 h 399650"/>
              <a:gd name="connsiteX0" fmla="*/ 888070 w 3030938"/>
              <a:gd name="connsiteY0" fmla="*/ 0 h 399650"/>
              <a:gd name="connsiteX1" fmla="*/ 2901020 w 3030938"/>
              <a:gd name="connsiteY1" fmla="*/ 0 h 399650"/>
              <a:gd name="connsiteX2" fmla="*/ 2939120 w 3030938"/>
              <a:gd name="connsiteY2" fmla="*/ 336550 h 399650"/>
              <a:gd name="connsiteX3" fmla="*/ 227670 w 3030938"/>
              <a:gd name="connsiteY3" fmla="*/ 336550 h 399650"/>
              <a:gd name="connsiteX4" fmla="*/ 157820 w 3030938"/>
              <a:gd name="connsiteY4" fmla="*/ 114300 h 399650"/>
              <a:gd name="connsiteX5" fmla="*/ 900770 w 3030938"/>
              <a:gd name="connsiteY5" fmla="*/ 107950 h 399650"/>
              <a:gd name="connsiteX6" fmla="*/ 888070 w 3030938"/>
              <a:gd name="connsiteY6" fmla="*/ 0 h 399650"/>
              <a:gd name="connsiteX0" fmla="*/ 914692 w 3057560"/>
              <a:gd name="connsiteY0" fmla="*/ 0 h 399650"/>
              <a:gd name="connsiteX1" fmla="*/ 2927642 w 3057560"/>
              <a:gd name="connsiteY1" fmla="*/ 0 h 399650"/>
              <a:gd name="connsiteX2" fmla="*/ 2965742 w 3057560"/>
              <a:gd name="connsiteY2" fmla="*/ 336550 h 399650"/>
              <a:gd name="connsiteX3" fmla="*/ 216192 w 3057560"/>
              <a:gd name="connsiteY3" fmla="*/ 336550 h 399650"/>
              <a:gd name="connsiteX4" fmla="*/ 184442 w 3057560"/>
              <a:gd name="connsiteY4" fmla="*/ 114300 h 399650"/>
              <a:gd name="connsiteX5" fmla="*/ 927392 w 3057560"/>
              <a:gd name="connsiteY5" fmla="*/ 107950 h 399650"/>
              <a:gd name="connsiteX6" fmla="*/ 914692 w 3057560"/>
              <a:gd name="connsiteY6" fmla="*/ 0 h 399650"/>
              <a:gd name="connsiteX0" fmla="*/ 732100 w 2874968"/>
              <a:gd name="connsiteY0" fmla="*/ 0 h 399650"/>
              <a:gd name="connsiteX1" fmla="*/ 2745050 w 2874968"/>
              <a:gd name="connsiteY1" fmla="*/ 0 h 399650"/>
              <a:gd name="connsiteX2" fmla="*/ 2783150 w 2874968"/>
              <a:gd name="connsiteY2" fmla="*/ 336550 h 399650"/>
              <a:gd name="connsiteX3" fmla="*/ 33600 w 2874968"/>
              <a:gd name="connsiteY3" fmla="*/ 336550 h 399650"/>
              <a:gd name="connsiteX4" fmla="*/ 1850 w 2874968"/>
              <a:gd name="connsiteY4" fmla="*/ 114300 h 399650"/>
              <a:gd name="connsiteX5" fmla="*/ 744800 w 2874968"/>
              <a:gd name="connsiteY5" fmla="*/ 107950 h 399650"/>
              <a:gd name="connsiteX6" fmla="*/ 732100 w 2874968"/>
              <a:gd name="connsiteY6" fmla="*/ 0 h 399650"/>
              <a:gd name="connsiteX0" fmla="*/ 734360 w 2877228"/>
              <a:gd name="connsiteY0" fmla="*/ 0 h 401909"/>
              <a:gd name="connsiteX1" fmla="*/ 2747310 w 2877228"/>
              <a:gd name="connsiteY1" fmla="*/ 0 h 401909"/>
              <a:gd name="connsiteX2" fmla="*/ 2785410 w 2877228"/>
              <a:gd name="connsiteY2" fmla="*/ 336550 h 401909"/>
              <a:gd name="connsiteX3" fmla="*/ 10460 w 2877228"/>
              <a:gd name="connsiteY3" fmla="*/ 342900 h 401909"/>
              <a:gd name="connsiteX4" fmla="*/ 4110 w 2877228"/>
              <a:gd name="connsiteY4" fmla="*/ 114300 h 401909"/>
              <a:gd name="connsiteX5" fmla="*/ 747060 w 2877228"/>
              <a:gd name="connsiteY5" fmla="*/ 107950 h 401909"/>
              <a:gd name="connsiteX6" fmla="*/ 734360 w 2877228"/>
              <a:gd name="connsiteY6" fmla="*/ 0 h 401909"/>
              <a:gd name="connsiteX0" fmla="*/ 734360 w 2877228"/>
              <a:gd name="connsiteY0" fmla="*/ 0 h 394842"/>
              <a:gd name="connsiteX1" fmla="*/ 2747310 w 2877228"/>
              <a:gd name="connsiteY1" fmla="*/ 0 h 394842"/>
              <a:gd name="connsiteX2" fmla="*/ 2785410 w 2877228"/>
              <a:gd name="connsiteY2" fmla="*/ 336550 h 394842"/>
              <a:gd name="connsiteX3" fmla="*/ 10460 w 2877228"/>
              <a:gd name="connsiteY3" fmla="*/ 342900 h 394842"/>
              <a:gd name="connsiteX4" fmla="*/ 4110 w 2877228"/>
              <a:gd name="connsiteY4" fmla="*/ 114300 h 394842"/>
              <a:gd name="connsiteX5" fmla="*/ 747060 w 2877228"/>
              <a:gd name="connsiteY5" fmla="*/ 107950 h 394842"/>
              <a:gd name="connsiteX6" fmla="*/ 734360 w 2877228"/>
              <a:gd name="connsiteY6" fmla="*/ 0 h 394842"/>
              <a:gd name="connsiteX0" fmla="*/ 733409 w 2876277"/>
              <a:gd name="connsiteY0" fmla="*/ 0 h 396870"/>
              <a:gd name="connsiteX1" fmla="*/ 2746359 w 2876277"/>
              <a:gd name="connsiteY1" fmla="*/ 0 h 396870"/>
              <a:gd name="connsiteX2" fmla="*/ 2784459 w 2876277"/>
              <a:gd name="connsiteY2" fmla="*/ 336550 h 396870"/>
              <a:gd name="connsiteX3" fmla="*/ 15859 w 2876277"/>
              <a:gd name="connsiteY3" fmla="*/ 349250 h 396870"/>
              <a:gd name="connsiteX4" fmla="*/ 3159 w 2876277"/>
              <a:gd name="connsiteY4" fmla="*/ 114300 h 396870"/>
              <a:gd name="connsiteX5" fmla="*/ 746109 w 2876277"/>
              <a:gd name="connsiteY5" fmla="*/ 107950 h 396870"/>
              <a:gd name="connsiteX6" fmla="*/ 733409 w 2876277"/>
              <a:gd name="connsiteY6" fmla="*/ 0 h 396870"/>
              <a:gd name="connsiteX0" fmla="*/ 733409 w 2876277"/>
              <a:gd name="connsiteY0" fmla="*/ 0 h 384768"/>
              <a:gd name="connsiteX1" fmla="*/ 2746359 w 2876277"/>
              <a:gd name="connsiteY1" fmla="*/ 0 h 384768"/>
              <a:gd name="connsiteX2" fmla="*/ 2784459 w 2876277"/>
              <a:gd name="connsiteY2" fmla="*/ 317500 h 384768"/>
              <a:gd name="connsiteX3" fmla="*/ 15859 w 2876277"/>
              <a:gd name="connsiteY3" fmla="*/ 349250 h 384768"/>
              <a:gd name="connsiteX4" fmla="*/ 3159 w 2876277"/>
              <a:gd name="connsiteY4" fmla="*/ 114300 h 384768"/>
              <a:gd name="connsiteX5" fmla="*/ 746109 w 2876277"/>
              <a:gd name="connsiteY5" fmla="*/ 107950 h 384768"/>
              <a:gd name="connsiteX6" fmla="*/ 733409 w 2876277"/>
              <a:gd name="connsiteY6" fmla="*/ 0 h 384768"/>
              <a:gd name="connsiteX0" fmla="*/ 733409 w 2900081"/>
              <a:gd name="connsiteY0" fmla="*/ 0 h 384768"/>
              <a:gd name="connsiteX1" fmla="*/ 2746359 w 2900081"/>
              <a:gd name="connsiteY1" fmla="*/ 0 h 384768"/>
              <a:gd name="connsiteX2" fmla="*/ 2784459 w 2900081"/>
              <a:gd name="connsiteY2" fmla="*/ 317500 h 384768"/>
              <a:gd name="connsiteX3" fmla="*/ 15859 w 2900081"/>
              <a:gd name="connsiteY3" fmla="*/ 349250 h 384768"/>
              <a:gd name="connsiteX4" fmla="*/ 3159 w 2900081"/>
              <a:gd name="connsiteY4" fmla="*/ 114300 h 384768"/>
              <a:gd name="connsiteX5" fmla="*/ 746109 w 2900081"/>
              <a:gd name="connsiteY5" fmla="*/ 107950 h 384768"/>
              <a:gd name="connsiteX6" fmla="*/ 733409 w 2900081"/>
              <a:gd name="connsiteY6" fmla="*/ 0 h 384768"/>
              <a:gd name="connsiteX0" fmla="*/ 733409 w 2900081"/>
              <a:gd name="connsiteY0" fmla="*/ 0 h 384768"/>
              <a:gd name="connsiteX1" fmla="*/ 2746359 w 2900081"/>
              <a:gd name="connsiteY1" fmla="*/ 0 h 384768"/>
              <a:gd name="connsiteX2" fmla="*/ 2784459 w 2900081"/>
              <a:gd name="connsiteY2" fmla="*/ 317500 h 384768"/>
              <a:gd name="connsiteX3" fmla="*/ 15859 w 2900081"/>
              <a:gd name="connsiteY3" fmla="*/ 349250 h 384768"/>
              <a:gd name="connsiteX4" fmla="*/ 3159 w 2900081"/>
              <a:gd name="connsiteY4" fmla="*/ 114300 h 384768"/>
              <a:gd name="connsiteX5" fmla="*/ 746109 w 2900081"/>
              <a:gd name="connsiteY5" fmla="*/ 107950 h 384768"/>
              <a:gd name="connsiteX6" fmla="*/ 733409 w 2900081"/>
              <a:gd name="connsiteY6" fmla="*/ 0 h 384768"/>
              <a:gd name="connsiteX0" fmla="*/ 733409 w 2900081"/>
              <a:gd name="connsiteY0" fmla="*/ 0 h 352096"/>
              <a:gd name="connsiteX1" fmla="*/ 2746359 w 2900081"/>
              <a:gd name="connsiteY1" fmla="*/ 0 h 352096"/>
              <a:gd name="connsiteX2" fmla="*/ 2784459 w 2900081"/>
              <a:gd name="connsiteY2" fmla="*/ 317500 h 352096"/>
              <a:gd name="connsiteX3" fmla="*/ 15859 w 2900081"/>
              <a:gd name="connsiteY3" fmla="*/ 349250 h 352096"/>
              <a:gd name="connsiteX4" fmla="*/ 3159 w 2900081"/>
              <a:gd name="connsiteY4" fmla="*/ 114300 h 352096"/>
              <a:gd name="connsiteX5" fmla="*/ 746109 w 2900081"/>
              <a:gd name="connsiteY5" fmla="*/ 107950 h 352096"/>
              <a:gd name="connsiteX6" fmla="*/ 733409 w 2900081"/>
              <a:gd name="connsiteY6" fmla="*/ 0 h 352096"/>
              <a:gd name="connsiteX0" fmla="*/ 733409 w 2876111"/>
              <a:gd name="connsiteY0" fmla="*/ 0 h 374650"/>
              <a:gd name="connsiteX1" fmla="*/ 2746359 w 2876111"/>
              <a:gd name="connsiteY1" fmla="*/ 0 h 374650"/>
              <a:gd name="connsiteX2" fmla="*/ 2695559 w 2876111"/>
              <a:gd name="connsiteY2" fmla="*/ 374650 h 374650"/>
              <a:gd name="connsiteX3" fmla="*/ 15859 w 2876111"/>
              <a:gd name="connsiteY3" fmla="*/ 349250 h 374650"/>
              <a:gd name="connsiteX4" fmla="*/ 3159 w 2876111"/>
              <a:gd name="connsiteY4" fmla="*/ 114300 h 374650"/>
              <a:gd name="connsiteX5" fmla="*/ 746109 w 2876111"/>
              <a:gd name="connsiteY5" fmla="*/ 107950 h 374650"/>
              <a:gd name="connsiteX6" fmla="*/ 733409 w 2876111"/>
              <a:gd name="connsiteY6" fmla="*/ 0 h 374650"/>
              <a:gd name="connsiteX0" fmla="*/ 733409 w 2873622"/>
              <a:gd name="connsiteY0" fmla="*/ 0 h 374650"/>
              <a:gd name="connsiteX1" fmla="*/ 2746359 w 2873622"/>
              <a:gd name="connsiteY1" fmla="*/ 0 h 374650"/>
              <a:gd name="connsiteX2" fmla="*/ 2695559 w 2873622"/>
              <a:gd name="connsiteY2" fmla="*/ 374650 h 374650"/>
              <a:gd name="connsiteX3" fmla="*/ 15859 w 2873622"/>
              <a:gd name="connsiteY3" fmla="*/ 349250 h 374650"/>
              <a:gd name="connsiteX4" fmla="*/ 3159 w 2873622"/>
              <a:gd name="connsiteY4" fmla="*/ 114300 h 374650"/>
              <a:gd name="connsiteX5" fmla="*/ 746109 w 2873622"/>
              <a:gd name="connsiteY5" fmla="*/ 107950 h 374650"/>
              <a:gd name="connsiteX6" fmla="*/ 733409 w 2873622"/>
              <a:gd name="connsiteY6" fmla="*/ 0 h 374650"/>
              <a:gd name="connsiteX0" fmla="*/ 733409 w 2747978"/>
              <a:gd name="connsiteY0" fmla="*/ 0 h 374650"/>
              <a:gd name="connsiteX1" fmla="*/ 2746359 w 2747978"/>
              <a:gd name="connsiteY1" fmla="*/ 0 h 374650"/>
              <a:gd name="connsiteX2" fmla="*/ 2695559 w 2747978"/>
              <a:gd name="connsiteY2" fmla="*/ 374650 h 374650"/>
              <a:gd name="connsiteX3" fmla="*/ 15859 w 2747978"/>
              <a:gd name="connsiteY3" fmla="*/ 349250 h 374650"/>
              <a:gd name="connsiteX4" fmla="*/ 3159 w 2747978"/>
              <a:gd name="connsiteY4" fmla="*/ 114300 h 374650"/>
              <a:gd name="connsiteX5" fmla="*/ 746109 w 2747978"/>
              <a:gd name="connsiteY5" fmla="*/ 107950 h 374650"/>
              <a:gd name="connsiteX6" fmla="*/ 733409 w 2747978"/>
              <a:gd name="connsiteY6" fmla="*/ 0 h 374650"/>
              <a:gd name="connsiteX0" fmla="*/ 733409 w 2823291"/>
              <a:gd name="connsiteY0" fmla="*/ 12700 h 387350"/>
              <a:gd name="connsiteX1" fmla="*/ 2822559 w 2823291"/>
              <a:gd name="connsiteY1" fmla="*/ 0 h 387350"/>
              <a:gd name="connsiteX2" fmla="*/ 2695559 w 2823291"/>
              <a:gd name="connsiteY2" fmla="*/ 387350 h 387350"/>
              <a:gd name="connsiteX3" fmla="*/ 15859 w 2823291"/>
              <a:gd name="connsiteY3" fmla="*/ 361950 h 387350"/>
              <a:gd name="connsiteX4" fmla="*/ 3159 w 2823291"/>
              <a:gd name="connsiteY4" fmla="*/ 127000 h 387350"/>
              <a:gd name="connsiteX5" fmla="*/ 746109 w 2823291"/>
              <a:gd name="connsiteY5" fmla="*/ 120650 h 387350"/>
              <a:gd name="connsiteX6" fmla="*/ 733409 w 2823291"/>
              <a:gd name="connsiteY6" fmla="*/ 12700 h 387350"/>
              <a:gd name="connsiteX0" fmla="*/ 752459 w 2823291"/>
              <a:gd name="connsiteY0" fmla="*/ 0 h 387350"/>
              <a:gd name="connsiteX1" fmla="*/ 2822559 w 2823291"/>
              <a:gd name="connsiteY1" fmla="*/ 0 h 387350"/>
              <a:gd name="connsiteX2" fmla="*/ 2695559 w 2823291"/>
              <a:gd name="connsiteY2" fmla="*/ 387350 h 387350"/>
              <a:gd name="connsiteX3" fmla="*/ 15859 w 2823291"/>
              <a:gd name="connsiteY3" fmla="*/ 361950 h 387350"/>
              <a:gd name="connsiteX4" fmla="*/ 3159 w 2823291"/>
              <a:gd name="connsiteY4" fmla="*/ 127000 h 387350"/>
              <a:gd name="connsiteX5" fmla="*/ 746109 w 2823291"/>
              <a:gd name="connsiteY5" fmla="*/ 120650 h 387350"/>
              <a:gd name="connsiteX6" fmla="*/ 752459 w 2823291"/>
              <a:gd name="connsiteY6" fmla="*/ 0 h 387350"/>
              <a:gd name="connsiteX0" fmla="*/ 747061 w 2817893"/>
              <a:gd name="connsiteY0" fmla="*/ 0 h 387350"/>
              <a:gd name="connsiteX1" fmla="*/ 2817161 w 2817893"/>
              <a:gd name="connsiteY1" fmla="*/ 0 h 387350"/>
              <a:gd name="connsiteX2" fmla="*/ 2690161 w 2817893"/>
              <a:gd name="connsiteY2" fmla="*/ 387350 h 387350"/>
              <a:gd name="connsiteX3" fmla="*/ 10461 w 2817893"/>
              <a:gd name="connsiteY3" fmla="*/ 361950 h 387350"/>
              <a:gd name="connsiteX4" fmla="*/ 4111 w 2817893"/>
              <a:gd name="connsiteY4" fmla="*/ 120650 h 387350"/>
              <a:gd name="connsiteX5" fmla="*/ 740711 w 2817893"/>
              <a:gd name="connsiteY5" fmla="*/ 120650 h 387350"/>
              <a:gd name="connsiteX6" fmla="*/ 747061 w 2817893"/>
              <a:gd name="connsiteY6" fmla="*/ 0 h 387350"/>
              <a:gd name="connsiteX0" fmla="*/ 747061 w 2817893"/>
              <a:gd name="connsiteY0" fmla="*/ 0 h 387350"/>
              <a:gd name="connsiteX1" fmla="*/ 2817161 w 2817893"/>
              <a:gd name="connsiteY1" fmla="*/ 0 h 387350"/>
              <a:gd name="connsiteX2" fmla="*/ 2690161 w 2817893"/>
              <a:gd name="connsiteY2" fmla="*/ 387350 h 387350"/>
              <a:gd name="connsiteX3" fmla="*/ 10461 w 2817893"/>
              <a:gd name="connsiteY3" fmla="*/ 361950 h 387350"/>
              <a:gd name="connsiteX4" fmla="*/ 4111 w 2817893"/>
              <a:gd name="connsiteY4" fmla="*/ 120650 h 387350"/>
              <a:gd name="connsiteX5" fmla="*/ 740711 w 2817893"/>
              <a:gd name="connsiteY5" fmla="*/ 120650 h 387350"/>
              <a:gd name="connsiteX6" fmla="*/ 747061 w 2817893"/>
              <a:gd name="connsiteY6" fmla="*/ 0 h 387350"/>
              <a:gd name="connsiteX0" fmla="*/ 728011 w 2817893"/>
              <a:gd name="connsiteY0" fmla="*/ 0 h 387350"/>
              <a:gd name="connsiteX1" fmla="*/ 2817161 w 2817893"/>
              <a:gd name="connsiteY1" fmla="*/ 0 h 387350"/>
              <a:gd name="connsiteX2" fmla="*/ 2690161 w 2817893"/>
              <a:gd name="connsiteY2" fmla="*/ 387350 h 387350"/>
              <a:gd name="connsiteX3" fmla="*/ 10461 w 2817893"/>
              <a:gd name="connsiteY3" fmla="*/ 361950 h 387350"/>
              <a:gd name="connsiteX4" fmla="*/ 4111 w 2817893"/>
              <a:gd name="connsiteY4" fmla="*/ 120650 h 387350"/>
              <a:gd name="connsiteX5" fmla="*/ 740711 w 2817893"/>
              <a:gd name="connsiteY5" fmla="*/ 120650 h 387350"/>
              <a:gd name="connsiteX6" fmla="*/ 728011 w 2817893"/>
              <a:gd name="connsiteY6" fmla="*/ 0 h 387350"/>
              <a:gd name="connsiteX0" fmla="*/ 728011 w 2817893"/>
              <a:gd name="connsiteY0" fmla="*/ 0 h 387350"/>
              <a:gd name="connsiteX1" fmla="*/ 2817161 w 2817893"/>
              <a:gd name="connsiteY1" fmla="*/ 0 h 387350"/>
              <a:gd name="connsiteX2" fmla="*/ 2690161 w 2817893"/>
              <a:gd name="connsiteY2" fmla="*/ 387350 h 387350"/>
              <a:gd name="connsiteX3" fmla="*/ 10461 w 2817893"/>
              <a:gd name="connsiteY3" fmla="*/ 361950 h 387350"/>
              <a:gd name="connsiteX4" fmla="*/ 4111 w 2817893"/>
              <a:gd name="connsiteY4" fmla="*/ 120650 h 387350"/>
              <a:gd name="connsiteX5" fmla="*/ 715311 w 2817893"/>
              <a:gd name="connsiteY5" fmla="*/ 114300 h 387350"/>
              <a:gd name="connsiteX6" fmla="*/ 728011 w 2817893"/>
              <a:gd name="connsiteY6" fmla="*/ 0 h 387350"/>
              <a:gd name="connsiteX0" fmla="*/ 734361 w 2817893"/>
              <a:gd name="connsiteY0" fmla="*/ 0 h 400050"/>
              <a:gd name="connsiteX1" fmla="*/ 2817161 w 2817893"/>
              <a:gd name="connsiteY1" fmla="*/ 12700 h 400050"/>
              <a:gd name="connsiteX2" fmla="*/ 2690161 w 2817893"/>
              <a:gd name="connsiteY2" fmla="*/ 400050 h 400050"/>
              <a:gd name="connsiteX3" fmla="*/ 10461 w 2817893"/>
              <a:gd name="connsiteY3" fmla="*/ 374650 h 400050"/>
              <a:gd name="connsiteX4" fmla="*/ 4111 w 2817893"/>
              <a:gd name="connsiteY4" fmla="*/ 133350 h 400050"/>
              <a:gd name="connsiteX5" fmla="*/ 715311 w 2817893"/>
              <a:gd name="connsiteY5" fmla="*/ 127000 h 400050"/>
              <a:gd name="connsiteX6" fmla="*/ 734361 w 2817893"/>
              <a:gd name="connsiteY6" fmla="*/ 0 h 400050"/>
              <a:gd name="connsiteX0" fmla="*/ 740711 w 2817893"/>
              <a:gd name="connsiteY0" fmla="*/ 0 h 400050"/>
              <a:gd name="connsiteX1" fmla="*/ 2817161 w 2817893"/>
              <a:gd name="connsiteY1" fmla="*/ 12700 h 400050"/>
              <a:gd name="connsiteX2" fmla="*/ 2690161 w 2817893"/>
              <a:gd name="connsiteY2" fmla="*/ 400050 h 400050"/>
              <a:gd name="connsiteX3" fmla="*/ 10461 w 2817893"/>
              <a:gd name="connsiteY3" fmla="*/ 374650 h 400050"/>
              <a:gd name="connsiteX4" fmla="*/ 4111 w 2817893"/>
              <a:gd name="connsiteY4" fmla="*/ 133350 h 400050"/>
              <a:gd name="connsiteX5" fmla="*/ 715311 w 2817893"/>
              <a:gd name="connsiteY5" fmla="*/ 127000 h 400050"/>
              <a:gd name="connsiteX6" fmla="*/ 740711 w 2817893"/>
              <a:gd name="connsiteY6" fmla="*/ 0 h 400050"/>
              <a:gd name="connsiteX0" fmla="*/ 740711 w 2817893"/>
              <a:gd name="connsiteY0" fmla="*/ 0 h 400050"/>
              <a:gd name="connsiteX1" fmla="*/ 2817161 w 2817893"/>
              <a:gd name="connsiteY1" fmla="*/ 12700 h 400050"/>
              <a:gd name="connsiteX2" fmla="*/ 2690161 w 2817893"/>
              <a:gd name="connsiteY2" fmla="*/ 400050 h 400050"/>
              <a:gd name="connsiteX3" fmla="*/ 10461 w 2817893"/>
              <a:gd name="connsiteY3" fmla="*/ 374650 h 400050"/>
              <a:gd name="connsiteX4" fmla="*/ 4111 w 2817893"/>
              <a:gd name="connsiteY4" fmla="*/ 133350 h 400050"/>
              <a:gd name="connsiteX5" fmla="*/ 728011 w 2817893"/>
              <a:gd name="connsiteY5" fmla="*/ 127000 h 400050"/>
              <a:gd name="connsiteX6" fmla="*/ 740711 w 2817893"/>
              <a:gd name="connsiteY6" fmla="*/ 0 h 400050"/>
              <a:gd name="connsiteX0" fmla="*/ 740711 w 2773787"/>
              <a:gd name="connsiteY0" fmla="*/ 0 h 400050"/>
              <a:gd name="connsiteX1" fmla="*/ 2772711 w 2773787"/>
              <a:gd name="connsiteY1" fmla="*/ 0 h 400050"/>
              <a:gd name="connsiteX2" fmla="*/ 2690161 w 2773787"/>
              <a:gd name="connsiteY2" fmla="*/ 400050 h 400050"/>
              <a:gd name="connsiteX3" fmla="*/ 10461 w 2773787"/>
              <a:gd name="connsiteY3" fmla="*/ 374650 h 400050"/>
              <a:gd name="connsiteX4" fmla="*/ 4111 w 2773787"/>
              <a:gd name="connsiteY4" fmla="*/ 133350 h 400050"/>
              <a:gd name="connsiteX5" fmla="*/ 728011 w 2773787"/>
              <a:gd name="connsiteY5" fmla="*/ 127000 h 400050"/>
              <a:gd name="connsiteX6" fmla="*/ 740711 w 2773787"/>
              <a:gd name="connsiteY6"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3787" h="400050">
                <a:moveTo>
                  <a:pt x="740711" y="0"/>
                </a:moveTo>
                <a:cubicBezTo>
                  <a:pt x="852894" y="19050"/>
                  <a:pt x="1766236" y="0"/>
                  <a:pt x="2772711" y="0"/>
                </a:cubicBezTo>
                <a:cubicBezTo>
                  <a:pt x="2784353" y="144992"/>
                  <a:pt x="2697925" y="289435"/>
                  <a:pt x="2690161" y="400050"/>
                </a:cubicBezTo>
                <a:cubicBezTo>
                  <a:pt x="2455211" y="391583"/>
                  <a:pt x="719544" y="390525"/>
                  <a:pt x="10461" y="374650"/>
                </a:cubicBezTo>
                <a:cubicBezTo>
                  <a:pt x="6228" y="263525"/>
                  <a:pt x="-6472" y="234950"/>
                  <a:pt x="4111" y="133350"/>
                </a:cubicBezTo>
                <a:lnTo>
                  <a:pt x="728011" y="127000"/>
                </a:lnTo>
                <a:lnTo>
                  <a:pt x="740711" y="0"/>
                </a:lnTo>
                <a:close/>
              </a:path>
            </a:pathLst>
          </a:custGeom>
          <a:solidFill>
            <a:srgbClr val="FFFF00">
              <a:alpha val="2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Freeform 13"/>
          <p:cNvSpPr/>
          <p:nvPr/>
        </p:nvSpPr>
        <p:spPr>
          <a:xfrm>
            <a:off x="13233960" y="3441700"/>
            <a:ext cx="2923276" cy="1097710"/>
          </a:xfrm>
          <a:custGeom>
            <a:avLst/>
            <a:gdLst>
              <a:gd name="connsiteX0" fmla="*/ 0 w 635000"/>
              <a:gd name="connsiteY0" fmla="*/ 0 h 109131"/>
              <a:gd name="connsiteX1" fmla="*/ 336550 w 635000"/>
              <a:gd name="connsiteY1" fmla="*/ 57150 h 109131"/>
              <a:gd name="connsiteX2" fmla="*/ 463550 w 635000"/>
              <a:gd name="connsiteY2" fmla="*/ 82550 h 109131"/>
              <a:gd name="connsiteX3" fmla="*/ 514350 w 635000"/>
              <a:gd name="connsiteY3" fmla="*/ 95250 h 109131"/>
              <a:gd name="connsiteX4" fmla="*/ 558800 w 635000"/>
              <a:gd name="connsiteY4" fmla="*/ 107950 h 109131"/>
              <a:gd name="connsiteX5" fmla="*/ 635000 w 635000"/>
              <a:gd name="connsiteY5" fmla="*/ 107950 h 109131"/>
              <a:gd name="connsiteX0" fmla="*/ 0 w 755650"/>
              <a:gd name="connsiteY0" fmla="*/ 0 h 121831"/>
              <a:gd name="connsiteX1" fmla="*/ 457200 w 755650"/>
              <a:gd name="connsiteY1" fmla="*/ 69850 h 121831"/>
              <a:gd name="connsiteX2" fmla="*/ 584200 w 755650"/>
              <a:gd name="connsiteY2" fmla="*/ 95250 h 121831"/>
              <a:gd name="connsiteX3" fmla="*/ 635000 w 755650"/>
              <a:gd name="connsiteY3" fmla="*/ 107950 h 121831"/>
              <a:gd name="connsiteX4" fmla="*/ 679450 w 755650"/>
              <a:gd name="connsiteY4" fmla="*/ 120650 h 121831"/>
              <a:gd name="connsiteX5" fmla="*/ 755650 w 755650"/>
              <a:gd name="connsiteY5" fmla="*/ 120650 h 121831"/>
              <a:gd name="connsiteX0" fmla="*/ 0 w 2017203"/>
              <a:gd name="connsiteY0" fmla="*/ 4268 h 126099"/>
              <a:gd name="connsiteX1" fmla="*/ 2012950 w 2017203"/>
              <a:gd name="connsiteY1" fmla="*/ 4268 h 126099"/>
              <a:gd name="connsiteX2" fmla="*/ 584200 w 2017203"/>
              <a:gd name="connsiteY2" fmla="*/ 99518 h 126099"/>
              <a:gd name="connsiteX3" fmla="*/ 635000 w 2017203"/>
              <a:gd name="connsiteY3" fmla="*/ 112218 h 126099"/>
              <a:gd name="connsiteX4" fmla="*/ 679450 w 2017203"/>
              <a:gd name="connsiteY4" fmla="*/ 124918 h 126099"/>
              <a:gd name="connsiteX5" fmla="*/ 755650 w 2017203"/>
              <a:gd name="connsiteY5" fmla="*/ 124918 h 126099"/>
              <a:gd name="connsiteX0" fmla="*/ 0 w 2019444"/>
              <a:gd name="connsiteY0" fmla="*/ 4268 h 321837"/>
              <a:gd name="connsiteX1" fmla="*/ 2012950 w 2019444"/>
              <a:gd name="connsiteY1" fmla="*/ 4268 h 321837"/>
              <a:gd name="connsiteX2" fmla="*/ 584200 w 2019444"/>
              <a:gd name="connsiteY2" fmla="*/ 99518 h 321837"/>
              <a:gd name="connsiteX3" fmla="*/ 2019300 w 2019444"/>
              <a:gd name="connsiteY3" fmla="*/ 321768 h 321837"/>
              <a:gd name="connsiteX4" fmla="*/ 679450 w 2019444"/>
              <a:gd name="connsiteY4" fmla="*/ 124918 h 321837"/>
              <a:gd name="connsiteX5" fmla="*/ 755650 w 2019444"/>
              <a:gd name="connsiteY5" fmla="*/ 124918 h 321837"/>
              <a:gd name="connsiteX0" fmla="*/ 0 w 2017203"/>
              <a:gd name="connsiteY0" fmla="*/ 4268 h 455159"/>
              <a:gd name="connsiteX1" fmla="*/ 2012950 w 2017203"/>
              <a:gd name="connsiteY1" fmla="*/ 4268 h 455159"/>
              <a:gd name="connsiteX2" fmla="*/ 584200 w 2017203"/>
              <a:gd name="connsiteY2" fmla="*/ 99518 h 455159"/>
              <a:gd name="connsiteX3" fmla="*/ 165100 w 2017203"/>
              <a:gd name="connsiteY3" fmla="*/ 455118 h 455159"/>
              <a:gd name="connsiteX4" fmla="*/ 679450 w 2017203"/>
              <a:gd name="connsiteY4" fmla="*/ 124918 h 455159"/>
              <a:gd name="connsiteX5" fmla="*/ 755650 w 2017203"/>
              <a:gd name="connsiteY5" fmla="*/ 124918 h 455159"/>
              <a:gd name="connsiteX0" fmla="*/ 0 w 2017203"/>
              <a:gd name="connsiteY0" fmla="*/ 4268 h 455155"/>
              <a:gd name="connsiteX1" fmla="*/ 2012950 w 2017203"/>
              <a:gd name="connsiteY1" fmla="*/ 4268 h 455155"/>
              <a:gd name="connsiteX2" fmla="*/ 584200 w 2017203"/>
              <a:gd name="connsiteY2" fmla="*/ 99518 h 455155"/>
              <a:gd name="connsiteX3" fmla="*/ 165100 w 2017203"/>
              <a:gd name="connsiteY3" fmla="*/ 455118 h 455155"/>
              <a:gd name="connsiteX4" fmla="*/ 679450 w 2017203"/>
              <a:gd name="connsiteY4" fmla="*/ 124918 h 455155"/>
              <a:gd name="connsiteX5" fmla="*/ 927100 w 2017203"/>
              <a:gd name="connsiteY5" fmla="*/ 340818 h 455155"/>
              <a:gd name="connsiteX0" fmla="*/ 0 w 2017203"/>
              <a:gd name="connsiteY0" fmla="*/ 4268 h 466131"/>
              <a:gd name="connsiteX1" fmla="*/ 2012950 w 2017203"/>
              <a:gd name="connsiteY1" fmla="*/ 4268 h 466131"/>
              <a:gd name="connsiteX2" fmla="*/ 584200 w 2017203"/>
              <a:gd name="connsiteY2" fmla="*/ 99518 h 466131"/>
              <a:gd name="connsiteX3" fmla="*/ 165100 w 2017203"/>
              <a:gd name="connsiteY3" fmla="*/ 455118 h 466131"/>
              <a:gd name="connsiteX4" fmla="*/ 660400 w 2017203"/>
              <a:gd name="connsiteY4" fmla="*/ 372568 h 466131"/>
              <a:gd name="connsiteX5" fmla="*/ 927100 w 2017203"/>
              <a:gd name="connsiteY5" fmla="*/ 340818 h 466131"/>
              <a:gd name="connsiteX0" fmla="*/ 0 w 2156956"/>
              <a:gd name="connsiteY0" fmla="*/ 21200 h 472339"/>
              <a:gd name="connsiteX1" fmla="*/ 2012950 w 2156956"/>
              <a:gd name="connsiteY1" fmla="*/ 21200 h 472339"/>
              <a:gd name="connsiteX2" fmla="*/ 2051050 w 2156956"/>
              <a:gd name="connsiteY2" fmla="*/ 357750 h 472339"/>
              <a:gd name="connsiteX3" fmla="*/ 165100 w 2156956"/>
              <a:gd name="connsiteY3" fmla="*/ 472050 h 472339"/>
              <a:gd name="connsiteX4" fmla="*/ 660400 w 2156956"/>
              <a:gd name="connsiteY4" fmla="*/ 389500 h 472339"/>
              <a:gd name="connsiteX5" fmla="*/ 927100 w 2156956"/>
              <a:gd name="connsiteY5" fmla="*/ 357750 h 472339"/>
              <a:gd name="connsiteX0" fmla="*/ 660400 w 2817356"/>
              <a:gd name="connsiteY0" fmla="*/ 21200 h 409274"/>
              <a:gd name="connsiteX1" fmla="*/ 2673350 w 2817356"/>
              <a:gd name="connsiteY1" fmla="*/ 21200 h 409274"/>
              <a:gd name="connsiteX2" fmla="*/ 2711450 w 2817356"/>
              <a:gd name="connsiteY2" fmla="*/ 357750 h 409274"/>
              <a:gd name="connsiteX3" fmla="*/ 0 w 2817356"/>
              <a:gd name="connsiteY3" fmla="*/ 357750 h 409274"/>
              <a:gd name="connsiteX4" fmla="*/ 1320800 w 2817356"/>
              <a:gd name="connsiteY4" fmla="*/ 389500 h 409274"/>
              <a:gd name="connsiteX5" fmla="*/ 1587500 w 2817356"/>
              <a:gd name="connsiteY5" fmla="*/ 357750 h 409274"/>
              <a:gd name="connsiteX0" fmla="*/ 876693 w 3033649"/>
              <a:gd name="connsiteY0" fmla="*/ 21200 h 420850"/>
              <a:gd name="connsiteX1" fmla="*/ 2889643 w 3033649"/>
              <a:gd name="connsiteY1" fmla="*/ 21200 h 420850"/>
              <a:gd name="connsiteX2" fmla="*/ 2927743 w 3033649"/>
              <a:gd name="connsiteY2" fmla="*/ 357750 h 420850"/>
              <a:gd name="connsiteX3" fmla="*/ 216293 w 3033649"/>
              <a:gd name="connsiteY3" fmla="*/ 357750 h 420850"/>
              <a:gd name="connsiteX4" fmla="*/ 159143 w 3033649"/>
              <a:gd name="connsiteY4" fmla="*/ 110100 h 420850"/>
              <a:gd name="connsiteX5" fmla="*/ 1803793 w 3033649"/>
              <a:gd name="connsiteY5" fmla="*/ 357750 h 420850"/>
              <a:gd name="connsiteX0" fmla="*/ 912290 w 3069246"/>
              <a:gd name="connsiteY0" fmla="*/ 21200 h 420850"/>
              <a:gd name="connsiteX1" fmla="*/ 2925240 w 3069246"/>
              <a:gd name="connsiteY1" fmla="*/ 21200 h 420850"/>
              <a:gd name="connsiteX2" fmla="*/ 2963340 w 3069246"/>
              <a:gd name="connsiteY2" fmla="*/ 357750 h 420850"/>
              <a:gd name="connsiteX3" fmla="*/ 251890 w 3069246"/>
              <a:gd name="connsiteY3" fmla="*/ 357750 h 420850"/>
              <a:gd name="connsiteX4" fmla="*/ 194740 w 3069246"/>
              <a:gd name="connsiteY4" fmla="*/ 110100 h 420850"/>
              <a:gd name="connsiteX5" fmla="*/ 924990 w 3069246"/>
              <a:gd name="connsiteY5" fmla="*/ 129150 h 420850"/>
              <a:gd name="connsiteX0" fmla="*/ 912290 w 3069246"/>
              <a:gd name="connsiteY0" fmla="*/ 21200 h 420850"/>
              <a:gd name="connsiteX1" fmla="*/ 2925240 w 3069246"/>
              <a:gd name="connsiteY1" fmla="*/ 21200 h 420850"/>
              <a:gd name="connsiteX2" fmla="*/ 2963340 w 3069246"/>
              <a:gd name="connsiteY2" fmla="*/ 357750 h 420850"/>
              <a:gd name="connsiteX3" fmla="*/ 251890 w 3069246"/>
              <a:gd name="connsiteY3" fmla="*/ 357750 h 420850"/>
              <a:gd name="connsiteX4" fmla="*/ 194740 w 3069246"/>
              <a:gd name="connsiteY4" fmla="*/ 110100 h 420850"/>
              <a:gd name="connsiteX5" fmla="*/ 924990 w 3069246"/>
              <a:gd name="connsiteY5" fmla="*/ 129150 h 420850"/>
              <a:gd name="connsiteX6" fmla="*/ 912290 w 3069246"/>
              <a:gd name="connsiteY6" fmla="*/ 21200 h 420850"/>
              <a:gd name="connsiteX0" fmla="*/ 912290 w 3055158"/>
              <a:gd name="connsiteY0" fmla="*/ 46201 h 445851"/>
              <a:gd name="connsiteX1" fmla="*/ 2925240 w 3055158"/>
              <a:gd name="connsiteY1" fmla="*/ 46201 h 445851"/>
              <a:gd name="connsiteX2" fmla="*/ 2963340 w 3055158"/>
              <a:gd name="connsiteY2" fmla="*/ 382751 h 445851"/>
              <a:gd name="connsiteX3" fmla="*/ 251890 w 3055158"/>
              <a:gd name="connsiteY3" fmla="*/ 382751 h 445851"/>
              <a:gd name="connsiteX4" fmla="*/ 194740 w 3055158"/>
              <a:gd name="connsiteY4" fmla="*/ 135101 h 445851"/>
              <a:gd name="connsiteX5" fmla="*/ 924990 w 3055158"/>
              <a:gd name="connsiteY5" fmla="*/ 154151 h 445851"/>
              <a:gd name="connsiteX6" fmla="*/ 912290 w 3055158"/>
              <a:gd name="connsiteY6" fmla="*/ 46201 h 445851"/>
              <a:gd name="connsiteX0" fmla="*/ 912290 w 3055158"/>
              <a:gd name="connsiteY0" fmla="*/ 0 h 399650"/>
              <a:gd name="connsiteX1" fmla="*/ 2925240 w 3055158"/>
              <a:gd name="connsiteY1" fmla="*/ 0 h 399650"/>
              <a:gd name="connsiteX2" fmla="*/ 2963340 w 3055158"/>
              <a:gd name="connsiteY2" fmla="*/ 336550 h 399650"/>
              <a:gd name="connsiteX3" fmla="*/ 251890 w 3055158"/>
              <a:gd name="connsiteY3" fmla="*/ 336550 h 399650"/>
              <a:gd name="connsiteX4" fmla="*/ 194740 w 3055158"/>
              <a:gd name="connsiteY4" fmla="*/ 88900 h 399650"/>
              <a:gd name="connsiteX5" fmla="*/ 924990 w 3055158"/>
              <a:gd name="connsiteY5" fmla="*/ 107950 h 399650"/>
              <a:gd name="connsiteX6" fmla="*/ 912290 w 3055158"/>
              <a:gd name="connsiteY6" fmla="*/ 0 h 399650"/>
              <a:gd name="connsiteX0" fmla="*/ 912290 w 3055158"/>
              <a:gd name="connsiteY0" fmla="*/ 0 h 399650"/>
              <a:gd name="connsiteX1" fmla="*/ 2925240 w 3055158"/>
              <a:gd name="connsiteY1" fmla="*/ 0 h 399650"/>
              <a:gd name="connsiteX2" fmla="*/ 2963340 w 3055158"/>
              <a:gd name="connsiteY2" fmla="*/ 336550 h 399650"/>
              <a:gd name="connsiteX3" fmla="*/ 251890 w 3055158"/>
              <a:gd name="connsiteY3" fmla="*/ 336550 h 399650"/>
              <a:gd name="connsiteX4" fmla="*/ 194740 w 3055158"/>
              <a:gd name="connsiteY4" fmla="*/ 88900 h 399650"/>
              <a:gd name="connsiteX5" fmla="*/ 924990 w 3055158"/>
              <a:gd name="connsiteY5" fmla="*/ 107950 h 399650"/>
              <a:gd name="connsiteX6" fmla="*/ 912290 w 3055158"/>
              <a:gd name="connsiteY6" fmla="*/ 0 h 399650"/>
              <a:gd name="connsiteX0" fmla="*/ 912290 w 3055158"/>
              <a:gd name="connsiteY0" fmla="*/ 0 h 399650"/>
              <a:gd name="connsiteX1" fmla="*/ 2925240 w 3055158"/>
              <a:gd name="connsiteY1" fmla="*/ 0 h 399650"/>
              <a:gd name="connsiteX2" fmla="*/ 2963340 w 3055158"/>
              <a:gd name="connsiteY2" fmla="*/ 336550 h 399650"/>
              <a:gd name="connsiteX3" fmla="*/ 251890 w 3055158"/>
              <a:gd name="connsiteY3" fmla="*/ 336550 h 399650"/>
              <a:gd name="connsiteX4" fmla="*/ 194740 w 3055158"/>
              <a:gd name="connsiteY4" fmla="*/ 88900 h 399650"/>
              <a:gd name="connsiteX5" fmla="*/ 924990 w 3055158"/>
              <a:gd name="connsiteY5" fmla="*/ 107950 h 399650"/>
              <a:gd name="connsiteX6" fmla="*/ 912290 w 3055158"/>
              <a:gd name="connsiteY6" fmla="*/ 0 h 399650"/>
              <a:gd name="connsiteX0" fmla="*/ 884116 w 3026984"/>
              <a:gd name="connsiteY0" fmla="*/ 0 h 399650"/>
              <a:gd name="connsiteX1" fmla="*/ 2897066 w 3026984"/>
              <a:gd name="connsiteY1" fmla="*/ 0 h 399650"/>
              <a:gd name="connsiteX2" fmla="*/ 2935166 w 3026984"/>
              <a:gd name="connsiteY2" fmla="*/ 336550 h 399650"/>
              <a:gd name="connsiteX3" fmla="*/ 223716 w 3026984"/>
              <a:gd name="connsiteY3" fmla="*/ 336550 h 399650"/>
              <a:gd name="connsiteX4" fmla="*/ 166566 w 3026984"/>
              <a:gd name="connsiteY4" fmla="*/ 88900 h 399650"/>
              <a:gd name="connsiteX5" fmla="*/ 896816 w 3026984"/>
              <a:gd name="connsiteY5" fmla="*/ 107950 h 399650"/>
              <a:gd name="connsiteX6" fmla="*/ 884116 w 3026984"/>
              <a:gd name="connsiteY6" fmla="*/ 0 h 399650"/>
              <a:gd name="connsiteX0" fmla="*/ 892161 w 3035029"/>
              <a:gd name="connsiteY0" fmla="*/ 0 h 399650"/>
              <a:gd name="connsiteX1" fmla="*/ 2905111 w 3035029"/>
              <a:gd name="connsiteY1" fmla="*/ 0 h 399650"/>
              <a:gd name="connsiteX2" fmla="*/ 2943211 w 3035029"/>
              <a:gd name="connsiteY2" fmla="*/ 336550 h 399650"/>
              <a:gd name="connsiteX3" fmla="*/ 231761 w 3035029"/>
              <a:gd name="connsiteY3" fmla="*/ 336550 h 399650"/>
              <a:gd name="connsiteX4" fmla="*/ 149211 w 3035029"/>
              <a:gd name="connsiteY4" fmla="*/ 114300 h 399650"/>
              <a:gd name="connsiteX5" fmla="*/ 904861 w 3035029"/>
              <a:gd name="connsiteY5" fmla="*/ 107950 h 399650"/>
              <a:gd name="connsiteX6" fmla="*/ 892161 w 3035029"/>
              <a:gd name="connsiteY6" fmla="*/ 0 h 399650"/>
              <a:gd name="connsiteX0" fmla="*/ 892161 w 3035029"/>
              <a:gd name="connsiteY0" fmla="*/ 0 h 399650"/>
              <a:gd name="connsiteX1" fmla="*/ 2905111 w 3035029"/>
              <a:gd name="connsiteY1" fmla="*/ 0 h 399650"/>
              <a:gd name="connsiteX2" fmla="*/ 2943211 w 3035029"/>
              <a:gd name="connsiteY2" fmla="*/ 336550 h 399650"/>
              <a:gd name="connsiteX3" fmla="*/ 231761 w 3035029"/>
              <a:gd name="connsiteY3" fmla="*/ 336550 h 399650"/>
              <a:gd name="connsiteX4" fmla="*/ 149211 w 3035029"/>
              <a:gd name="connsiteY4" fmla="*/ 114300 h 399650"/>
              <a:gd name="connsiteX5" fmla="*/ 904861 w 3035029"/>
              <a:gd name="connsiteY5" fmla="*/ 107950 h 399650"/>
              <a:gd name="connsiteX6" fmla="*/ 892161 w 3035029"/>
              <a:gd name="connsiteY6" fmla="*/ 0 h 399650"/>
              <a:gd name="connsiteX0" fmla="*/ 888070 w 3030938"/>
              <a:gd name="connsiteY0" fmla="*/ 0 h 399650"/>
              <a:gd name="connsiteX1" fmla="*/ 2901020 w 3030938"/>
              <a:gd name="connsiteY1" fmla="*/ 0 h 399650"/>
              <a:gd name="connsiteX2" fmla="*/ 2939120 w 3030938"/>
              <a:gd name="connsiteY2" fmla="*/ 336550 h 399650"/>
              <a:gd name="connsiteX3" fmla="*/ 227670 w 3030938"/>
              <a:gd name="connsiteY3" fmla="*/ 336550 h 399650"/>
              <a:gd name="connsiteX4" fmla="*/ 157820 w 3030938"/>
              <a:gd name="connsiteY4" fmla="*/ 114300 h 399650"/>
              <a:gd name="connsiteX5" fmla="*/ 900770 w 3030938"/>
              <a:gd name="connsiteY5" fmla="*/ 107950 h 399650"/>
              <a:gd name="connsiteX6" fmla="*/ 888070 w 3030938"/>
              <a:gd name="connsiteY6" fmla="*/ 0 h 399650"/>
              <a:gd name="connsiteX0" fmla="*/ 914692 w 3057560"/>
              <a:gd name="connsiteY0" fmla="*/ 0 h 399650"/>
              <a:gd name="connsiteX1" fmla="*/ 2927642 w 3057560"/>
              <a:gd name="connsiteY1" fmla="*/ 0 h 399650"/>
              <a:gd name="connsiteX2" fmla="*/ 2965742 w 3057560"/>
              <a:gd name="connsiteY2" fmla="*/ 336550 h 399650"/>
              <a:gd name="connsiteX3" fmla="*/ 216192 w 3057560"/>
              <a:gd name="connsiteY3" fmla="*/ 336550 h 399650"/>
              <a:gd name="connsiteX4" fmla="*/ 184442 w 3057560"/>
              <a:gd name="connsiteY4" fmla="*/ 114300 h 399650"/>
              <a:gd name="connsiteX5" fmla="*/ 927392 w 3057560"/>
              <a:gd name="connsiteY5" fmla="*/ 107950 h 399650"/>
              <a:gd name="connsiteX6" fmla="*/ 914692 w 3057560"/>
              <a:gd name="connsiteY6" fmla="*/ 0 h 399650"/>
              <a:gd name="connsiteX0" fmla="*/ 732100 w 2874968"/>
              <a:gd name="connsiteY0" fmla="*/ 0 h 399650"/>
              <a:gd name="connsiteX1" fmla="*/ 2745050 w 2874968"/>
              <a:gd name="connsiteY1" fmla="*/ 0 h 399650"/>
              <a:gd name="connsiteX2" fmla="*/ 2783150 w 2874968"/>
              <a:gd name="connsiteY2" fmla="*/ 336550 h 399650"/>
              <a:gd name="connsiteX3" fmla="*/ 33600 w 2874968"/>
              <a:gd name="connsiteY3" fmla="*/ 336550 h 399650"/>
              <a:gd name="connsiteX4" fmla="*/ 1850 w 2874968"/>
              <a:gd name="connsiteY4" fmla="*/ 114300 h 399650"/>
              <a:gd name="connsiteX5" fmla="*/ 744800 w 2874968"/>
              <a:gd name="connsiteY5" fmla="*/ 107950 h 399650"/>
              <a:gd name="connsiteX6" fmla="*/ 732100 w 2874968"/>
              <a:gd name="connsiteY6" fmla="*/ 0 h 399650"/>
              <a:gd name="connsiteX0" fmla="*/ 734360 w 2877228"/>
              <a:gd name="connsiteY0" fmla="*/ 0 h 401909"/>
              <a:gd name="connsiteX1" fmla="*/ 2747310 w 2877228"/>
              <a:gd name="connsiteY1" fmla="*/ 0 h 401909"/>
              <a:gd name="connsiteX2" fmla="*/ 2785410 w 2877228"/>
              <a:gd name="connsiteY2" fmla="*/ 336550 h 401909"/>
              <a:gd name="connsiteX3" fmla="*/ 10460 w 2877228"/>
              <a:gd name="connsiteY3" fmla="*/ 342900 h 401909"/>
              <a:gd name="connsiteX4" fmla="*/ 4110 w 2877228"/>
              <a:gd name="connsiteY4" fmla="*/ 114300 h 401909"/>
              <a:gd name="connsiteX5" fmla="*/ 747060 w 2877228"/>
              <a:gd name="connsiteY5" fmla="*/ 107950 h 401909"/>
              <a:gd name="connsiteX6" fmla="*/ 734360 w 2877228"/>
              <a:gd name="connsiteY6" fmla="*/ 0 h 401909"/>
              <a:gd name="connsiteX0" fmla="*/ 734360 w 2877228"/>
              <a:gd name="connsiteY0" fmla="*/ 0 h 394842"/>
              <a:gd name="connsiteX1" fmla="*/ 2747310 w 2877228"/>
              <a:gd name="connsiteY1" fmla="*/ 0 h 394842"/>
              <a:gd name="connsiteX2" fmla="*/ 2785410 w 2877228"/>
              <a:gd name="connsiteY2" fmla="*/ 336550 h 394842"/>
              <a:gd name="connsiteX3" fmla="*/ 10460 w 2877228"/>
              <a:gd name="connsiteY3" fmla="*/ 342900 h 394842"/>
              <a:gd name="connsiteX4" fmla="*/ 4110 w 2877228"/>
              <a:gd name="connsiteY4" fmla="*/ 114300 h 394842"/>
              <a:gd name="connsiteX5" fmla="*/ 747060 w 2877228"/>
              <a:gd name="connsiteY5" fmla="*/ 107950 h 394842"/>
              <a:gd name="connsiteX6" fmla="*/ 734360 w 2877228"/>
              <a:gd name="connsiteY6" fmla="*/ 0 h 394842"/>
              <a:gd name="connsiteX0" fmla="*/ 733409 w 2876277"/>
              <a:gd name="connsiteY0" fmla="*/ 0 h 396870"/>
              <a:gd name="connsiteX1" fmla="*/ 2746359 w 2876277"/>
              <a:gd name="connsiteY1" fmla="*/ 0 h 396870"/>
              <a:gd name="connsiteX2" fmla="*/ 2784459 w 2876277"/>
              <a:gd name="connsiteY2" fmla="*/ 336550 h 396870"/>
              <a:gd name="connsiteX3" fmla="*/ 15859 w 2876277"/>
              <a:gd name="connsiteY3" fmla="*/ 349250 h 396870"/>
              <a:gd name="connsiteX4" fmla="*/ 3159 w 2876277"/>
              <a:gd name="connsiteY4" fmla="*/ 114300 h 396870"/>
              <a:gd name="connsiteX5" fmla="*/ 746109 w 2876277"/>
              <a:gd name="connsiteY5" fmla="*/ 107950 h 396870"/>
              <a:gd name="connsiteX6" fmla="*/ 733409 w 2876277"/>
              <a:gd name="connsiteY6" fmla="*/ 0 h 396870"/>
              <a:gd name="connsiteX0" fmla="*/ 733409 w 2876277"/>
              <a:gd name="connsiteY0" fmla="*/ 0 h 384768"/>
              <a:gd name="connsiteX1" fmla="*/ 2746359 w 2876277"/>
              <a:gd name="connsiteY1" fmla="*/ 0 h 384768"/>
              <a:gd name="connsiteX2" fmla="*/ 2784459 w 2876277"/>
              <a:gd name="connsiteY2" fmla="*/ 317500 h 384768"/>
              <a:gd name="connsiteX3" fmla="*/ 15859 w 2876277"/>
              <a:gd name="connsiteY3" fmla="*/ 349250 h 384768"/>
              <a:gd name="connsiteX4" fmla="*/ 3159 w 2876277"/>
              <a:gd name="connsiteY4" fmla="*/ 114300 h 384768"/>
              <a:gd name="connsiteX5" fmla="*/ 746109 w 2876277"/>
              <a:gd name="connsiteY5" fmla="*/ 107950 h 384768"/>
              <a:gd name="connsiteX6" fmla="*/ 733409 w 2876277"/>
              <a:gd name="connsiteY6" fmla="*/ 0 h 384768"/>
              <a:gd name="connsiteX0" fmla="*/ 733409 w 2900081"/>
              <a:gd name="connsiteY0" fmla="*/ 0 h 384768"/>
              <a:gd name="connsiteX1" fmla="*/ 2746359 w 2900081"/>
              <a:gd name="connsiteY1" fmla="*/ 0 h 384768"/>
              <a:gd name="connsiteX2" fmla="*/ 2784459 w 2900081"/>
              <a:gd name="connsiteY2" fmla="*/ 317500 h 384768"/>
              <a:gd name="connsiteX3" fmla="*/ 15859 w 2900081"/>
              <a:gd name="connsiteY3" fmla="*/ 349250 h 384768"/>
              <a:gd name="connsiteX4" fmla="*/ 3159 w 2900081"/>
              <a:gd name="connsiteY4" fmla="*/ 114300 h 384768"/>
              <a:gd name="connsiteX5" fmla="*/ 746109 w 2900081"/>
              <a:gd name="connsiteY5" fmla="*/ 107950 h 384768"/>
              <a:gd name="connsiteX6" fmla="*/ 733409 w 2900081"/>
              <a:gd name="connsiteY6" fmla="*/ 0 h 384768"/>
              <a:gd name="connsiteX0" fmla="*/ 733409 w 2900081"/>
              <a:gd name="connsiteY0" fmla="*/ 0 h 384768"/>
              <a:gd name="connsiteX1" fmla="*/ 2746359 w 2900081"/>
              <a:gd name="connsiteY1" fmla="*/ 0 h 384768"/>
              <a:gd name="connsiteX2" fmla="*/ 2784459 w 2900081"/>
              <a:gd name="connsiteY2" fmla="*/ 317500 h 384768"/>
              <a:gd name="connsiteX3" fmla="*/ 15859 w 2900081"/>
              <a:gd name="connsiteY3" fmla="*/ 349250 h 384768"/>
              <a:gd name="connsiteX4" fmla="*/ 3159 w 2900081"/>
              <a:gd name="connsiteY4" fmla="*/ 114300 h 384768"/>
              <a:gd name="connsiteX5" fmla="*/ 746109 w 2900081"/>
              <a:gd name="connsiteY5" fmla="*/ 107950 h 384768"/>
              <a:gd name="connsiteX6" fmla="*/ 733409 w 2900081"/>
              <a:gd name="connsiteY6" fmla="*/ 0 h 384768"/>
              <a:gd name="connsiteX0" fmla="*/ 733409 w 2900081"/>
              <a:gd name="connsiteY0" fmla="*/ 0 h 352096"/>
              <a:gd name="connsiteX1" fmla="*/ 2746359 w 2900081"/>
              <a:gd name="connsiteY1" fmla="*/ 0 h 352096"/>
              <a:gd name="connsiteX2" fmla="*/ 2784459 w 2900081"/>
              <a:gd name="connsiteY2" fmla="*/ 317500 h 352096"/>
              <a:gd name="connsiteX3" fmla="*/ 15859 w 2900081"/>
              <a:gd name="connsiteY3" fmla="*/ 349250 h 352096"/>
              <a:gd name="connsiteX4" fmla="*/ 3159 w 2900081"/>
              <a:gd name="connsiteY4" fmla="*/ 114300 h 352096"/>
              <a:gd name="connsiteX5" fmla="*/ 746109 w 2900081"/>
              <a:gd name="connsiteY5" fmla="*/ 107950 h 352096"/>
              <a:gd name="connsiteX6" fmla="*/ 733409 w 2900081"/>
              <a:gd name="connsiteY6" fmla="*/ 0 h 352096"/>
              <a:gd name="connsiteX0" fmla="*/ 733409 w 2876111"/>
              <a:gd name="connsiteY0" fmla="*/ 0 h 374650"/>
              <a:gd name="connsiteX1" fmla="*/ 2746359 w 2876111"/>
              <a:gd name="connsiteY1" fmla="*/ 0 h 374650"/>
              <a:gd name="connsiteX2" fmla="*/ 2695559 w 2876111"/>
              <a:gd name="connsiteY2" fmla="*/ 374650 h 374650"/>
              <a:gd name="connsiteX3" fmla="*/ 15859 w 2876111"/>
              <a:gd name="connsiteY3" fmla="*/ 349250 h 374650"/>
              <a:gd name="connsiteX4" fmla="*/ 3159 w 2876111"/>
              <a:gd name="connsiteY4" fmla="*/ 114300 h 374650"/>
              <a:gd name="connsiteX5" fmla="*/ 746109 w 2876111"/>
              <a:gd name="connsiteY5" fmla="*/ 107950 h 374650"/>
              <a:gd name="connsiteX6" fmla="*/ 733409 w 2876111"/>
              <a:gd name="connsiteY6" fmla="*/ 0 h 374650"/>
              <a:gd name="connsiteX0" fmla="*/ 733409 w 2873622"/>
              <a:gd name="connsiteY0" fmla="*/ 0 h 374650"/>
              <a:gd name="connsiteX1" fmla="*/ 2746359 w 2873622"/>
              <a:gd name="connsiteY1" fmla="*/ 0 h 374650"/>
              <a:gd name="connsiteX2" fmla="*/ 2695559 w 2873622"/>
              <a:gd name="connsiteY2" fmla="*/ 374650 h 374650"/>
              <a:gd name="connsiteX3" fmla="*/ 15859 w 2873622"/>
              <a:gd name="connsiteY3" fmla="*/ 349250 h 374650"/>
              <a:gd name="connsiteX4" fmla="*/ 3159 w 2873622"/>
              <a:gd name="connsiteY4" fmla="*/ 114300 h 374650"/>
              <a:gd name="connsiteX5" fmla="*/ 746109 w 2873622"/>
              <a:gd name="connsiteY5" fmla="*/ 107950 h 374650"/>
              <a:gd name="connsiteX6" fmla="*/ 733409 w 2873622"/>
              <a:gd name="connsiteY6" fmla="*/ 0 h 374650"/>
              <a:gd name="connsiteX0" fmla="*/ 733409 w 2747978"/>
              <a:gd name="connsiteY0" fmla="*/ 0 h 374650"/>
              <a:gd name="connsiteX1" fmla="*/ 2746359 w 2747978"/>
              <a:gd name="connsiteY1" fmla="*/ 0 h 374650"/>
              <a:gd name="connsiteX2" fmla="*/ 2695559 w 2747978"/>
              <a:gd name="connsiteY2" fmla="*/ 374650 h 374650"/>
              <a:gd name="connsiteX3" fmla="*/ 15859 w 2747978"/>
              <a:gd name="connsiteY3" fmla="*/ 349250 h 374650"/>
              <a:gd name="connsiteX4" fmla="*/ 3159 w 2747978"/>
              <a:gd name="connsiteY4" fmla="*/ 114300 h 374650"/>
              <a:gd name="connsiteX5" fmla="*/ 746109 w 2747978"/>
              <a:gd name="connsiteY5" fmla="*/ 107950 h 374650"/>
              <a:gd name="connsiteX6" fmla="*/ 733409 w 2747978"/>
              <a:gd name="connsiteY6" fmla="*/ 0 h 374650"/>
              <a:gd name="connsiteX0" fmla="*/ 733409 w 2823291"/>
              <a:gd name="connsiteY0" fmla="*/ 12700 h 387350"/>
              <a:gd name="connsiteX1" fmla="*/ 2822559 w 2823291"/>
              <a:gd name="connsiteY1" fmla="*/ 0 h 387350"/>
              <a:gd name="connsiteX2" fmla="*/ 2695559 w 2823291"/>
              <a:gd name="connsiteY2" fmla="*/ 387350 h 387350"/>
              <a:gd name="connsiteX3" fmla="*/ 15859 w 2823291"/>
              <a:gd name="connsiteY3" fmla="*/ 361950 h 387350"/>
              <a:gd name="connsiteX4" fmla="*/ 3159 w 2823291"/>
              <a:gd name="connsiteY4" fmla="*/ 127000 h 387350"/>
              <a:gd name="connsiteX5" fmla="*/ 746109 w 2823291"/>
              <a:gd name="connsiteY5" fmla="*/ 120650 h 387350"/>
              <a:gd name="connsiteX6" fmla="*/ 733409 w 2823291"/>
              <a:gd name="connsiteY6" fmla="*/ 12700 h 387350"/>
              <a:gd name="connsiteX0" fmla="*/ 752459 w 2823291"/>
              <a:gd name="connsiteY0" fmla="*/ 0 h 387350"/>
              <a:gd name="connsiteX1" fmla="*/ 2822559 w 2823291"/>
              <a:gd name="connsiteY1" fmla="*/ 0 h 387350"/>
              <a:gd name="connsiteX2" fmla="*/ 2695559 w 2823291"/>
              <a:gd name="connsiteY2" fmla="*/ 387350 h 387350"/>
              <a:gd name="connsiteX3" fmla="*/ 15859 w 2823291"/>
              <a:gd name="connsiteY3" fmla="*/ 361950 h 387350"/>
              <a:gd name="connsiteX4" fmla="*/ 3159 w 2823291"/>
              <a:gd name="connsiteY4" fmla="*/ 127000 h 387350"/>
              <a:gd name="connsiteX5" fmla="*/ 746109 w 2823291"/>
              <a:gd name="connsiteY5" fmla="*/ 120650 h 387350"/>
              <a:gd name="connsiteX6" fmla="*/ 752459 w 2823291"/>
              <a:gd name="connsiteY6" fmla="*/ 0 h 387350"/>
              <a:gd name="connsiteX0" fmla="*/ 747061 w 2817893"/>
              <a:gd name="connsiteY0" fmla="*/ 0 h 387350"/>
              <a:gd name="connsiteX1" fmla="*/ 2817161 w 2817893"/>
              <a:gd name="connsiteY1" fmla="*/ 0 h 387350"/>
              <a:gd name="connsiteX2" fmla="*/ 2690161 w 2817893"/>
              <a:gd name="connsiteY2" fmla="*/ 387350 h 387350"/>
              <a:gd name="connsiteX3" fmla="*/ 10461 w 2817893"/>
              <a:gd name="connsiteY3" fmla="*/ 361950 h 387350"/>
              <a:gd name="connsiteX4" fmla="*/ 4111 w 2817893"/>
              <a:gd name="connsiteY4" fmla="*/ 120650 h 387350"/>
              <a:gd name="connsiteX5" fmla="*/ 740711 w 2817893"/>
              <a:gd name="connsiteY5" fmla="*/ 120650 h 387350"/>
              <a:gd name="connsiteX6" fmla="*/ 747061 w 2817893"/>
              <a:gd name="connsiteY6" fmla="*/ 0 h 387350"/>
              <a:gd name="connsiteX0" fmla="*/ 747061 w 2817893"/>
              <a:gd name="connsiteY0" fmla="*/ 0 h 387350"/>
              <a:gd name="connsiteX1" fmla="*/ 2817161 w 2817893"/>
              <a:gd name="connsiteY1" fmla="*/ 0 h 387350"/>
              <a:gd name="connsiteX2" fmla="*/ 2690161 w 2817893"/>
              <a:gd name="connsiteY2" fmla="*/ 387350 h 387350"/>
              <a:gd name="connsiteX3" fmla="*/ 10461 w 2817893"/>
              <a:gd name="connsiteY3" fmla="*/ 361950 h 387350"/>
              <a:gd name="connsiteX4" fmla="*/ 4111 w 2817893"/>
              <a:gd name="connsiteY4" fmla="*/ 120650 h 387350"/>
              <a:gd name="connsiteX5" fmla="*/ 740711 w 2817893"/>
              <a:gd name="connsiteY5" fmla="*/ 120650 h 387350"/>
              <a:gd name="connsiteX6" fmla="*/ 747061 w 2817893"/>
              <a:gd name="connsiteY6" fmla="*/ 0 h 387350"/>
              <a:gd name="connsiteX0" fmla="*/ 728011 w 2817893"/>
              <a:gd name="connsiteY0" fmla="*/ 0 h 387350"/>
              <a:gd name="connsiteX1" fmla="*/ 2817161 w 2817893"/>
              <a:gd name="connsiteY1" fmla="*/ 0 h 387350"/>
              <a:gd name="connsiteX2" fmla="*/ 2690161 w 2817893"/>
              <a:gd name="connsiteY2" fmla="*/ 387350 h 387350"/>
              <a:gd name="connsiteX3" fmla="*/ 10461 w 2817893"/>
              <a:gd name="connsiteY3" fmla="*/ 361950 h 387350"/>
              <a:gd name="connsiteX4" fmla="*/ 4111 w 2817893"/>
              <a:gd name="connsiteY4" fmla="*/ 120650 h 387350"/>
              <a:gd name="connsiteX5" fmla="*/ 740711 w 2817893"/>
              <a:gd name="connsiteY5" fmla="*/ 120650 h 387350"/>
              <a:gd name="connsiteX6" fmla="*/ 728011 w 2817893"/>
              <a:gd name="connsiteY6" fmla="*/ 0 h 387350"/>
              <a:gd name="connsiteX0" fmla="*/ 728011 w 2817893"/>
              <a:gd name="connsiteY0" fmla="*/ 0 h 387350"/>
              <a:gd name="connsiteX1" fmla="*/ 2817161 w 2817893"/>
              <a:gd name="connsiteY1" fmla="*/ 0 h 387350"/>
              <a:gd name="connsiteX2" fmla="*/ 2690161 w 2817893"/>
              <a:gd name="connsiteY2" fmla="*/ 387350 h 387350"/>
              <a:gd name="connsiteX3" fmla="*/ 10461 w 2817893"/>
              <a:gd name="connsiteY3" fmla="*/ 361950 h 387350"/>
              <a:gd name="connsiteX4" fmla="*/ 4111 w 2817893"/>
              <a:gd name="connsiteY4" fmla="*/ 120650 h 387350"/>
              <a:gd name="connsiteX5" fmla="*/ 715311 w 2817893"/>
              <a:gd name="connsiteY5" fmla="*/ 114300 h 387350"/>
              <a:gd name="connsiteX6" fmla="*/ 728011 w 2817893"/>
              <a:gd name="connsiteY6" fmla="*/ 0 h 387350"/>
              <a:gd name="connsiteX0" fmla="*/ 734361 w 2817893"/>
              <a:gd name="connsiteY0" fmla="*/ 0 h 400050"/>
              <a:gd name="connsiteX1" fmla="*/ 2817161 w 2817893"/>
              <a:gd name="connsiteY1" fmla="*/ 12700 h 400050"/>
              <a:gd name="connsiteX2" fmla="*/ 2690161 w 2817893"/>
              <a:gd name="connsiteY2" fmla="*/ 400050 h 400050"/>
              <a:gd name="connsiteX3" fmla="*/ 10461 w 2817893"/>
              <a:gd name="connsiteY3" fmla="*/ 374650 h 400050"/>
              <a:gd name="connsiteX4" fmla="*/ 4111 w 2817893"/>
              <a:gd name="connsiteY4" fmla="*/ 133350 h 400050"/>
              <a:gd name="connsiteX5" fmla="*/ 715311 w 2817893"/>
              <a:gd name="connsiteY5" fmla="*/ 127000 h 400050"/>
              <a:gd name="connsiteX6" fmla="*/ 734361 w 2817893"/>
              <a:gd name="connsiteY6" fmla="*/ 0 h 400050"/>
              <a:gd name="connsiteX0" fmla="*/ 740711 w 2817893"/>
              <a:gd name="connsiteY0" fmla="*/ 0 h 400050"/>
              <a:gd name="connsiteX1" fmla="*/ 2817161 w 2817893"/>
              <a:gd name="connsiteY1" fmla="*/ 12700 h 400050"/>
              <a:gd name="connsiteX2" fmla="*/ 2690161 w 2817893"/>
              <a:gd name="connsiteY2" fmla="*/ 400050 h 400050"/>
              <a:gd name="connsiteX3" fmla="*/ 10461 w 2817893"/>
              <a:gd name="connsiteY3" fmla="*/ 374650 h 400050"/>
              <a:gd name="connsiteX4" fmla="*/ 4111 w 2817893"/>
              <a:gd name="connsiteY4" fmla="*/ 133350 h 400050"/>
              <a:gd name="connsiteX5" fmla="*/ 715311 w 2817893"/>
              <a:gd name="connsiteY5" fmla="*/ 127000 h 400050"/>
              <a:gd name="connsiteX6" fmla="*/ 740711 w 2817893"/>
              <a:gd name="connsiteY6" fmla="*/ 0 h 400050"/>
              <a:gd name="connsiteX0" fmla="*/ 740711 w 2817893"/>
              <a:gd name="connsiteY0" fmla="*/ 0 h 400050"/>
              <a:gd name="connsiteX1" fmla="*/ 2817161 w 2817893"/>
              <a:gd name="connsiteY1" fmla="*/ 12700 h 400050"/>
              <a:gd name="connsiteX2" fmla="*/ 2690161 w 2817893"/>
              <a:gd name="connsiteY2" fmla="*/ 400050 h 400050"/>
              <a:gd name="connsiteX3" fmla="*/ 10461 w 2817893"/>
              <a:gd name="connsiteY3" fmla="*/ 374650 h 400050"/>
              <a:gd name="connsiteX4" fmla="*/ 4111 w 2817893"/>
              <a:gd name="connsiteY4" fmla="*/ 133350 h 400050"/>
              <a:gd name="connsiteX5" fmla="*/ 728011 w 2817893"/>
              <a:gd name="connsiteY5" fmla="*/ 127000 h 400050"/>
              <a:gd name="connsiteX6" fmla="*/ 740711 w 2817893"/>
              <a:gd name="connsiteY6" fmla="*/ 0 h 400050"/>
              <a:gd name="connsiteX0" fmla="*/ 740711 w 2773787"/>
              <a:gd name="connsiteY0" fmla="*/ 0 h 400050"/>
              <a:gd name="connsiteX1" fmla="*/ 2772711 w 2773787"/>
              <a:gd name="connsiteY1" fmla="*/ 0 h 400050"/>
              <a:gd name="connsiteX2" fmla="*/ 2690161 w 2773787"/>
              <a:gd name="connsiteY2" fmla="*/ 400050 h 400050"/>
              <a:gd name="connsiteX3" fmla="*/ 10461 w 2773787"/>
              <a:gd name="connsiteY3" fmla="*/ 374650 h 400050"/>
              <a:gd name="connsiteX4" fmla="*/ 4111 w 2773787"/>
              <a:gd name="connsiteY4" fmla="*/ 133350 h 400050"/>
              <a:gd name="connsiteX5" fmla="*/ 728011 w 2773787"/>
              <a:gd name="connsiteY5" fmla="*/ 127000 h 400050"/>
              <a:gd name="connsiteX6" fmla="*/ 740711 w 2773787"/>
              <a:gd name="connsiteY6" fmla="*/ 0 h 400050"/>
              <a:gd name="connsiteX0" fmla="*/ 740711 w 2776730"/>
              <a:gd name="connsiteY0" fmla="*/ 0 h 1073150"/>
              <a:gd name="connsiteX1" fmla="*/ 2772711 w 2776730"/>
              <a:gd name="connsiteY1" fmla="*/ 0 h 1073150"/>
              <a:gd name="connsiteX2" fmla="*/ 2760011 w 2776730"/>
              <a:gd name="connsiteY2" fmla="*/ 1073150 h 1073150"/>
              <a:gd name="connsiteX3" fmla="*/ 10461 w 2776730"/>
              <a:gd name="connsiteY3" fmla="*/ 374650 h 1073150"/>
              <a:gd name="connsiteX4" fmla="*/ 4111 w 2776730"/>
              <a:gd name="connsiteY4" fmla="*/ 133350 h 1073150"/>
              <a:gd name="connsiteX5" fmla="*/ 728011 w 2776730"/>
              <a:gd name="connsiteY5" fmla="*/ 127000 h 1073150"/>
              <a:gd name="connsiteX6" fmla="*/ 740711 w 2776730"/>
              <a:gd name="connsiteY6" fmla="*/ 0 h 1073150"/>
              <a:gd name="connsiteX0" fmla="*/ 740711 w 2843637"/>
              <a:gd name="connsiteY0" fmla="*/ 0 h 1073150"/>
              <a:gd name="connsiteX1" fmla="*/ 2842561 w 2843637"/>
              <a:gd name="connsiteY1" fmla="*/ 0 h 1073150"/>
              <a:gd name="connsiteX2" fmla="*/ 2760011 w 2843637"/>
              <a:gd name="connsiteY2" fmla="*/ 1073150 h 1073150"/>
              <a:gd name="connsiteX3" fmla="*/ 10461 w 2843637"/>
              <a:gd name="connsiteY3" fmla="*/ 374650 h 1073150"/>
              <a:gd name="connsiteX4" fmla="*/ 4111 w 2843637"/>
              <a:gd name="connsiteY4" fmla="*/ 133350 h 1073150"/>
              <a:gd name="connsiteX5" fmla="*/ 728011 w 2843637"/>
              <a:gd name="connsiteY5" fmla="*/ 127000 h 1073150"/>
              <a:gd name="connsiteX6" fmla="*/ 740711 w 2843637"/>
              <a:gd name="connsiteY6" fmla="*/ 0 h 1073150"/>
              <a:gd name="connsiteX0" fmla="*/ 283511 w 2843637"/>
              <a:gd name="connsiteY0" fmla="*/ 0 h 1073150"/>
              <a:gd name="connsiteX1" fmla="*/ 2842561 w 2843637"/>
              <a:gd name="connsiteY1" fmla="*/ 0 h 1073150"/>
              <a:gd name="connsiteX2" fmla="*/ 2760011 w 2843637"/>
              <a:gd name="connsiteY2" fmla="*/ 1073150 h 1073150"/>
              <a:gd name="connsiteX3" fmla="*/ 10461 w 2843637"/>
              <a:gd name="connsiteY3" fmla="*/ 374650 h 1073150"/>
              <a:gd name="connsiteX4" fmla="*/ 4111 w 2843637"/>
              <a:gd name="connsiteY4" fmla="*/ 133350 h 1073150"/>
              <a:gd name="connsiteX5" fmla="*/ 728011 w 2843637"/>
              <a:gd name="connsiteY5" fmla="*/ 127000 h 1073150"/>
              <a:gd name="connsiteX6" fmla="*/ 283511 w 2843637"/>
              <a:gd name="connsiteY6" fmla="*/ 0 h 1073150"/>
              <a:gd name="connsiteX0" fmla="*/ 283511 w 2843637"/>
              <a:gd name="connsiteY0" fmla="*/ 0 h 1073150"/>
              <a:gd name="connsiteX1" fmla="*/ 2842561 w 2843637"/>
              <a:gd name="connsiteY1" fmla="*/ 0 h 1073150"/>
              <a:gd name="connsiteX2" fmla="*/ 2760011 w 2843637"/>
              <a:gd name="connsiteY2" fmla="*/ 1073150 h 1073150"/>
              <a:gd name="connsiteX3" fmla="*/ 10461 w 2843637"/>
              <a:gd name="connsiteY3" fmla="*/ 374650 h 1073150"/>
              <a:gd name="connsiteX4" fmla="*/ 4111 w 2843637"/>
              <a:gd name="connsiteY4" fmla="*/ 133350 h 1073150"/>
              <a:gd name="connsiteX5" fmla="*/ 302561 w 2843637"/>
              <a:gd name="connsiteY5" fmla="*/ 139700 h 1073150"/>
              <a:gd name="connsiteX6" fmla="*/ 283511 w 2843637"/>
              <a:gd name="connsiteY6" fmla="*/ 0 h 1073150"/>
              <a:gd name="connsiteX0" fmla="*/ 312773 w 2872899"/>
              <a:gd name="connsiteY0" fmla="*/ 0 h 1073150"/>
              <a:gd name="connsiteX1" fmla="*/ 2871823 w 2872899"/>
              <a:gd name="connsiteY1" fmla="*/ 0 h 1073150"/>
              <a:gd name="connsiteX2" fmla="*/ 2789273 w 2872899"/>
              <a:gd name="connsiteY2" fmla="*/ 1073150 h 1073150"/>
              <a:gd name="connsiteX3" fmla="*/ 39723 w 2872899"/>
              <a:gd name="connsiteY3" fmla="*/ 374650 h 1073150"/>
              <a:gd name="connsiteX4" fmla="*/ 1623 w 2872899"/>
              <a:gd name="connsiteY4" fmla="*/ 139700 h 1073150"/>
              <a:gd name="connsiteX5" fmla="*/ 331823 w 2872899"/>
              <a:gd name="connsiteY5" fmla="*/ 139700 h 1073150"/>
              <a:gd name="connsiteX6" fmla="*/ 312773 w 2872899"/>
              <a:gd name="connsiteY6" fmla="*/ 0 h 1073150"/>
              <a:gd name="connsiteX0" fmla="*/ 337153 w 2897279"/>
              <a:gd name="connsiteY0" fmla="*/ 0 h 1089852"/>
              <a:gd name="connsiteX1" fmla="*/ 2896203 w 2897279"/>
              <a:gd name="connsiteY1" fmla="*/ 0 h 1089852"/>
              <a:gd name="connsiteX2" fmla="*/ 2813653 w 2897279"/>
              <a:gd name="connsiteY2" fmla="*/ 1073150 h 1089852"/>
              <a:gd name="connsiteX3" fmla="*/ 603 w 2897279"/>
              <a:gd name="connsiteY3" fmla="*/ 1085850 h 1089852"/>
              <a:gd name="connsiteX4" fmla="*/ 26003 w 2897279"/>
              <a:gd name="connsiteY4" fmla="*/ 139700 h 1089852"/>
              <a:gd name="connsiteX5" fmla="*/ 356203 w 2897279"/>
              <a:gd name="connsiteY5" fmla="*/ 139700 h 1089852"/>
              <a:gd name="connsiteX6" fmla="*/ 337153 w 2897279"/>
              <a:gd name="connsiteY6" fmla="*/ 0 h 1089852"/>
              <a:gd name="connsiteX0" fmla="*/ 337153 w 2907029"/>
              <a:gd name="connsiteY0" fmla="*/ 0 h 1091360"/>
              <a:gd name="connsiteX1" fmla="*/ 2896203 w 2907029"/>
              <a:gd name="connsiteY1" fmla="*/ 0 h 1091360"/>
              <a:gd name="connsiteX2" fmla="*/ 2902553 w 2907029"/>
              <a:gd name="connsiteY2" fmla="*/ 1085850 h 1091360"/>
              <a:gd name="connsiteX3" fmla="*/ 603 w 2907029"/>
              <a:gd name="connsiteY3" fmla="*/ 1085850 h 1091360"/>
              <a:gd name="connsiteX4" fmla="*/ 26003 w 2907029"/>
              <a:gd name="connsiteY4" fmla="*/ 139700 h 1091360"/>
              <a:gd name="connsiteX5" fmla="*/ 356203 w 2907029"/>
              <a:gd name="connsiteY5" fmla="*/ 139700 h 1091360"/>
              <a:gd name="connsiteX6" fmla="*/ 337153 w 2907029"/>
              <a:gd name="connsiteY6" fmla="*/ 0 h 1091360"/>
              <a:gd name="connsiteX0" fmla="*/ 337153 w 2909901"/>
              <a:gd name="connsiteY0" fmla="*/ 6350 h 1097710"/>
              <a:gd name="connsiteX1" fmla="*/ 2902553 w 2909901"/>
              <a:gd name="connsiteY1" fmla="*/ 0 h 1097710"/>
              <a:gd name="connsiteX2" fmla="*/ 2902553 w 2909901"/>
              <a:gd name="connsiteY2" fmla="*/ 1092200 h 1097710"/>
              <a:gd name="connsiteX3" fmla="*/ 603 w 2909901"/>
              <a:gd name="connsiteY3" fmla="*/ 1092200 h 1097710"/>
              <a:gd name="connsiteX4" fmla="*/ 26003 w 2909901"/>
              <a:gd name="connsiteY4" fmla="*/ 146050 h 1097710"/>
              <a:gd name="connsiteX5" fmla="*/ 356203 w 2909901"/>
              <a:gd name="connsiteY5" fmla="*/ 146050 h 1097710"/>
              <a:gd name="connsiteX6" fmla="*/ 337153 w 2909901"/>
              <a:gd name="connsiteY6" fmla="*/ 6350 h 1097710"/>
              <a:gd name="connsiteX0" fmla="*/ 337153 w 2907492"/>
              <a:gd name="connsiteY0" fmla="*/ 6350 h 1097710"/>
              <a:gd name="connsiteX1" fmla="*/ 2902553 w 2907492"/>
              <a:gd name="connsiteY1" fmla="*/ 0 h 1097710"/>
              <a:gd name="connsiteX2" fmla="*/ 2902553 w 2907492"/>
              <a:gd name="connsiteY2" fmla="*/ 1092200 h 1097710"/>
              <a:gd name="connsiteX3" fmla="*/ 603 w 2907492"/>
              <a:gd name="connsiteY3" fmla="*/ 1092200 h 1097710"/>
              <a:gd name="connsiteX4" fmla="*/ 26003 w 2907492"/>
              <a:gd name="connsiteY4" fmla="*/ 146050 h 1097710"/>
              <a:gd name="connsiteX5" fmla="*/ 356203 w 2907492"/>
              <a:gd name="connsiteY5" fmla="*/ 146050 h 1097710"/>
              <a:gd name="connsiteX6" fmla="*/ 337153 w 2907492"/>
              <a:gd name="connsiteY6" fmla="*/ 6350 h 1097710"/>
              <a:gd name="connsiteX0" fmla="*/ 337153 w 2918088"/>
              <a:gd name="connsiteY0" fmla="*/ 6350 h 1097710"/>
              <a:gd name="connsiteX1" fmla="*/ 2902553 w 2918088"/>
              <a:gd name="connsiteY1" fmla="*/ 0 h 1097710"/>
              <a:gd name="connsiteX2" fmla="*/ 2902553 w 2918088"/>
              <a:gd name="connsiteY2" fmla="*/ 1092200 h 1097710"/>
              <a:gd name="connsiteX3" fmla="*/ 603 w 2918088"/>
              <a:gd name="connsiteY3" fmla="*/ 1092200 h 1097710"/>
              <a:gd name="connsiteX4" fmla="*/ 26003 w 2918088"/>
              <a:gd name="connsiteY4" fmla="*/ 146050 h 1097710"/>
              <a:gd name="connsiteX5" fmla="*/ 356203 w 2918088"/>
              <a:gd name="connsiteY5" fmla="*/ 146050 h 1097710"/>
              <a:gd name="connsiteX6" fmla="*/ 337153 w 2918088"/>
              <a:gd name="connsiteY6" fmla="*/ 6350 h 1097710"/>
              <a:gd name="connsiteX0" fmla="*/ 337153 w 2918088"/>
              <a:gd name="connsiteY0" fmla="*/ 6350 h 1097710"/>
              <a:gd name="connsiteX1" fmla="*/ 2902553 w 2918088"/>
              <a:gd name="connsiteY1" fmla="*/ 0 h 1097710"/>
              <a:gd name="connsiteX2" fmla="*/ 2902553 w 2918088"/>
              <a:gd name="connsiteY2" fmla="*/ 1092200 h 1097710"/>
              <a:gd name="connsiteX3" fmla="*/ 603 w 2918088"/>
              <a:gd name="connsiteY3" fmla="*/ 1092200 h 1097710"/>
              <a:gd name="connsiteX4" fmla="*/ 26003 w 2918088"/>
              <a:gd name="connsiteY4" fmla="*/ 146050 h 1097710"/>
              <a:gd name="connsiteX5" fmla="*/ 324453 w 2918088"/>
              <a:gd name="connsiteY5" fmla="*/ 133350 h 1097710"/>
              <a:gd name="connsiteX6" fmla="*/ 337153 w 2918088"/>
              <a:gd name="connsiteY6" fmla="*/ 6350 h 1097710"/>
              <a:gd name="connsiteX0" fmla="*/ 342341 w 2923276"/>
              <a:gd name="connsiteY0" fmla="*/ 6350 h 1097710"/>
              <a:gd name="connsiteX1" fmla="*/ 2907741 w 2923276"/>
              <a:gd name="connsiteY1" fmla="*/ 0 h 1097710"/>
              <a:gd name="connsiteX2" fmla="*/ 2907741 w 2923276"/>
              <a:gd name="connsiteY2" fmla="*/ 1092200 h 1097710"/>
              <a:gd name="connsiteX3" fmla="*/ 5791 w 2923276"/>
              <a:gd name="connsiteY3" fmla="*/ 1092200 h 1097710"/>
              <a:gd name="connsiteX4" fmla="*/ 5791 w 2923276"/>
              <a:gd name="connsiteY4" fmla="*/ 139700 h 1097710"/>
              <a:gd name="connsiteX5" fmla="*/ 329641 w 2923276"/>
              <a:gd name="connsiteY5" fmla="*/ 133350 h 1097710"/>
              <a:gd name="connsiteX6" fmla="*/ 342341 w 2923276"/>
              <a:gd name="connsiteY6" fmla="*/ 6350 h 109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3276" h="1097710">
                <a:moveTo>
                  <a:pt x="342341" y="6350"/>
                </a:moveTo>
                <a:cubicBezTo>
                  <a:pt x="454524" y="25400"/>
                  <a:pt x="1901266" y="0"/>
                  <a:pt x="2907741" y="0"/>
                </a:cubicBezTo>
                <a:cubicBezTo>
                  <a:pt x="2938433" y="506942"/>
                  <a:pt x="2915505" y="981585"/>
                  <a:pt x="2907741" y="1092200"/>
                </a:cubicBezTo>
                <a:cubicBezTo>
                  <a:pt x="2672791" y="1083733"/>
                  <a:pt x="714874" y="1108075"/>
                  <a:pt x="5791" y="1092200"/>
                </a:cubicBezTo>
                <a:cubicBezTo>
                  <a:pt x="1558" y="981075"/>
                  <a:pt x="-4792" y="241300"/>
                  <a:pt x="5791" y="139700"/>
                </a:cubicBezTo>
                <a:lnTo>
                  <a:pt x="329641" y="133350"/>
                </a:lnTo>
                <a:lnTo>
                  <a:pt x="342341" y="6350"/>
                </a:lnTo>
                <a:close/>
              </a:path>
            </a:pathLst>
          </a:custGeom>
          <a:solidFill>
            <a:srgbClr val="FFFF00">
              <a:alpha val="2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xtBox 7"/>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324934133"/>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4.44444E-6 L -0.3414 0.00879 " pathEditMode="relative" rAng="0" ptsTypes="AA">
                                      <p:cBhvr>
                                        <p:cTn id="6" dur="2000" fill="hold"/>
                                        <p:tgtEl>
                                          <p:spTgt spid="12"/>
                                        </p:tgtEl>
                                        <p:attrNameLst>
                                          <p:attrName>ppt_x</p:attrName>
                                          <p:attrName>ppt_y</p:attrName>
                                        </p:attrNameLst>
                                      </p:cBhvr>
                                      <p:rCtr x="-17070" y="44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par>
                          <p:cTn id="11" fill="hold">
                            <p:stCondLst>
                              <p:cond delay="0"/>
                            </p:stCondLst>
                            <p:childTnLst>
                              <p:par>
                                <p:cTn id="12" presetID="42" presetClass="path" presetSubtype="0" accel="50000" decel="50000" fill="hold" grpId="1" nodeType="afterEffect">
                                  <p:stCondLst>
                                    <p:cond delay="0"/>
                                  </p:stCondLst>
                                  <p:childTnLst>
                                    <p:animMotion origin="layout" path="M 1.45833E-6 -2.96296E-6 L -0.34505 0.00764 " pathEditMode="relative" rAng="0" ptsTypes="AA">
                                      <p:cBhvr>
                                        <p:cTn id="13" dur="100" fill="hold"/>
                                        <p:tgtEl>
                                          <p:spTgt spid="14"/>
                                        </p:tgtEl>
                                        <p:attrNameLst>
                                          <p:attrName>ppt_x</p:attrName>
                                          <p:attrName>ppt_y</p:attrName>
                                        </p:attrNameLst>
                                      </p:cBhvr>
                                      <p:rCtr x="-17253" y="370"/>
                                    </p:animMotion>
                                  </p:childTnLst>
                                </p:cTn>
                              </p:par>
                            </p:childTnLst>
                          </p:cTn>
                        </p:par>
                        <p:par>
                          <p:cTn id="14" fill="hold">
                            <p:stCondLst>
                              <p:cond delay="100"/>
                            </p:stCondLst>
                            <p:childTnLst>
                              <p:par>
                                <p:cTn id="15" presetID="10" presetClass="entr" presetSubtype="0" fill="hold" grpId="2"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hidden"/>
                                      </p:to>
                                    </p:set>
                                  </p:childTnLst>
                                </p:cTn>
                              </p:par>
                            </p:childTnLst>
                          </p:cTn>
                        </p:par>
                        <p:par>
                          <p:cTn id="22" fill="hold">
                            <p:stCondLst>
                              <p:cond delay="0"/>
                            </p:stCondLst>
                            <p:childTnLst>
                              <p:par>
                                <p:cTn id="23" presetID="42" presetClass="path" presetSubtype="0" accel="50000" decel="50000" fill="hold" grpId="1" nodeType="afterEffect">
                                  <p:stCondLst>
                                    <p:cond delay="0"/>
                                  </p:stCondLst>
                                  <p:childTnLst>
                                    <p:animMotion origin="layout" path="M 1.875E-6 2.96296E-6 L -0.34505 0.00764 " pathEditMode="relative" rAng="0" ptsTypes="AA">
                                      <p:cBhvr>
                                        <p:cTn id="24" dur="100" fill="hold"/>
                                        <p:tgtEl>
                                          <p:spTgt spid="13"/>
                                        </p:tgtEl>
                                        <p:attrNameLst>
                                          <p:attrName>ppt_x</p:attrName>
                                          <p:attrName>ppt_y</p:attrName>
                                        </p:attrNameLst>
                                      </p:cBhvr>
                                      <p:rCtr x="-17253" y="370"/>
                                    </p:animMotion>
                                  </p:childTnLst>
                                </p:cTn>
                              </p:par>
                            </p:childTnLst>
                          </p:cTn>
                        </p:par>
                        <p:par>
                          <p:cTn id="25" fill="hold">
                            <p:stCondLst>
                              <p:cond delay="100"/>
                            </p:stCondLst>
                            <p:childTnLst>
                              <p:par>
                                <p:cTn id="26" presetID="10" presetClass="entr" presetSubtype="0" fill="hold" grpId="2"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4"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8800"/>
          </a:xfrm>
        </p:spPr>
        <p:txBody>
          <a:bodyPr/>
          <a:lstStyle/>
          <a:p>
            <a:r>
              <a:rPr lang="nl-NL" dirty="0" smtClean="0"/>
              <a:t>Een paar typische cases:</a:t>
            </a:r>
            <a:r>
              <a:rPr lang="nl-NL" dirty="0">
                <a:sym typeface="Wingdings" panose="05000000000000000000" pitchFamily="2" charset="2"/>
              </a:rPr>
              <a:t> </a:t>
            </a:r>
            <a:endParaRPr lang="nl-NL" dirty="0"/>
          </a:p>
        </p:txBody>
      </p:sp>
      <p:sp>
        <p:nvSpPr>
          <p:cNvPr id="3" name="Content Placeholder 2"/>
          <p:cNvSpPr>
            <a:spLocks noGrp="1"/>
          </p:cNvSpPr>
          <p:nvPr>
            <p:ph idx="1"/>
          </p:nvPr>
        </p:nvSpPr>
        <p:spPr>
          <a:xfrm>
            <a:off x="2171700" y="1538515"/>
            <a:ext cx="10515600" cy="4949372"/>
          </a:xfrm>
        </p:spPr>
        <p:txBody>
          <a:bodyPr>
            <a:normAutofit/>
          </a:bodyPr>
          <a:lstStyle/>
          <a:p>
            <a:r>
              <a:rPr lang="nl-NL" dirty="0" smtClean="0"/>
              <a:t>Niet vermeld in case-history RIVM (overzicht cases 2017-2018)</a:t>
            </a:r>
          </a:p>
          <a:p>
            <a:r>
              <a:rPr lang="nl-NL" dirty="0" smtClean="0"/>
              <a:t>Was hersteld.</a:t>
            </a:r>
          </a:p>
          <a:p>
            <a:r>
              <a:rPr lang="nl-NL" dirty="0" err="1" smtClean="0"/>
              <a:t>Beheersprogramma</a:t>
            </a:r>
            <a:r>
              <a:rPr lang="nl-NL" dirty="0" smtClean="0"/>
              <a:t> toegepast.</a:t>
            </a:r>
          </a:p>
          <a:p>
            <a:r>
              <a:rPr lang="nl-NL" dirty="0" smtClean="0"/>
              <a:t>Geen effectief COI beheer geïmplementeerd.</a:t>
            </a:r>
          </a:p>
          <a:p>
            <a:r>
              <a:rPr lang="nl-NL" dirty="0" smtClean="0"/>
              <a:t>.. inch C-stalen leiding.</a:t>
            </a:r>
          </a:p>
          <a:p>
            <a:r>
              <a:rPr lang="nl-NL" dirty="0" smtClean="0"/>
              <a:t>Lekkage brandbare stof.</a:t>
            </a:r>
          </a:p>
        </p:txBody>
      </p:sp>
      <p:sp>
        <p:nvSpPr>
          <p:cNvPr id="4" name="Content Placeholder 2"/>
          <p:cNvSpPr txBox="1">
            <a:spLocks/>
          </p:cNvSpPr>
          <p:nvPr/>
        </p:nvSpPr>
        <p:spPr>
          <a:xfrm>
            <a:off x="172354" y="1538515"/>
            <a:ext cx="199934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dirty="0" smtClean="0"/>
              <a:t>Leeftijd</a:t>
            </a:r>
          </a:p>
          <a:p>
            <a:pPr marL="0" indent="0" algn="r">
              <a:buNone/>
            </a:pPr>
            <a:r>
              <a:rPr lang="nl-NL" dirty="0" smtClean="0"/>
              <a:t>Toestand</a:t>
            </a:r>
          </a:p>
          <a:p>
            <a:pPr marL="0" indent="0" algn="r">
              <a:buNone/>
            </a:pPr>
            <a:r>
              <a:rPr lang="nl-NL" dirty="0" smtClean="0"/>
              <a:t>Beheer</a:t>
            </a:r>
          </a:p>
          <a:p>
            <a:pPr marL="0" indent="0" algn="r">
              <a:buNone/>
            </a:pPr>
            <a:r>
              <a:rPr lang="nl-NL" dirty="0" smtClean="0"/>
              <a:t>Deze locatie</a:t>
            </a:r>
          </a:p>
          <a:p>
            <a:pPr marL="0" indent="0" algn="r">
              <a:buNone/>
            </a:pPr>
            <a:r>
              <a:rPr lang="nl-NL" dirty="0" smtClean="0"/>
              <a:t>Component</a:t>
            </a:r>
          </a:p>
          <a:p>
            <a:pPr marL="0" indent="0" algn="r">
              <a:buNone/>
            </a:pPr>
            <a:r>
              <a:rPr lang="nl-NL" dirty="0" smtClean="0"/>
              <a:t>Gevolgen</a:t>
            </a:r>
          </a:p>
        </p:txBody>
      </p:sp>
      <p:sp>
        <p:nvSpPr>
          <p:cNvPr id="5" name="TextBox 4"/>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595572904"/>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7099"/>
          </a:xfrm>
        </p:spPr>
        <p:txBody>
          <a:bodyPr/>
          <a:lstStyle/>
          <a:p>
            <a:r>
              <a:rPr lang="nl-NL" dirty="0" smtClean="0"/>
              <a:t>Een paar typische cases:</a:t>
            </a:r>
            <a:r>
              <a:rPr lang="nl-NL" dirty="0">
                <a:sym typeface="Wingdings" panose="05000000000000000000" pitchFamily="2" charset="2"/>
              </a:rPr>
              <a:t> </a:t>
            </a:r>
            <a:endParaRPr lang="nl-NL" dirty="0"/>
          </a:p>
        </p:txBody>
      </p:sp>
      <p:sp>
        <p:nvSpPr>
          <p:cNvPr id="3" name="Content Placeholder 2"/>
          <p:cNvSpPr>
            <a:spLocks noGrp="1"/>
          </p:cNvSpPr>
          <p:nvPr>
            <p:ph idx="1"/>
          </p:nvPr>
        </p:nvSpPr>
        <p:spPr>
          <a:xfrm>
            <a:off x="2419350" y="923924"/>
            <a:ext cx="9467850" cy="5184775"/>
          </a:xfrm>
        </p:spPr>
        <p:txBody>
          <a:bodyPr>
            <a:normAutofit/>
          </a:bodyPr>
          <a:lstStyle/>
          <a:p>
            <a:r>
              <a:rPr lang="nl-NL" dirty="0" smtClean="0"/>
              <a:t>Kwaliteit herstelwerkzaamheden verbeteren.</a:t>
            </a:r>
          </a:p>
          <a:p>
            <a:r>
              <a:rPr lang="nl-NL" dirty="0" smtClean="0"/>
              <a:t>Van [Laten uitvoeren] naar [Gecontroleerd beheer].</a:t>
            </a:r>
          </a:p>
          <a:p>
            <a:r>
              <a:rPr lang="nl-NL" dirty="0" smtClean="0"/>
              <a:t>Minder “re-</a:t>
            </a:r>
            <a:r>
              <a:rPr lang="nl-NL" dirty="0" err="1" smtClean="0"/>
              <a:t>work</a:t>
            </a:r>
            <a:r>
              <a:rPr lang="nl-NL" dirty="0" smtClean="0"/>
              <a:t>”; Kwaliteit uitgevoerd werk staat niet ter discussie.</a:t>
            </a:r>
          </a:p>
          <a:p>
            <a:r>
              <a:rPr lang="nl-NL" dirty="0" smtClean="0"/>
              <a:t>Conform integriteitseisen.</a:t>
            </a:r>
          </a:p>
          <a:p>
            <a:r>
              <a:rPr lang="nl-NL" dirty="0" smtClean="0"/>
              <a:t>Aantoonbaar geïmplementeerde, risico-gedreven aanpak.</a:t>
            </a:r>
          </a:p>
          <a:p>
            <a:endParaRPr lang="nl-NL" dirty="0"/>
          </a:p>
          <a:p>
            <a:r>
              <a:rPr lang="nl-NL" dirty="0" smtClean="0"/>
              <a:t>Aantoonbaar, gedocumenteerd, veilige werkomgeving, rekening houdend met gebruiksomstandigheden.</a:t>
            </a:r>
          </a:p>
        </p:txBody>
      </p:sp>
      <p:sp>
        <p:nvSpPr>
          <p:cNvPr id="4" name="Content Placeholder 2"/>
          <p:cNvSpPr txBox="1">
            <a:spLocks/>
          </p:cNvSpPr>
          <p:nvPr/>
        </p:nvSpPr>
        <p:spPr>
          <a:xfrm>
            <a:off x="32654" y="915988"/>
            <a:ext cx="2386696" cy="5268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dirty="0" smtClean="0"/>
              <a:t>RIVM rapport</a:t>
            </a:r>
          </a:p>
          <a:p>
            <a:pPr marL="0" indent="0" algn="r">
              <a:buNone/>
            </a:pPr>
            <a:r>
              <a:rPr lang="nl-NL" dirty="0" smtClean="0"/>
              <a:t>Verandering</a:t>
            </a:r>
          </a:p>
          <a:p>
            <a:pPr marL="0" indent="0" algn="r">
              <a:buNone/>
            </a:pPr>
            <a:r>
              <a:rPr lang="nl-NL" dirty="0" smtClean="0"/>
              <a:t>Impact</a:t>
            </a:r>
          </a:p>
          <a:p>
            <a:pPr marL="0" indent="0" algn="r">
              <a:buNone/>
            </a:pPr>
            <a:endParaRPr lang="nl-NL" dirty="0" smtClean="0"/>
          </a:p>
          <a:p>
            <a:pPr marL="0" indent="0" algn="r">
              <a:buNone/>
            </a:pPr>
            <a:r>
              <a:rPr lang="nl-NL" dirty="0" smtClean="0"/>
              <a:t>Aanpak</a:t>
            </a:r>
          </a:p>
          <a:p>
            <a:pPr marL="0" indent="0" algn="r">
              <a:buNone/>
            </a:pPr>
            <a:r>
              <a:rPr lang="nl-NL" dirty="0" smtClean="0"/>
              <a:t>Resultaat</a:t>
            </a:r>
          </a:p>
          <a:p>
            <a:pPr marL="0" indent="0" algn="r">
              <a:buNone/>
            </a:pPr>
            <a:endParaRPr lang="nl-NL" sz="4800" dirty="0" smtClean="0"/>
          </a:p>
          <a:p>
            <a:pPr marL="0" indent="0" algn="r">
              <a:buNone/>
            </a:pPr>
            <a:r>
              <a:rPr lang="nl-NL" dirty="0" smtClean="0"/>
              <a:t>Essentie:</a:t>
            </a:r>
          </a:p>
        </p:txBody>
      </p:sp>
      <p:sp>
        <p:nvSpPr>
          <p:cNvPr id="5" name="TextBox 4"/>
          <p:cNvSpPr txBox="1"/>
          <p:nvPr/>
        </p:nvSpPr>
        <p:spPr>
          <a:xfrm>
            <a:off x="11804180" y="27293"/>
            <a:ext cx="389850" cy="369332"/>
          </a:xfrm>
          <a:prstGeom prst="rect">
            <a:avLst/>
          </a:prstGeom>
          <a:noFill/>
        </p:spPr>
        <p:txBody>
          <a:bodyPr wrap="none" rtlCol="0">
            <a:spAutoFit/>
          </a:bodyPr>
          <a:lstStyle/>
          <a:p>
            <a:r>
              <a:rPr lang="nl-NL" dirty="0" smtClean="0">
                <a:solidFill>
                  <a:srgbClr val="FF0000"/>
                </a:solidFill>
                <a:sym typeface="Wingdings" panose="05000000000000000000" pitchFamily="2" charset="2"/>
              </a:rPr>
              <a:t></a:t>
            </a:r>
            <a:endParaRPr lang="nl-NL" dirty="0">
              <a:solidFill>
                <a:srgbClr val="FF0000"/>
              </a:solidFill>
            </a:endParaRPr>
          </a:p>
        </p:txBody>
      </p:sp>
    </p:spTree>
    <p:extLst>
      <p:ext uri="{BB962C8B-B14F-4D97-AF65-F5344CB8AC3E}">
        <p14:creationId xmlns:p14="http://schemas.microsoft.com/office/powerpoint/2010/main" val="3895767386"/>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7142"/>
          </a:xfrm>
        </p:spPr>
        <p:txBody>
          <a:bodyPr/>
          <a:lstStyle/>
          <a:p>
            <a:r>
              <a:rPr lang="nl-NL" dirty="0" smtClean="0"/>
              <a:t>Samenvattend:</a:t>
            </a:r>
            <a:endParaRPr lang="nl-NL" dirty="0"/>
          </a:p>
        </p:txBody>
      </p:sp>
      <p:sp>
        <p:nvSpPr>
          <p:cNvPr id="3" name="Content Placeholder 2"/>
          <p:cNvSpPr>
            <a:spLocks noGrp="1"/>
          </p:cNvSpPr>
          <p:nvPr>
            <p:ph idx="1"/>
          </p:nvPr>
        </p:nvSpPr>
        <p:spPr>
          <a:xfrm>
            <a:off x="838199" y="1371600"/>
            <a:ext cx="11019971" cy="4805363"/>
          </a:xfrm>
        </p:spPr>
        <p:txBody>
          <a:bodyPr/>
          <a:lstStyle/>
          <a:p>
            <a:r>
              <a:rPr lang="nl-NL" dirty="0" smtClean="0"/>
              <a:t>Wat laten al deze cases zien?</a:t>
            </a:r>
          </a:p>
          <a:p>
            <a:r>
              <a:rPr lang="nl-NL" dirty="0" smtClean="0"/>
              <a:t>Gebrek aan continuïteit in de tijd van aandacht voor het onderwerp COI.</a:t>
            </a:r>
          </a:p>
          <a:p>
            <a:r>
              <a:rPr lang="nl-NL" dirty="0" smtClean="0"/>
              <a:t>Er zijn plannen, risico’s zijn geduid, het haakt op uitvoering en feedback.</a:t>
            </a:r>
          </a:p>
          <a:p>
            <a:r>
              <a:rPr lang="nl-NL" dirty="0"/>
              <a:t>Perceptie van het wérkelijke risico met COI als sluipmoordenaar is klaarblijkelijk niet ingedaald.</a:t>
            </a:r>
            <a:endParaRPr lang="nl-NL" dirty="0" smtClean="0"/>
          </a:p>
          <a:p>
            <a:r>
              <a:rPr lang="nl-NL" dirty="0" smtClean="0"/>
              <a:t>Als het dan mis gaat zijn de kosten aanzienlijk en is er nog vaak sprake van een “geluk bij een ongeluk” (</a:t>
            </a:r>
            <a:r>
              <a:rPr lang="nl-NL" dirty="0" err="1" smtClean="0"/>
              <a:t>near</a:t>
            </a:r>
            <a:r>
              <a:rPr lang="nl-NL" dirty="0" smtClean="0"/>
              <a:t> miss </a:t>
            </a:r>
            <a:r>
              <a:rPr lang="nl-NL" dirty="0" err="1" smtClean="0"/>
              <a:t>vwb</a:t>
            </a:r>
            <a:r>
              <a:rPr lang="nl-NL" dirty="0"/>
              <a:t> </a:t>
            </a:r>
            <a:r>
              <a:rPr lang="nl-NL" dirty="0" smtClean="0"/>
              <a:t>gevolg catastrofe </a:t>
            </a:r>
            <a:r>
              <a:rPr lang="nl-NL" dirty="0" smtClean="0">
                <a:sym typeface="Wingdings 2" panose="05020102010507070707" pitchFamily="18" charset="2"/>
              </a:rPr>
              <a:t></a:t>
            </a:r>
            <a:r>
              <a:rPr lang="nl-NL" dirty="0" smtClean="0"/>
              <a:t>)</a:t>
            </a:r>
          </a:p>
          <a:p>
            <a:r>
              <a:rPr lang="nl-NL" dirty="0" smtClean="0"/>
              <a:t>Bij correctie moet alsnog de gehele aanpak door worden gevoerd met daarbij dan natuurlijk extra kosten vanwege downtime en urgentie.</a:t>
            </a:r>
            <a:endParaRPr lang="nl-NL" dirty="0"/>
          </a:p>
        </p:txBody>
      </p:sp>
      <p:sp>
        <p:nvSpPr>
          <p:cNvPr id="4" name="TextBox 3"/>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1283386611"/>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Samenvattend: (2)</a:t>
            </a:r>
            <a:endParaRPr lang="nl-NL" dirty="0"/>
          </a:p>
        </p:txBody>
      </p:sp>
      <p:sp>
        <p:nvSpPr>
          <p:cNvPr id="3" name="Content Placeholder 2"/>
          <p:cNvSpPr>
            <a:spLocks noGrp="1"/>
          </p:cNvSpPr>
          <p:nvPr>
            <p:ph idx="1"/>
          </p:nvPr>
        </p:nvSpPr>
        <p:spPr>
          <a:xfrm>
            <a:off x="533400" y="1402294"/>
            <a:ext cx="11370733" cy="4351338"/>
          </a:xfrm>
        </p:spPr>
        <p:txBody>
          <a:bodyPr>
            <a:normAutofit/>
          </a:bodyPr>
          <a:lstStyle/>
          <a:p>
            <a:pPr marL="0" indent="0">
              <a:buNone/>
            </a:pPr>
            <a:r>
              <a:rPr lang="nl-NL" dirty="0" smtClean="0"/>
              <a:t>Hoe kunnen we de belangrijkste thema’s benoemen:</a:t>
            </a:r>
          </a:p>
          <a:p>
            <a:r>
              <a:rPr lang="nl-NL" dirty="0" smtClean="0"/>
              <a:t>Risico-gestuurde aanpak, focus op kans én potentiële gevolgen</a:t>
            </a:r>
          </a:p>
          <a:p>
            <a:pPr lvl="1"/>
            <a:r>
              <a:rPr lang="nl-NL" dirty="0" smtClean="0"/>
              <a:t>Zicht op corrosie beperkende factoren (coating) én bevorderende factoren</a:t>
            </a:r>
          </a:p>
          <a:p>
            <a:pPr lvl="1"/>
            <a:r>
              <a:rPr lang="nl-NL" dirty="0" smtClean="0"/>
              <a:t>Zicht op de mate waarin een verwacht probleem valt te beheersen</a:t>
            </a:r>
          </a:p>
          <a:p>
            <a:pPr lvl="1"/>
            <a:r>
              <a:rPr lang="nl-NL" dirty="0"/>
              <a:t>Zicht op de balans tussen kosten van beheer en beperken van risico’s; </a:t>
            </a:r>
            <a:r>
              <a:rPr lang="nl-NL" dirty="0" smtClean="0"/>
              <a:t>kosten/baten</a:t>
            </a:r>
          </a:p>
          <a:p>
            <a:r>
              <a:rPr lang="nl-NL" dirty="0" smtClean="0"/>
              <a:t>Aantoonbaar zicht op de actuele conditie</a:t>
            </a:r>
          </a:p>
          <a:p>
            <a:r>
              <a:rPr lang="nl-NL" dirty="0" smtClean="0"/>
              <a:t>Ontwerp én inspectie gericht op “het mogelijke probleem”</a:t>
            </a:r>
          </a:p>
          <a:p>
            <a:r>
              <a:rPr lang="nl-NL" dirty="0" smtClean="0"/>
              <a:t>Transparantie in de afweging is “</a:t>
            </a:r>
            <a:r>
              <a:rPr lang="nl-NL" dirty="0" err="1" smtClean="0"/>
              <a:t>key</a:t>
            </a:r>
            <a:r>
              <a:rPr lang="nl-NL" dirty="0" smtClean="0"/>
              <a:t>”</a:t>
            </a:r>
          </a:p>
          <a:p>
            <a:r>
              <a:rPr lang="nl-NL" dirty="0" smtClean="0"/>
              <a:t>“</a:t>
            </a:r>
            <a:r>
              <a:rPr lang="en-US" dirty="0" smtClean="0"/>
              <a:t>Plans are nothing, planning is everything</a:t>
            </a:r>
            <a:r>
              <a:rPr lang="nl-NL" dirty="0" smtClean="0"/>
              <a:t>” (naar Dwight D </a:t>
            </a:r>
            <a:r>
              <a:rPr lang="nl-NL" dirty="0" err="1" smtClean="0"/>
              <a:t>Eisenhower</a:t>
            </a:r>
            <a:r>
              <a:rPr lang="nl-NL" dirty="0" smtClean="0"/>
              <a:t>)</a:t>
            </a:r>
            <a:endParaRPr lang="nl-NL" dirty="0"/>
          </a:p>
        </p:txBody>
      </p:sp>
      <p:grpSp>
        <p:nvGrpSpPr>
          <p:cNvPr id="10" name="Group 9"/>
          <p:cNvGrpSpPr/>
          <p:nvPr/>
        </p:nvGrpSpPr>
        <p:grpSpPr>
          <a:xfrm>
            <a:off x="12327572" y="365125"/>
            <a:ext cx="4912014" cy="5921375"/>
            <a:chOff x="12327572" y="365125"/>
            <a:chExt cx="4912014" cy="5921375"/>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2812" y="365125"/>
              <a:ext cx="4895850" cy="2943225"/>
            </a:xfrm>
            <a:prstGeom prst="rect">
              <a:avLst/>
            </a:prstGeom>
            <a:effectLst>
              <a:outerShdw blurRad="88900" dist="63500" dir="2700000" algn="tl" rotWithShape="0">
                <a:prstClr val="black">
                  <a:alpha val="40000"/>
                </a:prst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7572" y="3308350"/>
              <a:ext cx="4912014" cy="2978150"/>
            </a:xfrm>
            <a:prstGeom prst="rect">
              <a:avLst/>
            </a:prstGeom>
            <a:effectLst>
              <a:outerShdw blurRad="88900" dist="63500" dir="2700000" algn="tl" rotWithShape="0">
                <a:prstClr val="black">
                  <a:alpha val="40000"/>
                </a:prstClr>
              </a:outerShdw>
            </a:effectLst>
          </p:spPr>
        </p:pic>
      </p:grpSp>
      <p:sp>
        <p:nvSpPr>
          <p:cNvPr id="7" name="TextBox 6"/>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46553530"/>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7037E-6 L -0.44193 0.03172 " pathEditMode="relative" rAng="0" ptsTypes="AA">
                                      <p:cBhvr>
                                        <p:cTn id="6" dur="2000" fill="hold"/>
                                        <p:tgtEl>
                                          <p:spTgt spid="10"/>
                                        </p:tgtEl>
                                        <p:attrNameLst>
                                          <p:attrName>ppt_x</p:attrName>
                                          <p:attrName>ppt_y</p:attrName>
                                        </p:attrNameLst>
                                      </p:cBhvr>
                                      <p:rCtr x="-22096" y="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8800"/>
          </a:xfrm>
        </p:spPr>
        <p:txBody>
          <a:bodyPr>
            <a:normAutofit/>
          </a:bodyPr>
          <a:lstStyle/>
          <a:p>
            <a:r>
              <a:rPr lang="nl-NL" dirty="0" smtClean="0"/>
              <a:t>Overzicht van incident cases met COI: </a:t>
            </a:r>
            <a:endParaRPr lang="nl-NL"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61095960"/>
              </p:ext>
            </p:extLst>
          </p:nvPr>
        </p:nvGraphicFramePr>
        <p:xfrm>
          <a:off x="838200" y="1045031"/>
          <a:ext cx="10628087" cy="4737461"/>
        </p:xfrm>
        <a:graphic>
          <a:graphicData uri="http://schemas.openxmlformats.org/drawingml/2006/table">
            <a:tbl>
              <a:tblPr firstRow="1" bandRow="1">
                <a:effectLst>
                  <a:outerShdw blurRad="88900" dist="63500" dir="2700000" algn="tl" rotWithShape="0">
                    <a:prstClr val="black">
                      <a:alpha val="40000"/>
                    </a:prstClr>
                  </a:outerShdw>
                </a:effectLst>
                <a:tableStyleId>{2A488322-F2BA-4B5B-9748-0D474271808F}</a:tableStyleId>
              </a:tblPr>
              <a:tblGrid>
                <a:gridCol w="3629102">
                  <a:extLst>
                    <a:ext uri="{9D8B030D-6E8A-4147-A177-3AD203B41FA5}">
                      <a16:colId xmlns:a16="http://schemas.microsoft.com/office/drawing/2014/main" val="2241357339"/>
                    </a:ext>
                  </a:extLst>
                </a:gridCol>
                <a:gridCol w="5329843">
                  <a:extLst>
                    <a:ext uri="{9D8B030D-6E8A-4147-A177-3AD203B41FA5}">
                      <a16:colId xmlns:a16="http://schemas.microsoft.com/office/drawing/2014/main" val="3082891211"/>
                    </a:ext>
                  </a:extLst>
                </a:gridCol>
                <a:gridCol w="1669142">
                  <a:extLst>
                    <a:ext uri="{9D8B030D-6E8A-4147-A177-3AD203B41FA5}">
                      <a16:colId xmlns:a16="http://schemas.microsoft.com/office/drawing/2014/main" val="3995380290"/>
                    </a:ext>
                  </a:extLst>
                </a:gridCol>
              </a:tblGrid>
              <a:tr h="322217">
                <a:tc>
                  <a:txBody>
                    <a:bodyPr/>
                    <a:lstStyle/>
                    <a:p>
                      <a:pPr algn="l" fontAlgn="ctr"/>
                      <a:r>
                        <a:rPr lang="nl-NL" sz="1800" u="none" strike="noStrike" dirty="0">
                          <a:effectLst/>
                          <a:latin typeface="+mn-lt"/>
                        </a:rPr>
                        <a:t>Chronologische</a:t>
                      </a:r>
                      <a:r>
                        <a:rPr lang="nl-NL" sz="1800" u="none" strike="noStrike" dirty="0">
                          <a:effectLst/>
                        </a:rPr>
                        <a:t> lijstweergave:</a:t>
                      </a:r>
                      <a:endParaRPr lang="nl-NL" sz="1800" b="1" i="0" u="none" strike="noStrike" dirty="0">
                        <a:solidFill>
                          <a:srgbClr val="000000"/>
                        </a:solidFill>
                        <a:effectLst/>
                        <a:latin typeface="Trebuchet MS" panose="020B0603020202020204" pitchFamily="34" charset="0"/>
                      </a:endParaRPr>
                    </a:p>
                  </a:txBody>
                  <a:tcPr marL="114300" marR="0" marT="0" marB="0" anchor="ctr"/>
                </a:tc>
                <a:tc gridSpan="2">
                  <a:txBody>
                    <a:bodyPr/>
                    <a:lstStyle/>
                    <a:p>
                      <a:pPr algn="l" fontAlgn="ctr"/>
                      <a:r>
                        <a:rPr lang="nl-NL" sz="1800" b="0" i="0" u="none" strike="noStrike" dirty="0" smtClean="0">
                          <a:solidFill>
                            <a:srgbClr val="000000"/>
                          </a:solidFill>
                          <a:effectLst/>
                          <a:latin typeface="+mn-lt"/>
                        </a:rPr>
                        <a:t>Combinatie van bronnen, waaronder https://www.rbiclue.com</a:t>
                      </a:r>
                      <a:endParaRPr lang="nl-NL" sz="1800" b="0" i="0" u="none" strike="noStrike" dirty="0">
                        <a:solidFill>
                          <a:srgbClr val="000000"/>
                        </a:solidFill>
                        <a:effectLst/>
                        <a:latin typeface="+mn-lt"/>
                      </a:endParaRPr>
                    </a:p>
                  </a:txBody>
                  <a:tcPr marL="114300" marR="0" marT="0" marB="0" anchor="ctr"/>
                </a:tc>
                <a:tc hMerge="1">
                  <a:txBody>
                    <a:bodyPr/>
                    <a:lstStyle/>
                    <a:p>
                      <a:pPr algn="l" fontAlgn="b"/>
                      <a:endParaRPr lang="nl-NL" sz="1800" b="0" i="0" u="none" strike="noStrike" dirty="0">
                        <a:solidFill>
                          <a:srgbClr val="000000"/>
                        </a:solidFill>
                        <a:effectLst/>
                        <a:latin typeface="Trebuchet MS" panose="020B0603020202020204" pitchFamily="34" charset="0"/>
                      </a:endParaRPr>
                    </a:p>
                  </a:txBody>
                  <a:tcPr marL="114300" marR="0" marT="0" marB="0" anchor="b"/>
                </a:tc>
                <a:extLst>
                  <a:ext uri="{0D108BD9-81ED-4DB2-BD59-A6C34878D82A}">
                    <a16:rowId xmlns:a16="http://schemas.microsoft.com/office/drawing/2014/main" val="2994073444"/>
                  </a:ext>
                </a:extLst>
              </a:tr>
              <a:tr h="322217">
                <a:tc gridSpan="2">
                  <a:txBody>
                    <a:bodyPr/>
                    <a:lstStyle/>
                    <a:p>
                      <a:pPr algn="l" fontAlgn="ctr"/>
                      <a:r>
                        <a:rPr lang="en-US" sz="1800" u="none" strike="noStrike" dirty="0">
                          <a:effectLst/>
                        </a:rPr>
                        <a:t>CUI Major Incident #1: </a:t>
                      </a:r>
                      <a:r>
                        <a:rPr lang="en-US" sz="1800" u="none" strike="noStrike" dirty="0" smtClean="0">
                          <a:effectLst/>
                        </a:rPr>
                        <a:t> Kawasaki </a:t>
                      </a:r>
                      <a:r>
                        <a:rPr lang="en-US" sz="1800" u="none" strike="noStrike" dirty="0">
                          <a:effectLst/>
                        </a:rPr>
                        <a:t>Oil; Leakage of fuel oil into the sea</a:t>
                      </a:r>
                      <a:endParaRPr lang="en-US" sz="1800" b="0" i="0" u="none" strike="noStrike" dirty="0">
                        <a:solidFill>
                          <a:srgbClr val="000000"/>
                        </a:solidFill>
                        <a:effectLst/>
                        <a:latin typeface="Trebuchet MS" panose="020B0603020202020204" pitchFamily="34" charset="0"/>
                      </a:endParaRPr>
                    </a:p>
                  </a:txBody>
                  <a:tcPr marL="114300" marR="0" marT="0" marB="0" anchor="ctr"/>
                </a:tc>
                <a:tc hMerge="1">
                  <a:txBody>
                    <a:bodyPr/>
                    <a:lstStyle/>
                    <a:p>
                      <a:endParaRPr lang="nl-NL"/>
                    </a:p>
                  </a:txBody>
                  <a:tcPr/>
                </a:tc>
                <a:tc>
                  <a:txBody>
                    <a:bodyPr/>
                    <a:lstStyle/>
                    <a:p>
                      <a:pPr algn="l" fontAlgn="ctr"/>
                      <a:r>
                        <a:rPr lang="nl-NL" sz="1800" u="none" strike="noStrike">
                          <a:effectLst/>
                        </a:rPr>
                        <a:t>Oct 11, 1990</a:t>
                      </a:r>
                      <a:endParaRPr lang="nl-NL" sz="1800" b="0" i="0" u="none" strike="noStrike">
                        <a:solidFill>
                          <a:srgbClr val="000000"/>
                        </a:solidFill>
                        <a:effectLst/>
                        <a:latin typeface="Trebuchet MS" panose="020B0603020202020204" pitchFamily="34" charset="0"/>
                      </a:endParaRPr>
                    </a:p>
                  </a:txBody>
                  <a:tcPr marL="114300" marR="0" marT="0" marB="0" anchor="ctr"/>
                </a:tc>
                <a:extLst>
                  <a:ext uri="{0D108BD9-81ED-4DB2-BD59-A6C34878D82A}">
                    <a16:rowId xmlns:a16="http://schemas.microsoft.com/office/drawing/2014/main" val="2249796461"/>
                  </a:ext>
                </a:extLst>
              </a:tr>
              <a:tr h="322217">
                <a:tc gridSpan="2">
                  <a:txBody>
                    <a:bodyPr/>
                    <a:lstStyle/>
                    <a:p>
                      <a:pPr algn="l" fontAlgn="ctr"/>
                      <a:r>
                        <a:rPr lang="nl-NL" sz="1800" u="none" strike="noStrike" dirty="0">
                          <a:effectLst/>
                        </a:rPr>
                        <a:t>CUI Major Incident# 2: </a:t>
                      </a:r>
                      <a:r>
                        <a:rPr lang="nl-NL" sz="1800" u="none" strike="noStrike" dirty="0" smtClean="0">
                          <a:effectLst/>
                        </a:rPr>
                        <a:t> Kawasaki </a:t>
                      </a:r>
                      <a:r>
                        <a:rPr lang="nl-NL" sz="1800" u="none" strike="noStrike" dirty="0" err="1">
                          <a:effectLst/>
                        </a:rPr>
                        <a:t>Fuel</a:t>
                      </a:r>
                      <a:r>
                        <a:rPr lang="nl-NL" sz="1800" u="none" strike="noStrike" dirty="0">
                          <a:effectLst/>
                        </a:rPr>
                        <a:t> </a:t>
                      </a:r>
                      <a:r>
                        <a:rPr lang="nl-NL" sz="1800" u="none" strike="noStrike" dirty="0" smtClean="0">
                          <a:effectLst/>
                        </a:rPr>
                        <a:t>Oil; </a:t>
                      </a:r>
                      <a:r>
                        <a:rPr lang="nl-NL" sz="1800" u="none" strike="noStrike" dirty="0" err="1">
                          <a:effectLst/>
                        </a:rPr>
                        <a:t>Leakage</a:t>
                      </a:r>
                      <a:endParaRPr lang="nl-NL" sz="1800" b="0" i="0" u="none" strike="noStrike" dirty="0">
                        <a:solidFill>
                          <a:srgbClr val="000000"/>
                        </a:solidFill>
                        <a:effectLst/>
                        <a:latin typeface="Trebuchet MS" panose="020B0603020202020204" pitchFamily="34" charset="0"/>
                      </a:endParaRPr>
                    </a:p>
                  </a:txBody>
                  <a:tcPr marL="114300" marR="0" marT="0" marB="0" anchor="ctr"/>
                </a:tc>
                <a:tc hMerge="1">
                  <a:txBody>
                    <a:bodyPr/>
                    <a:lstStyle/>
                    <a:p>
                      <a:endParaRPr lang="nl-NL"/>
                    </a:p>
                  </a:txBody>
                  <a:tcPr/>
                </a:tc>
                <a:tc>
                  <a:txBody>
                    <a:bodyPr/>
                    <a:lstStyle/>
                    <a:p>
                      <a:pPr algn="l" fontAlgn="ctr"/>
                      <a:r>
                        <a:rPr lang="nl-NL" sz="1800" u="none" strike="noStrike">
                          <a:effectLst/>
                        </a:rPr>
                        <a:t>Jul 7, 1993</a:t>
                      </a:r>
                      <a:endParaRPr lang="nl-NL" sz="1800" b="0" i="0" u="none" strike="noStrike">
                        <a:solidFill>
                          <a:srgbClr val="000000"/>
                        </a:solidFill>
                        <a:effectLst/>
                        <a:latin typeface="Trebuchet MS" panose="020B0603020202020204" pitchFamily="34" charset="0"/>
                      </a:endParaRPr>
                    </a:p>
                  </a:txBody>
                  <a:tcPr marL="114300" marR="0" marT="0" marB="0" anchor="ctr"/>
                </a:tc>
                <a:extLst>
                  <a:ext uri="{0D108BD9-81ED-4DB2-BD59-A6C34878D82A}">
                    <a16:rowId xmlns:a16="http://schemas.microsoft.com/office/drawing/2014/main" val="1443013586"/>
                  </a:ext>
                </a:extLst>
              </a:tr>
              <a:tr h="322217">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800" u="none" strike="noStrike" dirty="0">
                          <a:effectLst/>
                        </a:rPr>
                        <a:t>CUI Major Incident# 3: </a:t>
                      </a:r>
                      <a:r>
                        <a:rPr lang="en-US" sz="1800" u="none" strike="noStrike" dirty="0" smtClean="0">
                          <a:effectLst/>
                        </a:rPr>
                        <a:t> Humber Refinery</a:t>
                      </a:r>
                      <a:r>
                        <a:rPr lang="en-US" sz="1800" b="0" i="0" u="none" strike="noStrike" dirty="0" smtClean="0">
                          <a:solidFill>
                            <a:srgbClr val="000000"/>
                          </a:solidFill>
                          <a:effectLst/>
                          <a:latin typeface="Trebuchet MS" panose="020B0603020202020204" pitchFamily="34" charset="0"/>
                        </a:rPr>
                        <a:t>;</a:t>
                      </a:r>
                      <a:r>
                        <a:rPr lang="en-US" sz="1800" b="0" i="0" u="none" strike="noStrike" baseline="0" dirty="0" smtClean="0">
                          <a:solidFill>
                            <a:srgbClr val="000000"/>
                          </a:solidFill>
                          <a:effectLst/>
                          <a:latin typeface="Trebuchet MS" panose="020B0603020202020204" pitchFamily="34" charset="0"/>
                        </a:rPr>
                        <a:t> </a:t>
                      </a:r>
                      <a:r>
                        <a:rPr lang="en-US" sz="1800" u="none" strike="noStrike" dirty="0" smtClean="0">
                          <a:effectLst/>
                        </a:rPr>
                        <a:t>Fire </a:t>
                      </a:r>
                      <a:r>
                        <a:rPr lang="en-US" sz="1800" u="none" strike="noStrike" dirty="0">
                          <a:effectLst/>
                        </a:rPr>
                        <a:t>and </a:t>
                      </a:r>
                      <a:r>
                        <a:rPr lang="en-US" sz="1800" u="none" strike="noStrike" dirty="0" smtClean="0">
                          <a:effectLst/>
                        </a:rPr>
                        <a:t>Explosion</a:t>
                      </a:r>
                      <a:endParaRPr lang="en-US" sz="1800" b="0" i="0" u="none" strike="noStrike" dirty="0">
                        <a:solidFill>
                          <a:srgbClr val="000000"/>
                        </a:solidFill>
                        <a:effectLst/>
                        <a:latin typeface="Trebuchet MS" panose="020B0603020202020204" pitchFamily="34" charset="0"/>
                      </a:endParaRPr>
                    </a:p>
                  </a:txBody>
                  <a:tcPr marL="114300" marR="0" marT="0" marB="0" anchor="ctr"/>
                </a:tc>
                <a:tc hMerge="1">
                  <a:txBody>
                    <a:bodyPr/>
                    <a:lstStyle/>
                    <a:p>
                      <a:endParaRPr lang="nl-NL"/>
                    </a:p>
                  </a:txBody>
                  <a:tcPr/>
                </a:tc>
                <a:tc>
                  <a:txBody>
                    <a:bodyPr/>
                    <a:lstStyle/>
                    <a:p>
                      <a:pPr algn="l" fontAlgn="ctr"/>
                      <a:r>
                        <a:rPr lang="nl-NL" sz="1800" u="none" strike="noStrike">
                          <a:effectLst/>
                        </a:rPr>
                        <a:t>Apr 16, 2001</a:t>
                      </a:r>
                      <a:endParaRPr lang="nl-NL" sz="1800" b="0" i="0" u="none" strike="noStrike">
                        <a:solidFill>
                          <a:srgbClr val="000000"/>
                        </a:solidFill>
                        <a:effectLst/>
                        <a:latin typeface="Trebuchet MS" panose="020B0603020202020204" pitchFamily="34" charset="0"/>
                      </a:endParaRPr>
                    </a:p>
                  </a:txBody>
                  <a:tcPr marL="114300" marR="0" marT="0" marB="0" anchor="ctr"/>
                </a:tc>
                <a:extLst>
                  <a:ext uri="{0D108BD9-81ED-4DB2-BD59-A6C34878D82A}">
                    <a16:rowId xmlns:a16="http://schemas.microsoft.com/office/drawing/2014/main" val="3028009071"/>
                  </a:ext>
                </a:extLst>
              </a:tr>
              <a:tr h="322217">
                <a:tc gridSpan="2">
                  <a:txBody>
                    <a:bodyPr/>
                    <a:lstStyle/>
                    <a:p>
                      <a:pPr algn="l" fontAlgn="ctr"/>
                      <a:r>
                        <a:rPr lang="en-US" sz="1800" u="none" strike="noStrike" dirty="0">
                          <a:effectLst/>
                        </a:rPr>
                        <a:t>CUI Major Incident# 4: </a:t>
                      </a:r>
                      <a:r>
                        <a:rPr lang="en-US" sz="1800" u="none" strike="noStrike" dirty="0" smtClean="0">
                          <a:effectLst/>
                        </a:rPr>
                        <a:t> First </a:t>
                      </a:r>
                      <a:r>
                        <a:rPr lang="en-US" sz="1800" u="none" strike="noStrike" dirty="0">
                          <a:effectLst/>
                        </a:rPr>
                        <a:t>Chemical </a:t>
                      </a:r>
                      <a:r>
                        <a:rPr lang="en-US" sz="1800" u="none" strike="noStrike" dirty="0" smtClean="0">
                          <a:effectLst/>
                        </a:rPr>
                        <a:t>Corporation; </a:t>
                      </a:r>
                      <a:r>
                        <a:rPr lang="en-US" sz="1800" u="none" strike="noStrike" dirty="0">
                          <a:effectLst/>
                        </a:rPr>
                        <a:t>Explosion and Fire</a:t>
                      </a:r>
                      <a:endParaRPr lang="en-US" sz="1800" b="0" i="0" u="none" strike="noStrike" dirty="0">
                        <a:solidFill>
                          <a:srgbClr val="000000"/>
                        </a:solidFill>
                        <a:effectLst/>
                        <a:latin typeface="Trebuchet MS" panose="020B0603020202020204" pitchFamily="34" charset="0"/>
                      </a:endParaRPr>
                    </a:p>
                  </a:txBody>
                  <a:tcPr marL="114300" marR="0" marT="0" marB="0" anchor="ctr"/>
                </a:tc>
                <a:tc hMerge="1">
                  <a:txBody>
                    <a:bodyPr/>
                    <a:lstStyle/>
                    <a:p>
                      <a:endParaRPr lang="nl-NL"/>
                    </a:p>
                  </a:txBody>
                  <a:tcPr/>
                </a:tc>
                <a:tc>
                  <a:txBody>
                    <a:bodyPr/>
                    <a:lstStyle/>
                    <a:p>
                      <a:pPr algn="l" fontAlgn="ctr"/>
                      <a:r>
                        <a:rPr lang="nl-NL" sz="1800" u="none" strike="noStrike">
                          <a:effectLst/>
                        </a:rPr>
                        <a:t>Oct 13, 2002</a:t>
                      </a:r>
                      <a:endParaRPr lang="nl-NL" sz="1800" b="0" i="0" u="none" strike="noStrike">
                        <a:solidFill>
                          <a:srgbClr val="000000"/>
                        </a:solidFill>
                        <a:effectLst/>
                        <a:latin typeface="Trebuchet MS" panose="020B0603020202020204" pitchFamily="34" charset="0"/>
                      </a:endParaRPr>
                    </a:p>
                  </a:txBody>
                  <a:tcPr marL="114300" marR="0" marT="0" marB="0" anchor="ctr"/>
                </a:tc>
                <a:extLst>
                  <a:ext uri="{0D108BD9-81ED-4DB2-BD59-A6C34878D82A}">
                    <a16:rowId xmlns:a16="http://schemas.microsoft.com/office/drawing/2014/main" val="3822097358"/>
                  </a:ext>
                </a:extLst>
              </a:tr>
              <a:tr h="322217">
                <a:tc gridSpan="2">
                  <a:txBody>
                    <a:bodyPr/>
                    <a:lstStyle/>
                    <a:p>
                      <a:pPr algn="l" fontAlgn="ctr"/>
                      <a:r>
                        <a:rPr lang="en-US" sz="1800" u="none" strike="noStrike" dirty="0">
                          <a:solidFill>
                            <a:srgbClr val="FF0000"/>
                          </a:solidFill>
                          <a:effectLst/>
                        </a:rPr>
                        <a:t>CUI Major Incident# 5</a:t>
                      </a:r>
                      <a:r>
                        <a:rPr lang="en-US" sz="1800" u="none" strike="noStrike" dirty="0">
                          <a:effectLst/>
                        </a:rPr>
                        <a:t>: </a:t>
                      </a:r>
                      <a:r>
                        <a:rPr lang="en-US" sz="1800" u="none" strike="noStrike" dirty="0" smtClean="0">
                          <a:effectLst/>
                        </a:rPr>
                        <a:t> </a:t>
                      </a:r>
                      <a:r>
                        <a:rPr lang="en-US" sz="1800" u="none" strike="noStrike" dirty="0" err="1" smtClean="0">
                          <a:effectLst/>
                        </a:rPr>
                        <a:t>Petroplus</a:t>
                      </a:r>
                      <a:r>
                        <a:rPr lang="en-US" sz="1800" u="none" strike="noStrike" dirty="0" smtClean="0">
                          <a:effectLst/>
                        </a:rPr>
                        <a:t> </a:t>
                      </a:r>
                      <a:r>
                        <a:rPr lang="en-US" sz="1800" u="none" strike="noStrike" dirty="0" err="1">
                          <a:effectLst/>
                        </a:rPr>
                        <a:t>Coryton</a:t>
                      </a:r>
                      <a:r>
                        <a:rPr lang="en-US" sz="1800" u="none" strike="noStrike" dirty="0">
                          <a:effectLst/>
                        </a:rPr>
                        <a:t> </a:t>
                      </a:r>
                      <a:r>
                        <a:rPr lang="en-US" sz="1800" u="none" strike="noStrike" dirty="0" smtClean="0">
                          <a:effectLst/>
                        </a:rPr>
                        <a:t>Refinery; </a:t>
                      </a:r>
                      <a:r>
                        <a:rPr lang="en-US" sz="1800" u="none" strike="noStrike" dirty="0">
                          <a:effectLst/>
                        </a:rPr>
                        <a:t>Fire and Naphtha Release</a:t>
                      </a:r>
                      <a:endParaRPr lang="en-US" sz="1800" b="0" i="0" u="none" strike="noStrike" dirty="0">
                        <a:solidFill>
                          <a:srgbClr val="000000"/>
                        </a:solidFill>
                        <a:effectLst/>
                        <a:latin typeface="Trebuchet MS" panose="020B0603020202020204" pitchFamily="34" charset="0"/>
                      </a:endParaRPr>
                    </a:p>
                  </a:txBody>
                  <a:tcPr marL="114300" marR="0" marT="0" marB="0" anchor="ctr"/>
                </a:tc>
                <a:tc hMerge="1">
                  <a:txBody>
                    <a:bodyPr/>
                    <a:lstStyle/>
                    <a:p>
                      <a:endParaRPr lang="nl-NL"/>
                    </a:p>
                  </a:txBody>
                  <a:tcPr/>
                </a:tc>
                <a:tc>
                  <a:txBody>
                    <a:bodyPr/>
                    <a:lstStyle/>
                    <a:p>
                      <a:pPr algn="l" fontAlgn="ctr"/>
                      <a:r>
                        <a:rPr lang="nl-NL" sz="1800" u="none" strike="noStrike">
                          <a:effectLst/>
                        </a:rPr>
                        <a:t>Oct 31, 2007</a:t>
                      </a:r>
                      <a:endParaRPr lang="nl-NL" sz="1800" b="0" i="0" u="none" strike="noStrike">
                        <a:solidFill>
                          <a:srgbClr val="000000"/>
                        </a:solidFill>
                        <a:effectLst/>
                        <a:latin typeface="Trebuchet MS" panose="020B0603020202020204" pitchFamily="34" charset="0"/>
                      </a:endParaRPr>
                    </a:p>
                  </a:txBody>
                  <a:tcPr marL="114300" marR="0" marT="0" marB="0" anchor="ctr"/>
                </a:tc>
                <a:extLst>
                  <a:ext uri="{0D108BD9-81ED-4DB2-BD59-A6C34878D82A}">
                    <a16:rowId xmlns:a16="http://schemas.microsoft.com/office/drawing/2014/main" val="4110989519"/>
                  </a:ext>
                </a:extLst>
              </a:tr>
              <a:tr h="322217">
                <a:tc gridSpan="2">
                  <a:txBody>
                    <a:bodyPr/>
                    <a:lstStyle/>
                    <a:p>
                      <a:pPr algn="l" fontAlgn="ctr"/>
                      <a:r>
                        <a:rPr lang="en-US" sz="1800" u="none" strike="noStrike" dirty="0">
                          <a:effectLst/>
                        </a:rPr>
                        <a:t>CUI Major Incident# 6: </a:t>
                      </a:r>
                      <a:r>
                        <a:rPr lang="en-US" sz="1800" u="none" strike="noStrike" dirty="0" smtClean="0">
                          <a:effectLst/>
                        </a:rPr>
                        <a:t> </a:t>
                      </a:r>
                      <a:r>
                        <a:rPr lang="en-US" sz="1800" u="none" strike="noStrike" dirty="0" err="1" smtClean="0">
                          <a:effectLst/>
                        </a:rPr>
                        <a:t>Donges</a:t>
                      </a:r>
                      <a:r>
                        <a:rPr lang="en-US" sz="1800" u="none" strike="noStrike" dirty="0" smtClean="0">
                          <a:effectLst/>
                        </a:rPr>
                        <a:t> Refinery; </a:t>
                      </a:r>
                      <a:r>
                        <a:rPr lang="en-US" sz="1800" u="none" strike="noStrike" dirty="0">
                          <a:effectLst/>
                        </a:rPr>
                        <a:t>Fuel Oil Spill</a:t>
                      </a:r>
                      <a:endParaRPr lang="en-US" sz="1800" b="0" i="0" u="none" strike="noStrike" dirty="0">
                        <a:solidFill>
                          <a:srgbClr val="000000"/>
                        </a:solidFill>
                        <a:effectLst/>
                        <a:latin typeface="Trebuchet MS" panose="020B0603020202020204" pitchFamily="34" charset="0"/>
                      </a:endParaRPr>
                    </a:p>
                  </a:txBody>
                  <a:tcPr marL="114300" marR="0" marT="0" marB="0" anchor="ctr"/>
                </a:tc>
                <a:tc hMerge="1">
                  <a:txBody>
                    <a:bodyPr/>
                    <a:lstStyle/>
                    <a:p>
                      <a:endParaRPr lang="nl-NL"/>
                    </a:p>
                  </a:txBody>
                  <a:tcPr/>
                </a:tc>
                <a:tc>
                  <a:txBody>
                    <a:bodyPr/>
                    <a:lstStyle/>
                    <a:p>
                      <a:pPr algn="l" fontAlgn="ctr"/>
                      <a:r>
                        <a:rPr lang="nl-NL" sz="1800" u="none" strike="noStrike">
                          <a:effectLst/>
                        </a:rPr>
                        <a:t>Mar 16, 2008</a:t>
                      </a:r>
                      <a:endParaRPr lang="nl-NL" sz="1800" b="0" i="0" u="none" strike="noStrike">
                        <a:solidFill>
                          <a:srgbClr val="000000"/>
                        </a:solidFill>
                        <a:effectLst/>
                        <a:latin typeface="Trebuchet MS" panose="020B0603020202020204" pitchFamily="34" charset="0"/>
                      </a:endParaRPr>
                    </a:p>
                  </a:txBody>
                  <a:tcPr marL="114300" marR="0" marT="0" marB="0" anchor="ctr"/>
                </a:tc>
                <a:extLst>
                  <a:ext uri="{0D108BD9-81ED-4DB2-BD59-A6C34878D82A}">
                    <a16:rowId xmlns:a16="http://schemas.microsoft.com/office/drawing/2014/main" val="2707048550"/>
                  </a:ext>
                </a:extLst>
              </a:tr>
              <a:tr h="322217">
                <a:tc gridSpan="2">
                  <a:txBody>
                    <a:bodyPr/>
                    <a:lstStyle/>
                    <a:p>
                      <a:pPr algn="l" fontAlgn="ctr"/>
                      <a:r>
                        <a:rPr lang="en-US" sz="1800" u="none" strike="noStrike" dirty="0">
                          <a:solidFill>
                            <a:srgbClr val="FF0000"/>
                          </a:solidFill>
                          <a:effectLst/>
                        </a:rPr>
                        <a:t>CUI Major Incident# 7</a:t>
                      </a:r>
                      <a:r>
                        <a:rPr lang="en-US" sz="1800" u="none" strike="noStrike" dirty="0">
                          <a:effectLst/>
                        </a:rPr>
                        <a:t>: </a:t>
                      </a:r>
                      <a:r>
                        <a:rPr lang="en-US" sz="1800" u="none" strike="noStrike" dirty="0" smtClean="0">
                          <a:effectLst/>
                        </a:rPr>
                        <a:t> DOW chemical; Ethylene pipeline explosion</a:t>
                      </a:r>
                      <a:endParaRPr lang="en-US" sz="1800" b="0" i="0" u="none" strike="noStrike" dirty="0">
                        <a:solidFill>
                          <a:srgbClr val="000000"/>
                        </a:solidFill>
                        <a:effectLst/>
                        <a:latin typeface="Trebuchet MS" panose="020B0603020202020204" pitchFamily="34" charset="0"/>
                      </a:endParaRPr>
                    </a:p>
                  </a:txBody>
                  <a:tcPr marL="114300" marR="0" marT="0" marB="0" anchor="ctr"/>
                </a:tc>
                <a:tc hMerge="1">
                  <a:txBody>
                    <a:bodyPr/>
                    <a:lstStyle/>
                    <a:p>
                      <a:endParaRPr lang="nl-NL"/>
                    </a:p>
                  </a:txBody>
                  <a:tcPr/>
                </a:tc>
                <a:tc>
                  <a:txBody>
                    <a:bodyPr/>
                    <a:lstStyle/>
                    <a:p>
                      <a:pPr algn="l" fontAlgn="ctr"/>
                      <a:r>
                        <a:rPr lang="nl-NL" sz="1800" u="none" strike="noStrike">
                          <a:effectLst/>
                        </a:rPr>
                        <a:t>Mar 13, 2008</a:t>
                      </a:r>
                      <a:endParaRPr lang="nl-NL" sz="1800" b="0" i="0" u="none" strike="noStrike">
                        <a:solidFill>
                          <a:srgbClr val="000000"/>
                        </a:solidFill>
                        <a:effectLst/>
                        <a:latin typeface="Trebuchet MS" panose="020B0603020202020204" pitchFamily="34" charset="0"/>
                      </a:endParaRPr>
                    </a:p>
                  </a:txBody>
                  <a:tcPr marL="114300" marR="0" marT="0" marB="0" anchor="ctr"/>
                </a:tc>
                <a:extLst>
                  <a:ext uri="{0D108BD9-81ED-4DB2-BD59-A6C34878D82A}">
                    <a16:rowId xmlns:a16="http://schemas.microsoft.com/office/drawing/2014/main" val="2878012284"/>
                  </a:ext>
                </a:extLst>
              </a:tr>
              <a:tr h="322217">
                <a:tc gridSpan="2">
                  <a:txBody>
                    <a:bodyPr/>
                    <a:lstStyle/>
                    <a:p>
                      <a:pPr algn="l" fontAlgn="ctr"/>
                      <a:r>
                        <a:rPr lang="fr-FR" sz="1800" u="none" strike="noStrike" dirty="0">
                          <a:effectLst/>
                        </a:rPr>
                        <a:t>CUI Major Incident# 8: </a:t>
                      </a:r>
                      <a:r>
                        <a:rPr lang="fr-FR" sz="1800" u="none" strike="noStrike" dirty="0" smtClean="0">
                          <a:effectLst/>
                        </a:rPr>
                        <a:t> Notre-Dame </a:t>
                      </a:r>
                      <a:r>
                        <a:rPr lang="fr-FR" sz="1800" u="none" strike="noStrike" dirty="0">
                          <a:effectLst/>
                        </a:rPr>
                        <a:t>de </a:t>
                      </a:r>
                      <a:r>
                        <a:rPr lang="fr-FR" sz="1800" u="none" strike="noStrike" dirty="0" err="1" smtClean="0">
                          <a:effectLst/>
                        </a:rPr>
                        <a:t>Gravenchon</a:t>
                      </a:r>
                      <a:r>
                        <a:rPr lang="fr-FR" sz="1800" u="none" strike="noStrike" dirty="0" smtClean="0">
                          <a:effectLst/>
                        </a:rPr>
                        <a:t>; </a:t>
                      </a:r>
                      <a:r>
                        <a:rPr lang="fr-FR" sz="1800" u="none" strike="noStrike" dirty="0">
                          <a:effectLst/>
                        </a:rPr>
                        <a:t>Butane Release</a:t>
                      </a:r>
                      <a:endParaRPr lang="fr-FR" sz="1800" b="0" i="0" u="none" strike="noStrike" dirty="0">
                        <a:solidFill>
                          <a:srgbClr val="000000"/>
                        </a:solidFill>
                        <a:effectLst/>
                        <a:latin typeface="Trebuchet MS" panose="020B0603020202020204" pitchFamily="34" charset="0"/>
                      </a:endParaRPr>
                    </a:p>
                  </a:txBody>
                  <a:tcPr marL="114300" marR="0" marT="0" marB="0" anchor="ctr"/>
                </a:tc>
                <a:tc hMerge="1">
                  <a:txBody>
                    <a:bodyPr/>
                    <a:lstStyle/>
                    <a:p>
                      <a:endParaRPr lang="nl-NL"/>
                    </a:p>
                  </a:txBody>
                  <a:tcPr/>
                </a:tc>
                <a:tc>
                  <a:txBody>
                    <a:bodyPr/>
                    <a:lstStyle/>
                    <a:p>
                      <a:pPr algn="l" fontAlgn="ctr"/>
                      <a:r>
                        <a:rPr lang="nl-NL" sz="1800" u="none" strike="noStrike">
                          <a:effectLst/>
                        </a:rPr>
                        <a:t>Jun 9, 2008</a:t>
                      </a:r>
                      <a:endParaRPr lang="nl-NL" sz="1800" b="0" i="0" u="none" strike="noStrike">
                        <a:solidFill>
                          <a:srgbClr val="000000"/>
                        </a:solidFill>
                        <a:effectLst/>
                        <a:latin typeface="Trebuchet MS" panose="020B0603020202020204" pitchFamily="34" charset="0"/>
                      </a:endParaRPr>
                    </a:p>
                  </a:txBody>
                  <a:tcPr marL="114300" marR="0" marT="0" marB="0" anchor="ctr"/>
                </a:tc>
                <a:extLst>
                  <a:ext uri="{0D108BD9-81ED-4DB2-BD59-A6C34878D82A}">
                    <a16:rowId xmlns:a16="http://schemas.microsoft.com/office/drawing/2014/main" val="823866725"/>
                  </a:ext>
                </a:extLst>
              </a:tr>
              <a:tr h="322217">
                <a:tc gridSpan="2">
                  <a:txBody>
                    <a:bodyPr/>
                    <a:lstStyle/>
                    <a:p>
                      <a:pPr algn="l" fontAlgn="ctr"/>
                      <a:r>
                        <a:rPr lang="nl-NL" sz="1800" u="none" strike="noStrike" dirty="0">
                          <a:effectLst/>
                        </a:rPr>
                        <a:t>CUI Major Incident# 9: </a:t>
                      </a:r>
                      <a:r>
                        <a:rPr lang="nl-NL" sz="1800" u="none" strike="noStrike" dirty="0" smtClean="0">
                          <a:effectLst/>
                        </a:rPr>
                        <a:t> Missouri </a:t>
                      </a:r>
                      <a:r>
                        <a:rPr lang="nl-NL" sz="1800" u="none" strike="noStrike" dirty="0" err="1">
                          <a:effectLst/>
                        </a:rPr>
                        <a:t>natural</a:t>
                      </a:r>
                      <a:r>
                        <a:rPr lang="nl-NL" sz="1800" u="none" strike="noStrike" dirty="0">
                          <a:effectLst/>
                        </a:rPr>
                        <a:t> </a:t>
                      </a:r>
                      <a:r>
                        <a:rPr lang="nl-NL" sz="1800" u="none" strike="noStrike" dirty="0" smtClean="0">
                          <a:effectLst/>
                        </a:rPr>
                        <a:t>gas; </a:t>
                      </a:r>
                      <a:r>
                        <a:rPr lang="nl-NL" sz="1800" u="none" strike="noStrike" dirty="0">
                          <a:effectLst/>
                        </a:rPr>
                        <a:t>pipeline </a:t>
                      </a:r>
                      <a:r>
                        <a:rPr lang="nl-NL" sz="1800" u="none" strike="noStrike" dirty="0" err="1">
                          <a:effectLst/>
                        </a:rPr>
                        <a:t>rupture</a:t>
                      </a:r>
                      <a:endParaRPr lang="nl-NL" sz="1800" b="0" i="0" u="none" strike="noStrike" dirty="0">
                        <a:solidFill>
                          <a:srgbClr val="000000"/>
                        </a:solidFill>
                        <a:effectLst/>
                        <a:latin typeface="Trebuchet MS" panose="020B0603020202020204" pitchFamily="34" charset="0"/>
                      </a:endParaRPr>
                    </a:p>
                  </a:txBody>
                  <a:tcPr marL="114300" marR="0" marT="0" marB="0" anchor="ctr"/>
                </a:tc>
                <a:tc hMerge="1">
                  <a:txBody>
                    <a:bodyPr/>
                    <a:lstStyle/>
                    <a:p>
                      <a:endParaRPr lang="nl-NL"/>
                    </a:p>
                  </a:txBody>
                  <a:tcPr/>
                </a:tc>
                <a:tc>
                  <a:txBody>
                    <a:bodyPr/>
                    <a:lstStyle/>
                    <a:p>
                      <a:pPr algn="l" fontAlgn="ctr"/>
                      <a:r>
                        <a:rPr lang="nl-NL" sz="1800" u="none" strike="noStrike">
                          <a:effectLst/>
                        </a:rPr>
                        <a:t>Aug 29, 2008</a:t>
                      </a:r>
                      <a:endParaRPr lang="nl-NL" sz="1800" b="0" i="0" u="none" strike="noStrike">
                        <a:solidFill>
                          <a:srgbClr val="000000"/>
                        </a:solidFill>
                        <a:effectLst/>
                        <a:latin typeface="Trebuchet MS" panose="020B0603020202020204" pitchFamily="34" charset="0"/>
                      </a:endParaRPr>
                    </a:p>
                  </a:txBody>
                  <a:tcPr marL="114300" marR="0" marT="0" marB="0" anchor="ctr"/>
                </a:tc>
                <a:extLst>
                  <a:ext uri="{0D108BD9-81ED-4DB2-BD59-A6C34878D82A}">
                    <a16:rowId xmlns:a16="http://schemas.microsoft.com/office/drawing/2014/main" val="2033379082"/>
                  </a:ext>
                </a:extLst>
              </a:tr>
              <a:tr h="322217">
                <a:tc gridSpan="2">
                  <a:txBody>
                    <a:bodyPr/>
                    <a:lstStyle/>
                    <a:p>
                      <a:pPr algn="l" fontAlgn="ctr"/>
                      <a:r>
                        <a:rPr lang="en-US" sz="1800" u="none" strike="noStrike" dirty="0">
                          <a:effectLst/>
                        </a:rPr>
                        <a:t>CUI Major Incident# 10: </a:t>
                      </a:r>
                      <a:r>
                        <a:rPr lang="en-US" sz="1800" u="none" strike="noStrike" dirty="0" err="1">
                          <a:effectLst/>
                        </a:rPr>
                        <a:t>Prudehoe</a:t>
                      </a:r>
                      <a:r>
                        <a:rPr lang="en-US" sz="1800" u="none" strike="noStrike" dirty="0">
                          <a:effectLst/>
                        </a:rPr>
                        <a:t> </a:t>
                      </a:r>
                      <a:r>
                        <a:rPr lang="en-US" sz="1800" u="none" strike="noStrike" dirty="0" smtClean="0">
                          <a:effectLst/>
                        </a:rPr>
                        <a:t>Bay; </a:t>
                      </a:r>
                      <a:r>
                        <a:rPr lang="en-US" sz="1800" u="none" strike="noStrike" dirty="0">
                          <a:effectLst/>
                        </a:rPr>
                        <a:t>Oil Spill</a:t>
                      </a:r>
                      <a:endParaRPr lang="en-US" sz="1800" b="0" i="0" u="none" strike="noStrike" dirty="0">
                        <a:solidFill>
                          <a:srgbClr val="000000"/>
                        </a:solidFill>
                        <a:effectLst/>
                        <a:latin typeface="Trebuchet MS" panose="020B0603020202020204" pitchFamily="34" charset="0"/>
                      </a:endParaRPr>
                    </a:p>
                  </a:txBody>
                  <a:tcPr marL="114300" marR="0" marT="0" marB="0" anchor="ctr"/>
                </a:tc>
                <a:tc hMerge="1">
                  <a:txBody>
                    <a:bodyPr/>
                    <a:lstStyle/>
                    <a:p>
                      <a:endParaRPr lang="nl-NL"/>
                    </a:p>
                  </a:txBody>
                  <a:tcPr/>
                </a:tc>
                <a:tc>
                  <a:txBody>
                    <a:bodyPr/>
                    <a:lstStyle/>
                    <a:p>
                      <a:pPr algn="l" fontAlgn="ctr"/>
                      <a:r>
                        <a:rPr lang="nl-NL" sz="1800" u="none" strike="noStrike">
                          <a:effectLst/>
                        </a:rPr>
                        <a:t>Sep 29, 2008</a:t>
                      </a:r>
                      <a:endParaRPr lang="nl-NL" sz="1800" b="0" i="0" u="none" strike="noStrike">
                        <a:solidFill>
                          <a:srgbClr val="000000"/>
                        </a:solidFill>
                        <a:effectLst/>
                        <a:latin typeface="Trebuchet MS" panose="020B0603020202020204" pitchFamily="34" charset="0"/>
                      </a:endParaRPr>
                    </a:p>
                  </a:txBody>
                  <a:tcPr marL="114300" marR="0" marT="0" marB="0" anchor="ctr"/>
                </a:tc>
                <a:extLst>
                  <a:ext uri="{0D108BD9-81ED-4DB2-BD59-A6C34878D82A}">
                    <a16:rowId xmlns:a16="http://schemas.microsoft.com/office/drawing/2014/main" val="1741546744"/>
                  </a:ext>
                </a:extLst>
              </a:tr>
              <a:tr h="322217">
                <a:tc gridSpan="2">
                  <a:txBody>
                    <a:bodyPr/>
                    <a:lstStyle/>
                    <a:p>
                      <a:pPr algn="l" fontAlgn="ctr"/>
                      <a:r>
                        <a:rPr lang="en-US" sz="1800" u="none" strike="noStrike" dirty="0">
                          <a:effectLst/>
                        </a:rPr>
                        <a:t>CUI Major Incident# 11: </a:t>
                      </a:r>
                      <a:r>
                        <a:rPr lang="en-US" sz="1800" u="none" strike="noStrike" dirty="0" err="1" smtClean="0">
                          <a:effectLst/>
                        </a:rPr>
                        <a:t>Yara</a:t>
                      </a:r>
                      <a:r>
                        <a:rPr lang="en-US" sz="1800" u="none" strike="noStrike" dirty="0" smtClean="0">
                          <a:effectLst/>
                        </a:rPr>
                        <a:t>; </a:t>
                      </a:r>
                      <a:r>
                        <a:rPr lang="en-US" sz="1800" u="none" strike="noStrike" dirty="0">
                          <a:effectLst/>
                        </a:rPr>
                        <a:t>Ammonia Plant Explosion</a:t>
                      </a:r>
                      <a:endParaRPr lang="en-US" sz="1800" b="0" i="0" u="none" strike="noStrike" dirty="0">
                        <a:solidFill>
                          <a:srgbClr val="000000"/>
                        </a:solidFill>
                        <a:effectLst/>
                        <a:latin typeface="Trebuchet MS" panose="020B0603020202020204" pitchFamily="34" charset="0"/>
                      </a:endParaRPr>
                    </a:p>
                  </a:txBody>
                  <a:tcPr marL="114300" marR="0" marT="0" marB="0" anchor="ctr"/>
                </a:tc>
                <a:tc hMerge="1">
                  <a:txBody>
                    <a:bodyPr/>
                    <a:lstStyle/>
                    <a:p>
                      <a:endParaRPr lang="nl-NL"/>
                    </a:p>
                  </a:txBody>
                  <a:tcPr/>
                </a:tc>
                <a:tc>
                  <a:txBody>
                    <a:bodyPr/>
                    <a:lstStyle/>
                    <a:p>
                      <a:pPr algn="l" fontAlgn="ctr"/>
                      <a:r>
                        <a:rPr lang="nl-NL" sz="1800" u="none" strike="noStrike">
                          <a:effectLst/>
                        </a:rPr>
                        <a:t>Jun 27, 2009</a:t>
                      </a:r>
                      <a:endParaRPr lang="nl-NL" sz="1800" b="0" i="0" u="none" strike="noStrike">
                        <a:solidFill>
                          <a:srgbClr val="000000"/>
                        </a:solidFill>
                        <a:effectLst/>
                        <a:latin typeface="Trebuchet MS" panose="020B0603020202020204" pitchFamily="34" charset="0"/>
                      </a:endParaRPr>
                    </a:p>
                  </a:txBody>
                  <a:tcPr marL="114300" marR="0" marT="0" marB="0" anchor="ctr"/>
                </a:tc>
                <a:extLst>
                  <a:ext uri="{0D108BD9-81ED-4DB2-BD59-A6C34878D82A}">
                    <a16:rowId xmlns:a16="http://schemas.microsoft.com/office/drawing/2014/main" val="2250157238"/>
                  </a:ext>
                </a:extLst>
              </a:tr>
              <a:tr h="322217">
                <a:tc gridSpan="2">
                  <a:txBody>
                    <a:bodyPr/>
                    <a:lstStyle/>
                    <a:p>
                      <a:pPr algn="l" fontAlgn="ctr"/>
                      <a:r>
                        <a:rPr lang="nl-NL" sz="1800" u="none" strike="noStrike" dirty="0">
                          <a:solidFill>
                            <a:srgbClr val="FF0000"/>
                          </a:solidFill>
                          <a:effectLst/>
                        </a:rPr>
                        <a:t>CUI Major Incident# 12</a:t>
                      </a:r>
                      <a:r>
                        <a:rPr lang="nl-NL" sz="1800" u="none" strike="noStrike" dirty="0">
                          <a:effectLst/>
                        </a:rPr>
                        <a:t>: E.I. Dupont De </a:t>
                      </a:r>
                      <a:r>
                        <a:rPr lang="nl-NL" sz="1800" u="none" strike="noStrike" dirty="0" err="1">
                          <a:effectLst/>
                        </a:rPr>
                        <a:t>Nemours</a:t>
                      </a:r>
                      <a:r>
                        <a:rPr lang="nl-NL" sz="1800" u="none" strike="noStrike" dirty="0">
                          <a:effectLst/>
                        </a:rPr>
                        <a:t> &amp; </a:t>
                      </a:r>
                      <a:r>
                        <a:rPr lang="nl-NL" sz="1800" u="none" strike="noStrike" dirty="0" err="1">
                          <a:effectLst/>
                        </a:rPr>
                        <a:t>Co.</a:t>
                      </a:r>
                      <a:r>
                        <a:rPr lang="nl-NL" sz="1800" u="none" strike="noStrike" dirty="0">
                          <a:effectLst/>
                        </a:rPr>
                        <a:t>, Inc</a:t>
                      </a:r>
                      <a:r>
                        <a:rPr lang="nl-NL" sz="1800" u="none" strike="noStrike" dirty="0" smtClean="0">
                          <a:effectLst/>
                        </a:rPr>
                        <a:t>.; </a:t>
                      </a:r>
                      <a:r>
                        <a:rPr lang="nl-NL" sz="1800" u="none" strike="noStrike" dirty="0">
                          <a:effectLst/>
                        </a:rPr>
                        <a:t>Methyl Chloride Release</a:t>
                      </a:r>
                      <a:endParaRPr lang="nl-NL" sz="1800" b="0" i="0" u="none" strike="noStrike" dirty="0">
                        <a:solidFill>
                          <a:srgbClr val="000000"/>
                        </a:solidFill>
                        <a:effectLst/>
                        <a:latin typeface="Trebuchet MS" panose="020B0603020202020204" pitchFamily="34" charset="0"/>
                      </a:endParaRPr>
                    </a:p>
                  </a:txBody>
                  <a:tcPr marL="114300" marR="0" marT="0" marB="0" anchor="ctr"/>
                </a:tc>
                <a:tc hMerge="1">
                  <a:txBody>
                    <a:bodyPr/>
                    <a:lstStyle/>
                    <a:p>
                      <a:endParaRPr lang="nl-NL"/>
                    </a:p>
                  </a:txBody>
                  <a:tcPr/>
                </a:tc>
                <a:tc>
                  <a:txBody>
                    <a:bodyPr/>
                    <a:lstStyle/>
                    <a:p>
                      <a:pPr algn="l" fontAlgn="ctr"/>
                      <a:r>
                        <a:rPr lang="nl-NL" sz="1800" u="none" strike="noStrike">
                          <a:effectLst/>
                        </a:rPr>
                        <a:t>Jan 22, 2010</a:t>
                      </a:r>
                      <a:endParaRPr lang="nl-NL" sz="1800" b="0" i="0" u="none" strike="noStrike">
                        <a:solidFill>
                          <a:srgbClr val="000000"/>
                        </a:solidFill>
                        <a:effectLst/>
                        <a:latin typeface="Trebuchet MS" panose="020B0603020202020204" pitchFamily="34" charset="0"/>
                      </a:endParaRPr>
                    </a:p>
                  </a:txBody>
                  <a:tcPr marL="114300" marR="0" marT="0" marB="0" anchor="ctr"/>
                </a:tc>
                <a:extLst>
                  <a:ext uri="{0D108BD9-81ED-4DB2-BD59-A6C34878D82A}">
                    <a16:rowId xmlns:a16="http://schemas.microsoft.com/office/drawing/2014/main" val="2032161876"/>
                  </a:ext>
                </a:extLst>
              </a:tr>
              <a:tr h="161109">
                <a:tc gridSpan="2">
                  <a:txBody>
                    <a:bodyPr/>
                    <a:lstStyle/>
                    <a:p>
                      <a:pPr algn="l" fontAlgn="ctr"/>
                      <a:r>
                        <a:rPr lang="en-US" sz="1800" u="none" strike="noStrike" dirty="0">
                          <a:solidFill>
                            <a:srgbClr val="FF0000"/>
                          </a:solidFill>
                          <a:effectLst/>
                        </a:rPr>
                        <a:t>CUI Major Incident# </a:t>
                      </a:r>
                      <a:r>
                        <a:rPr lang="en-US" sz="1800" u="none" strike="noStrike" dirty="0" smtClean="0">
                          <a:solidFill>
                            <a:srgbClr val="FF0000"/>
                          </a:solidFill>
                          <a:effectLst/>
                        </a:rPr>
                        <a:t>13</a:t>
                      </a:r>
                      <a:r>
                        <a:rPr lang="en-US" sz="1800" u="none" strike="noStrike" dirty="0" smtClean="0">
                          <a:effectLst/>
                        </a:rPr>
                        <a:t>: </a:t>
                      </a:r>
                      <a:r>
                        <a:rPr lang="en-US" sz="1800" u="none" strike="noStrike" dirty="0">
                          <a:effectLst/>
                        </a:rPr>
                        <a:t>Marathon </a:t>
                      </a:r>
                      <a:r>
                        <a:rPr lang="en-US" sz="1800" u="none" strike="noStrike" dirty="0" smtClean="0">
                          <a:effectLst/>
                        </a:rPr>
                        <a:t>Oil; </a:t>
                      </a:r>
                      <a:r>
                        <a:rPr lang="en-US" sz="1800" u="none" strike="noStrike" dirty="0">
                          <a:effectLst/>
                        </a:rPr>
                        <a:t>Platform Incident</a:t>
                      </a:r>
                      <a:endParaRPr lang="en-US" sz="1800" b="0" i="0" u="none" strike="noStrike" dirty="0">
                        <a:solidFill>
                          <a:srgbClr val="000000"/>
                        </a:solidFill>
                        <a:effectLst/>
                        <a:latin typeface="Trebuchet MS" panose="020B0603020202020204" pitchFamily="34" charset="0"/>
                      </a:endParaRPr>
                    </a:p>
                  </a:txBody>
                  <a:tcPr marL="114300" marR="0" marT="0" marB="0" anchor="ctr"/>
                </a:tc>
                <a:tc hMerge="1">
                  <a:txBody>
                    <a:bodyPr/>
                    <a:lstStyle/>
                    <a:p>
                      <a:endParaRPr lang="nl-NL"/>
                    </a:p>
                  </a:txBody>
                  <a:tcPr/>
                </a:tc>
                <a:tc>
                  <a:txBody>
                    <a:bodyPr/>
                    <a:lstStyle/>
                    <a:p>
                      <a:pPr algn="l" fontAlgn="ctr"/>
                      <a:r>
                        <a:rPr lang="nl-NL" sz="1800" u="none" strike="noStrike" dirty="0">
                          <a:effectLst/>
                        </a:rPr>
                        <a:t>Dec 26, 2015</a:t>
                      </a:r>
                      <a:endParaRPr lang="nl-NL" sz="1800" b="0" i="0" u="none" strike="noStrike" dirty="0">
                        <a:solidFill>
                          <a:srgbClr val="000000"/>
                        </a:solidFill>
                        <a:effectLst/>
                        <a:latin typeface="Trebuchet MS" panose="020B0603020202020204" pitchFamily="34" charset="0"/>
                      </a:endParaRPr>
                    </a:p>
                  </a:txBody>
                  <a:tcPr marL="114300" marR="0" marT="0" marB="0" anchor="ctr"/>
                </a:tc>
                <a:extLst>
                  <a:ext uri="{0D108BD9-81ED-4DB2-BD59-A6C34878D82A}">
                    <a16:rowId xmlns:a16="http://schemas.microsoft.com/office/drawing/2014/main" val="2377643544"/>
                  </a:ext>
                </a:extLst>
              </a:tr>
              <a:tr h="161109">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800" u="none" strike="noStrike" dirty="0" smtClean="0">
                          <a:effectLst/>
                          <a:latin typeface="+mn-lt"/>
                        </a:rPr>
                        <a:t>CUI Incident# 14: </a:t>
                      </a:r>
                      <a:r>
                        <a:rPr lang="en-US" sz="1800" u="none" strike="noStrike" dirty="0" err="1" smtClean="0">
                          <a:effectLst/>
                          <a:latin typeface="+mn-lt"/>
                        </a:rPr>
                        <a:t>Tankstorage</a:t>
                      </a:r>
                      <a:r>
                        <a:rPr lang="en-US" sz="1800" u="none" strike="noStrike" dirty="0" smtClean="0">
                          <a:effectLst/>
                          <a:latin typeface="+mn-lt"/>
                        </a:rPr>
                        <a:t> / </a:t>
                      </a:r>
                      <a:r>
                        <a:rPr lang="en-US" sz="1800" u="none" strike="noStrike" dirty="0" err="1" smtClean="0">
                          <a:effectLst/>
                          <a:latin typeface="+mn-lt"/>
                        </a:rPr>
                        <a:t>transhipment</a:t>
                      </a:r>
                      <a:r>
                        <a:rPr lang="en-US" sz="1800" u="none" strike="noStrike" dirty="0" smtClean="0">
                          <a:effectLst/>
                          <a:latin typeface="+mn-lt"/>
                        </a:rPr>
                        <a:t> (</a:t>
                      </a:r>
                      <a:r>
                        <a:rPr lang="en-US" sz="1800" u="none" strike="noStrike" dirty="0" err="1" smtClean="0">
                          <a:effectLst/>
                          <a:latin typeface="+mn-lt"/>
                        </a:rPr>
                        <a:t>overslag</a:t>
                      </a:r>
                      <a:r>
                        <a:rPr lang="en-US" sz="1800" u="none" strike="noStrike" dirty="0" smtClean="0">
                          <a:effectLst/>
                          <a:latin typeface="+mn-lt"/>
                        </a:rPr>
                        <a:t>); Toluene leakage</a:t>
                      </a:r>
                      <a:endParaRPr lang="en-US" sz="1800" b="0" i="0" u="none" strike="noStrike" dirty="0" smtClean="0">
                        <a:solidFill>
                          <a:srgbClr val="000000"/>
                        </a:solidFill>
                        <a:effectLst/>
                        <a:latin typeface="+mn-lt"/>
                      </a:endParaRPr>
                    </a:p>
                  </a:txBody>
                  <a:tcPr marL="114300" marR="0" marT="0" marB="0" anchor="ctr"/>
                </a:tc>
                <a:tc hMerge="1">
                  <a:txBody>
                    <a:bodyPr/>
                    <a:lstStyle/>
                    <a:p>
                      <a:endParaRPr lang="nl-NL"/>
                    </a:p>
                  </a:txBody>
                  <a:tcPr/>
                </a:tc>
                <a:tc>
                  <a:txBody>
                    <a:bodyPr/>
                    <a:lstStyle/>
                    <a:p>
                      <a:pPr algn="l" fontAlgn="ctr"/>
                      <a:r>
                        <a:rPr lang="nl-NL" sz="1800" b="0" i="0" u="none" strike="noStrike" dirty="0" smtClean="0">
                          <a:solidFill>
                            <a:srgbClr val="000000"/>
                          </a:solidFill>
                          <a:effectLst/>
                          <a:latin typeface="+mn-lt"/>
                        </a:rPr>
                        <a:t>2018</a:t>
                      </a:r>
                      <a:endParaRPr lang="nl-NL" sz="1800" b="0" i="0" u="none" strike="noStrike" dirty="0">
                        <a:solidFill>
                          <a:srgbClr val="000000"/>
                        </a:solidFill>
                        <a:effectLst/>
                        <a:latin typeface="+mn-lt"/>
                      </a:endParaRPr>
                    </a:p>
                  </a:txBody>
                  <a:tcPr marL="114300" marR="0" marT="0" marB="0" anchor="ctr"/>
                </a:tc>
                <a:extLst>
                  <a:ext uri="{0D108BD9-81ED-4DB2-BD59-A6C34878D82A}">
                    <a16:rowId xmlns:a16="http://schemas.microsoft.com/office/drawing/2014/main" val="1744650574"/>
                  </a:ext>
                </a:extLst>
              </a:tr>
            </a:tbl>
          </a:graphicData>
        </a:graphic>
      </p:graphicFrame>
      <p:sp>
        <p:nvSpPr>
          <p:cNvPr id="5" name="TextBox 4"/>
          <p:cNvSpPr txBox="1"/>
          <p:nvPr/>
        </p:nvSpPr>
        <p:spPr>
          <a:xfrm>
            <a:off x="391887" y="2612572"/>
            <a:ext cx="425116" cy="3000821"/>
          </a:xfrm>
          <a:prstGeom prst="rect">
            <a:avLst/>
          </a:prstGeom>
          <a:noFill/>
        </p:spPr>
        <p:txBody>
          <a:bodyPr wrap="none" rtlCol="0">
            <a:spAutoFit/>
          </a:bodyPr>
          <a:lstStyle/>
          <a:p>
            <a:r>
              <a:rPr lang="nl-NL" sz="2100" dirty="0" smtClean="0">
                <a:sym typeface="Wingdings" panose="05000000000000000000" pitchFamily="2" charset="2"/>
              </a:rPr>
              <a:t></a:t>
            </a:r>
          </a:p>
          <a:p>
            <a:endParaRPr lang="nl-NL" sz="2100" dirty="0">
              <a:sym typeface="Wingdings" panose="05000000000000000000" pitchFamily="2" charset="2"/>
            </a:endParaRPr>
          </a:p>
          <a:p>
            <a:r>
              <a:rPr lang="nl-NL" sz="2100" dirty="0" smtClean="0">
                <a:sym typeface="Wingdings" panose="05000000000000000000" pitchFamily="2" charset="2"/>
              </a:rPr>
              <a:t></a:t>
            </a:r>
          </a:p>
          <a:p>
            <a:endParaRPr lang="nl-NL" sz="2100" dirty="0" smtClean="0">
              <a:sym typeface="Wingdings" panose="05000000000000000000" pitchFamily="2" charset="2"/>
            </a:endParaRPr>
          </a:p>
          <a:p>
            <a:endParaRPr lang="nl-NL" sz="2100" dirty="0" smtClean="0">
              <a:sym typeface="Wingdings" panose="05000000000000000000" pitchFamily="2" charset="2"/>
            </a:endParaRPr>
          </a:p>
          <a:p>
            <a:endParaRPr lang="nl-NL" sz="2100" dirty="0">
              <a:sym typeface="Wingdings" panose="05000000000000000000" pitchFamily="2" charset="2"/>
            </a:endParaRPr>
          </a:p>
          <a:p>
            <a:endParaRPr lang="nl-NL" sz="2100" dirty="0" smtClean="0">
              <a:sym typeface="Wingdings" panose="05000000000000000000" pitchFamily="2" charset="2"/>
            </a:endParaRPr>
          </a:p>
          <a:p>
            <a:r>
              <a:rPr lang="nl-NL" sz="2100" dirty="0" smtClean="0">
                <a:sym typeface="Wingdings" panose="05000000000000000000" pitchFamily="2" charset="2"/>
              </a:rPr>
              <a:t></a:t>
            </a:r>
          </a:p>
          <a:p>
            <a:r>
              <a:rPr lang="nl-NL" sz="2100" dirty="0" smtClean="0">
                <a:sym typeface="Wingdings" panose="05000000000000000000" pitchFamily="2" charset="2"/>
              </a:rPr>
              <a:t></a:t>
            </a:r>
            <a:endParaRPr lang="nl-NL" sz="2100" dirty="0"/>
          </a:p>
        </p:txBody>
      </p:sp>
      <p:sp>
        <p:nvSpPr>
          <p:cNvPr id="6" name="TextBox 5"/>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3237988791"/>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Hoe vult de Best Practise aan?</a:t>
            </a:r>
            <a:endParaRPr lang="nl-NL" dirty="0"/>
          </a:p>
        </p:txBody>
      </p:sp>
      <p:sp>
        <p:nvSpPr>
          <p:cNvPr id="3" name="Content Placeholder 2"/>
          <p:cNvSpPr>
            <a:spLocks noGrp="1"/>
          </p:cNvSpPr>
          <p:nvPr>
            <p:ph idx="1"/>
          </p:nvPr>
        </p:nvSpPr>
        <p:spPr>
          <a:xfrm>
            <a:off x="809172" y="1477283"/>
            <a:ext cx="11136086" cy="4351338"/>
          </a:xfrm>
        </p:spPr>
        <p:txBody>
          <a:bodyPr/>
          <a:lstStyle/>
          <a:p>
            <a:r>
              <a:rPr lang="nl-NL" dirty="0" smtClean="0"/>
              <a:t>Referentie kader om de eigen methode aan te spiegelen</a:t>
            </a:r>
          </a:p>
          <a:p>
            <a:r>
              <a:rPr lang="nl-NL" dirty="0" smtClean="0"/>
              <a:t>Aanpak voor diegene(n) die (nog) geen aanpak hebben</a:t>
            </a:r>
          </a:p>
          <a:p>
            <a:r>
              <a:rPr lang="nl-NL" dirty="0" smtClean="0"/>
              <a:t>Methode inclusief structuur voor implementatie in organisatie (HLS)</a:t>
            </a:r>
          </a:p>
          <a:p>
            <a:r>
              <a:rPr lang="nl-NL" dirty="0" smtClean="0"/>
              <a:t>Betrekken organisatie breed én planmatig (zie PPTX voor uitrol in bedrijf)</a:t>
            </a:r>
          </a:p>
          <a:p>
            <a:r>
              <a:rPr lang="nl-NL" dirty="0" smtClean="0"/>
              <a:t>Groeit met de jaren qua effectiviteitsrating  van 8 </a:t>
            </a:r>
            <a:r>
              <a:rPr lang="nl-NL" dirty="0" smtClean="0">
                <a:sym typeface="Wingdings" panose="05000000000000000000" pitchFamily="2" charset="2"/>
              </a:rPr>
              <a:t> 10</a:t>
            </a:r>
            <a:endParaRPr lang="nl-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854" y="3481502"/>
            <a:ext cx="5294373" cy="3100640"/>
          </a:xfrm>
          <a:prstGeom prst="rect">
            <a:avLst/>
          </a:prstGeom>
          <a:effectLst>
            <a:outerShdw blurRad="50800" dist="38100" algn="l" rotWithShape="0">
              <a:prstClr val="black">
                <a:alpha val="40000"/>
              </a:prstClr>
            </a:outerShdw>
          </a:effectLst>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89963" l="0" r="100000">
                        <a14:foregroundMark x1="21270" y1="62082" x2="97527" y2="62082"/>
                      </a14:backgroundRemoval>
                    </a14:imgEffect>
                  </a14:imgLayer>
                </a14:imgProps>
              </a:ext>
              <a:ext uri="{28A0092B-C50C-407E-A947-70E740481C1C}">
                <a14:useLocalDpi xmlns:a14="http://schemas.microsoft.com/office/drawing/2010/main" val="0"/>
              </a:ext>
            </a:extLst>
          </a:blip>
          <a:stretch>
            <a:fillRect/>
          </a:stretch>
        </p:blipFill>
        <p:spPr>
          <a:xfrm>
            <a:off x="264433" y="3291002"/>
            <a:ext cx="11553825" cy="2562225"/>
          </a:xfrm>
          <a:prstGeom prst="rect">
            <a:avLst/>
          </a:prstGeom>
          <a:effectLst>
            <a:outerShdw blurRad="76200" dist="63500" dir="2700000" algn="tl" rotWithShape="0">
              <a:prstClr val="black">
                <a:alpha val="40000"/>
              </a:prstClr>
            </a:outerShdw>
          </a:effectLst>
        </p:spPr>
      </p:pic>
      <p:sp>
        <p:nvSpPr>
          <p:cNvPr id="7" name="TextBox 6"/>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1953560827"/>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smtClean="0"/>
              <a:t>Bedankt voor de aandacht.</a:t>
            </a:r>
            <a:endParaRPr lang="nl-NL" dirty="0"/>
          </a:p>
        </p:txBody>
      </p:sp>
      <p:sp>
        <p:nvSpPr>
          <p:cNvPr id="5" name="Text Placeholder 4"/>
          <p:cNvSpPr>
            <a:spLocks noGrp="1"/>
          </p:cNvSpPr>
          <p:nvPr>
            <p:ph type="body" sz="quarter" idx="13"/>
          </p:nvPr>
        </p:nvSpPr>
        <p:spPr>
          <a:xfrm>
            <a:off x="945694" y="3393613"/>
            <a:ext cx="7188656" cy="654369"/>
          </a:xfrm>
        </p:spPr>
        <p:txBody>
          <a:bodyPr/>
          <a:lstStyle/>
          <a:p>
            <a:r>
              <a:rPr lang="nl-NL" sz="2400" b="1" dirty="0" smtClean="0"/>
              <a:t>VRAGEN? </a:t>
            </a:r>
            <a:r>
              <a:rPr lang="nl-NL" dirty="0" smtClean="0"/>
              <a:t>Reacties </a:t>
            </a:r>
            <a:r>
              <a:rPr lang="nl-NL" dirty="0" err="1" smtClean="0"/>
              <a:t>evt</a:t>
            </a:r>
            <a:r>
              <a:rPr lang="nl-NL" dirty="0" smtClean="0"/>
              <a:t> via Email: geerthenk.wijnants@stork.com</a:t>
            </a:r>
            <a:endParaRPr lang="nl-NL" dirty="0"/>
          </a:p>
        </p:txBody>
      </p:sp>
      <p:sp>
        <p:nvSpPr>
          <p:cNvPr id="6" name="TextBox 5"/>
          <p:cNvSpPr txBox="1"/>
          <p:nvPr/>
        </p:nvSpPr>
        <p:spPr>
          <a:xfrm>
            <a:off x="11804180" y="27293"/>
            <a:ext cx="389850" cy="369332"/>
          </a:xfrm>
          <a:prstGeom prst="rect">
            <a:avLst/>
          </a:prstGeom>
          <a:noFill/>
        </p:spPr>
        <p:txBody>
          <a:bodyPr wrap="none" rtlCol="0">
            <a:spAutoFit/>
          </a:bodyPr>
          <a:lstStyle/>
          <a:p>
            <a:r>
              <a:rPr lang="nl-NL" dirty="0" smtClean="0">
                <a:solidFill>
                  <a:srgbClr val="FF0000"/>
                </a:solidFill>
                <a:sym typeface="Wingdings" panose="05000000000000000000" pitchFamily="2" charset="2"/>
              </a:rPr>
              <a:t></a:t>
            </a:r>
            <a:endParaRPr lang="nl-NL" dirty="0">
              <a:solidFill>
                <a:srgbClr val="FF0000"/>
              </a:solidFill>
            </a:endParaRPr>
          </a:p>
        </p:txBody>
      </p:sp>
    </p:spTree>
    <p:extLst>
      <p:ext uri="{BB962C8B-B14F-4D97-AF65-F5344CB8AC3E}">
        <p14:creationId xmlns:p14="http://schemas.microsoft.com/office/powerpoint/2010/main" val="3574172591"/>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8800"/>
          </a:xfrm>
        </p:spPr>
        <p:txBody>
          <a:bodyPr/>
          <a:lstStyle/>
          <a:p>
            <a:r>
              <a:rPr lang="nl-NL" dirty="0" smtClean="0"/>
              <a:t>Een paar typische cases: </a:t>
            </a:r>
            <a:r>
              <a:rPr lang="nl-NL" dirty="0" smtClean="0">
                <a:sym typeface="Wingdings" panose="05000000000000000000" pitchFamily="2" charset="2"/>
              </a:rPr>
              <a:t></a:t>
            </a:r>
            <a:endParaRPr lang="nl-NL" dirty="0"/>
          </a:p>
        </p:txBody>
      </p:sp>
      <p:sp>
        <p:nvSpPr>
          <p:cNvPr id="3" name="Content Placeholder 2"/>
          <p:cNvSpPr>
            <a:spLocks noGrp="1"/>
          </p:cNvSpPr>
          <p:nvPr>
            <p:ph idx="1"/>
          </p:nvPr>
        </p:nvSpPr>
        <p:spPr>
          <a:xfrm>
            <a:off x="1790700" y="1393825"/>
            <a:ext cx="10515600" cy="4351338"/>
          </a:xfrm>
        </p:spPr>
        <p:txBody>
          <a:bodyPr/>
          <a:lstStyle/>
          <a:p>
            <a:r>
              <a:rPr lang="nl-NL" dirty="0" smtClean="0"/>
              <a:t>Brand in C5 /C6  </a:t>
            </a:r>
            <a:r>
              <a:rPr lang="nl-NL" dirty="0" err="1" smtClean="0"/>
              <a:t>Isomerizatie</a:t>
            </a:r>
            <a:r>
              <a:rPr lang="nl-NL" dirty="0" smtClean="0"/>
              <a:t> plant (Unit 35) (30 m vlammen)</a:t>
            </a:r>
          </a:p>
          <a:p>
            <a:r>
              <a:rPr lang="nl-NL" dirty="0" smtClean="0"/>
              <a:t>31 Oktober 2007</a:t>
            </a:r>
          </a:p>
          <a:p>
            <a:r>
              <a:rPr lang="nl-NL" dirty="0" smtClean="0"/>
              <a:t>48 ton Nafta</a:t>
            </a:r>
          </a:p>
          <a:p>
            <a:r>
              <a:rPr lang="nl-NL" dirty="0" smtClean="0"/>
              <a:t>Petroplus </a:t>
            </a:r>
            <a:r>
              <a:rPr lang="nl-NL" dirty="0" err="1" smtClean="0"/>
              <a:t>Coryton</a:t>
            </a:r>
            <a:r>
              <a:rPr lang="nl-NL" dirty="0" smtClean="0"/>
              <a:t>, </a:t>
            </a:r>
            <a:r>
              <a:rPr lang="nl-NL" dirty="0" err="1" smtClean="0"/>
              <a:t>Essex</a:t>
            </a:r>
            <a:r>
              <a:rPr lang="nl-NL" dirty="0" smtClean="0"/>
              <a:t>, UK.</a:t>
            </a:r>
          </a:p>
          <a:p>
            <a:r>
              <a:rPr lang="nl-NL" dirty="0" smtClean="0"/>
              <a:t>Unit 35, bij </a:t>
            </a:r>
            <a:r>
              <a:rPr lang="nl-NL" dirty="0" err="1" smtClean="0"/>
              <a:t>Dehexanizer</a:t>
            </a:r>
            <a:r>
              <a:rPr lang="nl-NL" dirty="0" smtClean="0"/>
              <a:t> kolom</a:t>
            </a:r>
          </a:p>
          <a:p>
            <a:r>
              <a:rPr lang="nl-NL" dirty="0" smtClean="0"/>
              <a:t>25 meter hoogte</a:t>
            </a:r>
          </a:p>
          <a:p>
            <a:r>
              <a:rPr lang="nl-NL" dirty="0" smtClean="0"/>
              <a:t>Onderzijde bocht bij kolom invoer.</a:t>
            </a:r>
          </a:p>
          <a:p>
            <a:r>
              <a:rPr lang="nl-NL" dirty="0" smtClean="0"/>
              <a:t>Corrosie Onder Isolatie</a:t>
            </a:r>
          </a:p>
        </p:txBody>
      </p:sp>
      <p:sp>
        <p:nvSpPr>
          <p:cNvPr id="4" name="Content Placeholder 2"/>
          <p:cNvSpPr txBox="1">
            <a:spLocks/>
          </p:cNvSpPr>
          <p:nvPr/>
        </p:nvSpPr>
        <p:spPr>
          <a:xfrm>
            <a:off x="197754" y="1377499"/>
            <a:ext cx="16364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dirty="0" smtClean="0"/>
              <a:t>Wat</a:t>
            </a:r>
          </a:p>
          <a:p>
            <a:pPr marL="0" indent="0" algn="r">
              <a:buNone/>
            </a:pPr>
            <a:r>
              <a:rPr lang="nl-NL" dirty="0" smtClean="0"/>
              <a:t>Wanneer</a:t>
            </a:r>
          </a:p>
          <a:p>
            <a:pPr marL="0" indent="0" algn="r">
              <a:buNone/>
            </a:pPr>
            <a:r>
              <a:rPr lang="nl-NL" dirty="0" smtClean="0"/>
              <a:t>Hoeveel</a:t>
            </a:r>
          </a:p>
          <a:p>
            <a:pPr marL="0" indent="0" algn="r">
              <a:buNone/>
            </a:pPr>
            <a:r>
              <a:rPr lang="nl-NL" dirty="0" smtClean="0"/>
              <a:t>Waar</a:t>
            </a:r>
          </a:p>
          <a:p>
            <a:pPr marL="0" indent="0" algn="r">
              <a:buNone/>
            </a:pPr>
            <a:r>
              <a:rPr lang="nl-NL" dirty="0" smtClean="0"/>
              <a:t>Waar</a:t>
            </a:r>
          </a:p>
          <a:p>
            <a:pPr marL="0" indent="0" algn="r">
              <a:buNone/>
            </a:pPr>
            <a:r>
              <a:rPr lang="nl-NL" dirty="0" smtClean="0"/>
              <a:t>Waar</a:t>
            </a:r>
          </a:p>
          <a:p>
            <a:pPr marL="0" indent="0" algn="r">
              <a:buNone/>
            </a:pPr>
            <a:r>
              <a:rPr lang="nl-NL" dirty="0" smtClean="0"/>
              <a:t>Waar</a:t>
            </a:r>
          </a:p>
          <a:p>
            <a:pPr marL="0" indent="0" algn="r">
              <a:buNone/>
            </a:pPr>
            <a:r>
              <a:rPr lang="nl-NL" dirty="0" smtClean="0"/>
              <a:t>Waarom</a:t>
            </a:r>
          </a:p>
          <a:p>
            <a:pPr marL="0" indent="0" algn="r">
              <a:buNone/>
            </a:pPr>
            <a:endParaRPr lang="nl-NL" dirty="0" smtClean="0"/>
          </a:p>
          <a:p>
            <a:pPr marL="0" indent="0" algn="r">
              <a:buNone/>
            </a:pPr>
            <a:endParaRPr lang="nl-NL"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8926" y="2354834"/>
            <a:ext cx="1933575" cy="2857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185" y="2354834"/>
            <a:ext cx="1905000" cy="12096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2660" y="3650915"/>
            <a:ext cx="1914525" cy="23907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8926" y="5306001"/>
            <a:ext cx="1933575" cy="144831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31688" y="1030154"/>
            <a:ext cx="11884024" cy="5562734"/>
          </a:xfrm>
          <a:prstGeom prst="rect">
            <a:avLst/>
          </a:prstGeom>
        </p:spPr>
      </p:pic>
      <p:sp>
        <p:nvSpPr>
          <p:cNvPr id="8" name="TextBox 7"/>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1615881379"/>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2.96296E-6 L -0.98594 -0.00579 " pathEditMode="relative" rAng="0" ptsTypes="AA">
                                      <p:cBhvr>
                                        <p:cTn id="6" dur="2000" fill="hold"/>
                                        <p:tgtEl>
                                          <p:spTgt spid="10"/>
                                        </p:tgtEl>
                                        <p:attrNameLst>
                                          <p:attrName>ppt_x</p:attrName>
                                          <p:attrName>ppt_y</p:attrName>
                                        </p:attrNameLst>
                                      </p:cBhvr>
                                      <p:rCtr x="-49297" y="-30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8800"/>
          </a:xfrm>
        </p:spPr>
        <p:txBody>
          <a:bodyPr/>
          <a:lstStyle/>
          <a:p>
            <a:r>
              <a:rPr lang="nl-NL" dirty="0" smtClean="0"/>
              <a:t>Een paar typische cases: </a:t>
            </a:r>
            <a:r>
              <a:rPr lang="nl-NL" dirty="0" smtClean="0">
                <a:sym typeface="Wingdings" panose="05000000000000000000" pitchFamily="2" charset="2"/>
              </a:rPr>
              <a:t></a:t>
            </a:r>
            <a:endParaRPr lang="nl-NL" dirty="0"/>
          </a:p>
        </p:txBody>
      </p:sp>
      <p:sp>
        <p:nvSpPr>
          <p:cNvPr id="3" name="Content Placeholder 2"/>
          <p:cNvSpPr>
            <a:spLocks noGrp="1"/>
          </p:cNvSpPr>
          <p:nvPr>
            <p:ph idx="1"/>
          </p:nvPr>
        </p:nvSpPr>
        <p:spPr>
          <a:xfrm>
            <a:off x="2171700" y="1825625"/>
            <a:ext cx="10515600" cy="4351338"/>
          </a:xfrm>
        </p:spPr>
        <p:txBody>
          <a:bodyPr/>
          <a:lstStyle/>
          <a:p>
            <a:r>
              <a:rPr lang="nl-NL" dirty="0" smtClean="0"/>
              <a:t>Unit 35 was in gebruik genomen in 1993 (dus 14 jaar oud)</a:t>
            </a:r>
          </a:p>
          <a:p>
            <a:r>
              <a:rPr lang="nl-NL" dirty="0" smtClean="0"/>
              <a:t>Ondersteuning van de loopbrug kruist met leidingisolatie</a:t>
            </a:r>
          </a:p>
          <a:p>
            <a:r>
              <a:rPr lang="nl-NL" dirty="0" smtClean="0"/>
              <a:t>2001, andere eigenaar, rapport dat COI was “</a:t>
            </a:r>
            <a:r>
              <a:rPr lang="nl-NL" dirty="0" err="1" smtClean="0"/>
              <a:t>epidemic</a:t>
            </a:r>
            <a:r>
              <a:rPr lang="nl-NL" dirty="0" smtClean="0"/>
              <a:t>”</a:t>
            </a:r>
          </a:p>
          <a:p>
            <a:r>
              <a:rPr lang="nl-NL" dirty="0" smtClean="0"/>
              <a:t>Geen effectief COI beheer over de installatie geïmplementeerd.</a:t>
            </a:r>
          </a:p>
          <a:p>
            <a:r>
              <a:rPr lang="nl-NL" dirty="0" smtClean="0"/>
              <a:t>200mm Koolstof stalen leiding, gebarsten </a:t>
            </a:r>
            <a:r>
              <a:rPr lang="nl-NL" dirty="0" err="1" smtClean="0"/>
              <a:t>agv</a:t>
            </a:r>
            <a:r>
              <a:rPr lang="nl-NL" dirty="0" smtClean="0"/>
              <a:t> procesdruk.</a:t>
            </a:r>
          </a:p>
          <a:p>
            <a:r>
              <a:rPr lang="nl-NL" dirty="0" smtClean="0"/>
              <a:t>Derving </a:t>
            </a:r>
            <a:r>
              <a:rPr lang="nl-NL" dirty="0" err="1" smtClean="0"/>
              <a:t>ivm</a:t>
            </a:r>
            <a:r>
              <a:rPr lang="nl-NL" dirty="0" smtClean="0"/>
              <a:t> herstel van installatie én onzekerheid </a:t>
            </a:r>
            <a:r>
              <a:rPr lang="nl-NL" dirty="0" err="1" smtClean="0"/>
              <a:t>mbt</a:t>
            </a:r>
            <a:r>
              <a:rPr lang="nl-NL" dirty="0" smtClean="0"/>
              <a:t> integriteit.</a:t>
            </a:r>
          </a:p>
        </p:txBody>
      </p:sp>
      <p:sp>
        <p:nvSpPr>
          <p:cNvPr id="4" name="Content Placeholder 2"/>
          <p:cNvSpPr txBox="1">
            <a:spLocks/>
          </p:cNvSpPr>
          <p:nvPr/>
        </p:nvSpPr>
        <p:spPr>
          <a:xfrm>
            <a:off x="210454" y="1821999"/>
            <a:ext cx="199934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dirty="0" smtClean="0"/>
              <a:t>Leeftijd</a:t>
            </a:r>
          </a:p>
          <a:p>
            <a:pPr marL="0" indent="0" algn="r">
              <a:buNone/>
            </a:pPr>
            <a:r>
              <a:rPr lang="nl-NL" dirty="0" smtClean="0"/>
              <a:t>Toestand</a:t>
            </a:r>
          </a:p>
          <a:p>
            <a:pPr marL="0" indent="0" algn="r">
              <a:buNone/>
            </a:pPr>
            <a:r>
              <a:rPr lang="nl-NL" dirty="0" smtClean="0"/>
              <a:t>Beheer</a:t>
            </a:r>
          </a:p>
          <a:p>
            <a:pPr marL="0" indent="0" algn="r">
              <a:buNone/>
            </a:pPr>
            <a:r>
              <a:rPr lang="nl-NL" dirty="0" smtClean="0"/>
              <a:t>Deze locatie</a:t>
            </a:r>
          </a:p>
          <a:p>
            <a:pPr marL="0" indent="0" algn="r">
              <a:buNone/>
            </a:pPr>
            <a:r>
              <a:rPr lang="nl-NL" dirty="0" smtClean="0"/>
              <a:t>Component</a:t>
            </a:r>
          </a:p>
          <a:p>
            <a:pPr marL="0" indent="0" algn="r">
              <a:buNone/>
            </a:pPr>
            <a:r>
              <a:rPr lang="nl-NL" dirty="0" smtClean="0"/>
              <a:t>Gevolgen</a:t>
            </a:r>
          </a:p>
        </p:txBody>
      </p:sp>
      <p:sp>
        <p:nvSpPr>
          <p:cNvPr id="5" name="TextBox 4"/>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766072621"/>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8800"/>
          </a:xfrm>
        </p:spPr>
        <p:txBody>
          <a:bodyPr/>
          <a:lstStyle/>
          <a:p>
            <a:r>
              <a:rPr lang="nl-NL" dirty="0" smtClean="0"/>
              <a:t>Een paar typische cases: </a:t>
            </a:r>
            <a:r>
              <a:rPr lang="nl-NL" dirty="0" smtClean="0">
                <a:sym typeface="Wingdings" panose="05000000000000000000" pitchFamily="2" charset="2"/>
              </a:rPr>
              <a:t></a:t>
            </a:r>
            <a:endParaRPr lang="nl-NL" dirty="0"/>
          </a:p>
        </p:txBody>
      </p:sp>
      <p:sp>
        <p:nvSpPr>
          <p:cNvPr id="3" name="Content Placeholder 2"/>
          <p:cNvSpPr>
            <a:spLocks noGrp="1"/>
          </p:cNvSpPr>
          <p:nvPr>
            <p:ph idx="1"/>
          </p:nvPr>
        </p:nvSpPr>
        <p:spPr>
          <a:xfrm>
            <a:off x="2209800" y="1023940"/>
            <a:ext cx="9512300" cy="4843460"/>
          </a:xfrm>
        </p:spPr>
        <p:txBody>
          <a:bodyPr>
            <a:normAutofit/>
          </a:bodyPr>
          <a:lstStyle/>
          <a:p>
            <a:r>
              <a:rPr lang="nl-NL" dirty="0" smtClean="0"/>
              <a:t>Al het leidingwerk betrouwbaar beoordeeld op COI risico</a:t>
            </a:r>
          </a:p>
          <a:p>
            <a:r>
              <a:rPr lang="nl-NL" dirty="0" smtClean="0"/>
              <a:t>Van [Procedures] naar [Aantoonbaar uitgevoerd beheer].</a:t>
            </a:r>
          </a:p>
          <a:p>
            <a:r>
              <a:rPr lang="nl-NL" dirty="0" smtClean="0"/>
              <a:t>Pas hersteld nadat [inventarisatie] </a:t>
            </a:r>
            <a:r>
              <a:rPr lang="nl-NL" dirty="0"/>
              <a:t>é</a:t>
            </a:r>
            <a:r>
              <a:rPr lang="nl-NL" dirty="0" smtClean="0"/>
              <a:t>n [herstelwerkzaamheden] uitgevoerd.</a:t>
            </a:r>
          </a:p>
          <a:p>
            <a:r>
              <a:rPr lang="nl-NL" dirty="0" smtClean="0"/>
              <a:t>Kritische systemen, temp. -10 tot 150, in kaart gebracht.</a:t>
            </a:r>
          </a:p>
          <a:p>
            <a:r>
              <a:rPr lang="nl-NL" dirty="0" smtClean="0"/>
              <a:t>250 afwijkingen, uitgepakt,</a:t>
            </a:r>
          </a:p>
          <a:p>
            <a:pPr marL="0" indent="0">
              <a:buNone/>
            </a:pPr>
            <a:r>
              <a:rPr lang="nl-NL" dirty="0" smtClean="0"/>
              <a:t>   4 locaties met &gt;50% verlies aan wanddikte =&gt; hersteld.</a:t>
            </a:r>
          </a:p>
          <a:p>
            <a:endParaRPr lang="nl-NL" dirty="0" smtClean="0"/>
          </a:p>
          <a:p>
            <a:r>
              <a:rPr lang="nl-NL" dirty="0" smtClean="0"/>
              <a:t>Aantoonbaar geïmplementeerde, risico-gedreven aanpak.</a:t>
            </a:r>
          </a:p>
        </p:txBody>
      </p:sp>
      <p:sp>
        <p:nvSpPr>
          <p:cNvPr id="4" name="Content Placeholder 2"/>
          <p:cNvSpPr txBox="1">
            <a:spLocks/>
          </p:cNvSpPr>
          <p:nvPr/>
        </p:nvSpPr>
        <p:spPr>
          <a:xfrm>
            <a:off x="235854" y="985840"/>
            <a:ext cx="1999346" cy="44053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dirty="0" smtClean="0"/>
              <a:t>Eis</a:t>
            </a:r>
          </a:p>
          <a:p>
            <a:pPr marL="0" indent="0" algn="r">
              <a:buNone/>
            </a:pPr>
            <a:r>
              <a:rPr lang="nl-NL" dirty="0" smtClean="0"/>
              <a:t>Verandering</a:t>
            </a:r>
          </a:p>
          <a:p>
            <a:pPr marL="0" indent="0" algn="r">
              <a:buNone/>
            </a:pPr>
            <a:r>
              <a:rPr lang="nl-NL" dirty="0" smtClean="0"/>
              <a:t>Impact</a:t>
            </a:r>
          </a:p>
          <a:p>
            <a:pPr marL="0" indent="0" algn="r">
              <a:buNone/>
            </a:pPr>
            <a:endParaRPr lang="nl-NL" sz="800" dirty="0" smtClean="0"/>
          </a:p>
          <a:p>
            <a:pPr marL="0" indent="0" algn="r">
              <a:buNone/>
            </a:pPr>
            <a:r>
              <a:rPr lang="nl-NL" dirty="0" smtClean="0"/>
              <a:t>Aanpak</a:t>
            </a:r>
          </a:p>
          <a:p>
            <a:pPr marL="0" indent="0" algn="r">
              <a:buNone/>
            </a:pPr>
            <a:r>
              <a:rPr lang="nl-NL" dirty="0" smtClean="0"/>
              <a:t>Resultaat</a:t>
            </a:r>
          </a:p>
          <a:p>
            <a:pPr marL="0" indent="0" algn="r">
              <a:buNone/>
            </a:pPr>
            <a:endParaRPr lang="nl-NL" sz="6000" dirty="0" smtClean="0"/>
          </a:p>
          <a:p>
            <a:pPr marL="0" indent="0" algn="r">
              <a:buNone/>
            </a:pPr>
            <a:r>
              <a:rPr lang="nl-NL" dirty="0" smtClean="0"/>
              <a:t>Essentie: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3600" y="854870"/>
            <a:ext cx="8572500" cy="4667250"/>
          </a:xfrm>
          <a:prstGeom prst="rect">
            <a:avLst/>
          </a:prstGeom>
          <a:effectLst>
            <a:outerShdw blurRad="76200" dist="50800" dir="2700000" algn="tl" rotWithShape="0">
              <a:prstClr val="black">
                <a:alpha val="40000"/>
              </a:prstClr>
            </a:outerShdw>
          </a:effectLst>
        </p:spPr>
      </p:pic>
      <p:sp>
        <p:nvSpPr>
          <p:cNvPr id="6" name="TextBox 5"/>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837091739"/>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4.16667E-6 3.7037E-6 L -0.97969 0.02569 " pathEditMode="relative" rAng="0" ptsTypes="AA">
                                      <p:cBhvr>
                                        <p:cTn id="9" dur="500" fill="hold"/>
                                        <p:tgtEl>
                                          <p:spTgt spid="5"/>
                                        </p:tgtEl>
                                        <p:attrNameLst>
                                          <p:attrName>ppt_x</p:attrName>
                                          <p:attrName>ppt_y</p:attrName>
                                        </p:attrNameLst>
                                      </p:cBhvr>
                                      <p:rCtr x="-48984" y="1273"/>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8800"/>
          </a:xfrm>
        </p:spPr>
        <p:txBody>
          <a:bodyPr/>
          <a:lstStyle/>
          <a:p>
            <a:r>
              <a:rPr lang="nl-NL" dirty="0" smtClean="0"/>
              <a:t>Een paar typische cases: </a:t>
            </a:r>
            <a:r>
              <a:rPr lang="nl-NL" dirty="0" smtClean="0">
                <a:sym typeface="Wingdings" panose="05000000000000000000" pitchFamily="2" charset="2"/>
              </a:rPr>
              <a:t></a:t>
            </a:r>
            <a:endParaRPr lang="nl-NL" dirty="0"/>
          </a:p>
        </p:txBody>
      </p:sp>
      <p:sp>
        <p:nvSpPr>
          <p:cNvPr id="3" name="Content Placeholder 2"/>
          <p:cNvSpPr>
            <a:spLocks noGrp="1"/>
          </p:cNvSpPr>
          <p:nvPr>
            <p:ph idx="1"/>
          </p:nvPr>
        </p:nvSpPr>
        <p:spPr>
          <a:xfrm>
            <a:off x="1790700" y="1825625"/>
            <a:ext cx="10515600" cy="4351338"/>
          </a:xfrm>
        </p:spPr>
        <p:txBody>
          <a:bodyPr/>
          <a:lstStyle/>
          <a:p>
            <a:r>
              <a:rPr lang="nl-NL" dirty="0" smtClean="0"/>
              <a:t>Lekkage van Oleum (rokend zwavelzuur)</a:t>
            </a:r>
          </a:p>
          <a:p>
            <a:r>
              <a:rPr lang="nl-NL" dirty="0" smtClean="0"/>
              <a:t>23 Januari 2010</a:t>
            </a:r>
          </a:p>
          <a:p>
            <a:r>
              <a:rPr lang="nl-NL" dirty="0" smtClean="0"/>
              <a:t>9 Kilo 20% Oleum damp.</a:t>
            </a:r>
          </a:p>
          <a:p>
            <a:r>
              <a:rPr lang="nl-NL" dirty="0" smtClean="0"/>
              <a:t>Du Pont, Belle, West-Virginia (US).</a:t>
            </a:r>
          </a:p>
          <a:p>
            <a:r>
              <a:rPr lang="nl-NL" dirty="0" smtClean="0"/>
              <a:t>Zwavel zuur recovery unit</a:t>
            </a:r>
          </a:p>
          <a:p>
            <a:r>
              <a:rPr lang="nl-NL" dirty="0" smtClean="0"/>
              <a:t>2 meter hoogte</a:t>
            </a:r>
          </a:p>
          <a:p>
            <a:r>
              <a:rPr lang="nl-NL" dirty="0" smtClean="0"/>
              <a:t>Zijkant RVS 304L monstername leiding.</a:t>
            </a:r>
          </a:p>
          <a:p>
            <a:r>
              <a:rPr lang="nl-NL" dirty="0" smtClean="0"/>
              <a:t>Corrosie Onder Isolatie</a:t>
            </a:r>
          </a:p>
        </p:txBody>
      </p:sp>
      <p:sp>
        <p:nvSpPr>
          <p:cNvPr id="4" name="Content Placeholder 2"/>
          <p:cNvSpPr txBox="1">
            <a:spLocks/>
          </p:cNvSpPr>
          <p:nvPr/>
        </p:nvSpPr>
        <p:spPr>
          <a:xfrm>
            <a:off x="197754" y="1809299"/>
            <a:ext cx="16364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dirty="0" smtClean="0"/>
              <a:t>Wat</a:t>
            </a:r>
          </a:p>
          <a:p>
            <a:pPr marL="0" indent="0" algn="r">
              <a:buNone/>
            </a:pPr>
            <a:r>
              <a:rPr lang="nl-NL" dirty="0" smtClean="0"/>
              <a:t>Wanneer</a:t>
            </a:r>
          </a:p>
          <a:p>
            <a:pPr marL="0" indent="0" algn="r">
              <a:buNone/>
            </a:pPr>
            <a:r>
              <a:rPr lang="nl-NL" dirty="0" smtClean="0"/>
              <a:t>Hoeveel</a:t>
            </a:r>
          </a:p>
          <a:p>
            <a:pPr marL="0" indent="0" algn="r">
              <a:buNone/>
            </a:pPr>
            <a:r>
              <a:rPr lang="nl-NL" dirty="0" smtClean="0"/>
              <a:t>Waar</a:t>
            </a:r>
          </a:p>
          <a:p>
            <a:pPr marL="0" indent="0" algn="r">
              <a:buNone/>
            </a:pPr>
            <a:r>
              <a:rPr lang="nl-NL" dirty="0" smtClean="0"/>
              <a:t>Waar</a:t>
            </a:r>
          </a:p>
          <a:p>
            <a:pPr marL="0" indent="0" algn="r">
              <a:buNone/>
            </a:pPr>
            <a:r>
              <a:rPr lang="nl-NL" dirty="0" smtClean="0"/>
              <a:t>Waar</a:t>
            </a:r>
          </a:p>
          <a:p>
            <a:pPr marL="0" indent="0" algn="r">
              <a:buNone/>
            </a:pPr>
            <a:r>
              <a:rPr lang="nl-NL" dirty="0" smtClean="0"/>
              <a:t>Waar</a:t>
            </a:r>
          </a:p>
          <a:p>
            <a:pPr marL="0" indent="0" algn="r">
              <a:buNone/>
            </a:pPr>
            <a:r>
              <a:rPr lang="nl-NL" dirty="0" smtClean="0"/>
              <a:t>Waarom</a:t>
            </a:r>
          </a:p>
          <a:p>
            <a:pPr marL="0" indent="0" algn="r">
              <a:buNone/>
            </a:pPr>
            <a:endParaRPr lang="nl-NL" dirty="0" smtClean="0"/>
          </a:p>
          <a:p>
            <a:pPr marL="0" indent="0" algn="r">
              <a:buNone/>
            </a:pPr>
            <a:endParaRPr lang="nl-NL"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7832" y="659606"/>
            <a:ext cx="3337147" cy="4437764"/>
          </a:xfrm>
          <a:prstGeom prst="rect">
            <a:avLst/>
          </a:prstGeom>
        </p:spPr>
      </p:pic>
      <p:grpSp>
        <p:nvGrpSpPr>
          <p:cNvPr id="17" name="Group 16"/>
          <p:cNvGrpSpPr/>
          <p:nvPr/>
        </p:nvGrpSpPr>
        <p:grpSpPr>
          <a:xfrm>
            <a:off x="12306300" y="659606"/>
            <a:ext cx="4680002" cy="5346992"/>
            <a:chOff x="12191998" y="1885948"/>
            <a:chExt cx="4680002" cy="5346992"/>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0" y="4122541"/>
              <a:ext cx="4680000" cy="3110399"/>
            </a:xfrm>
            <a:prstGeom prst="rect">
              <a:avLst/>
            </a:prstGeom>
            <a:ln>
              <a:solidFill>
                <a:schemeClr val="bg2">
                  <a:lumMod val="90000"/>
                </a:schemeClr>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2191998" y="1885948"/>
              <a:ext cx="4680000" cy="2728801"/>
            </a:xfrm>
            <a:prstGeom prst="rect">
              <a:avLst/>
            </a:prstGeom>
            <a:ln>
              <a:solidFill>
                <a:schemeClr val="bg2">
                  <a:lumMod val="90000"/>
                </a:schemeClr>
              </a:solidFill>
            </a:ln>
          </p:spPr>
        </p:pic>
        <p:sp>
          <p:nvSpPr>
            <p:cNvPr id="16" name="Freeform 15"/>
            <p:cNvSpPr/>
            <p:nvPr/>
          </p:nvSpPr>
          <p:spPr>
            <a:xfrm>
              <a:off x="15197777" y="3600308"/>
              <a:ext cx="1032799" cy="1724168"/>
            </a:xfrm>
            <a:custGeom>
              <a:avLst/>
              <a:gdLst>
                <a:gd name="connsiteX0" fmla="*/ 0 w 2495550"/>
                <a:gd name="connsiteY0" fmla="*/ 0 h 1402451"/>
                <a:gd name="connsiteX1" fmla="*/ 1019175 w 2495550"/>
                <a:gd name="connsiteY1" fmla="*/ 1200150 h 1402451"/>
                <a:gd name="connsiteX2" fmla="*/ 2495550 w 2495550"/>
                <a:gd name="connsiteY2" fmla="*/ 1390650 h 1402451"/>
                <a:gd name="connsiteX0" fmla="*/ 0 w 2209800"/>
                <a:gd name="connsiteY0" fmla="*/ 0 h 2905379"/>
                <a:gd name="connsiteX1" fmla="*/ 1019175 w 2209800"/>
                <a:gd name="connsiteY1" fmla="*/ 1200150 h 2905379"/>
                <a:gd name="connsiteX2" fmla="*/ 2209800 w 2209800"/>
                <a:gd name="connsiteY2" fmla="*/ 2905125 h 2905379"/>
                <a:gd name="connsiteX0" fmla="*/ 0 w 2262359"/>
                <a:gd name="connsiteY0" fmla="*/ 0 h 2905125"/>
                <a:gd name="connsiteX1" fmla="*/ 1019175 w 2262359"/>
                <a:gd name="connsiteY1" fmla="*/ 1200150 h 2905125"/>
                <a:gd name="connsiteX2" fmla="*/ 2209800 w 2262359"/>
                <a:gd name="connsiteY2" fmla="*/ 2905125 h 2905125"/>
                <a:gd name="connsiteX0" fmla="*/ 0 w 2378980"/>
                <a:gd name="connsiteY0" fmla="*/ 0 h 2905125"/>
                <a:gd name="connsiteX1" fmla="*/ 2009775 w 2378980"/>
                <a:gd name="connsiteY1" fmla="*/ 1647825 h 2905125"/>
                <a:gd name="connsiteX2" fmla="*/ 2209800 w 2378980"/>
                <a:gd name="connsiteY2" fmla="*/ 2905125 h 2905125"/>
                <a:gd name="connsiteX0" fmla="*/ 0 w 1094915"/>
                <a:gd name="connsiteY0" fmla="*/ 0 h 1514475"/>
                <a:gd name="connsiteX1" fmla="*/ 771525 w 1094915"/>
                <a:gd name="connsiteY1" fmla="*/ 257175 h 1514475"/>
                <a:gd name="connsiteX2" fmla="*/ 971550 w 1094915"/>
                <a:gd name="connsiteY2" fmla="*/ 1514475 h 1514475"/>
                <a:gd name="connsiteX0" fmla="*/ 0 w 1094915"/>
                <a:gd name="connsiteY0" fmla="*/ 0 h 1514475"/>
                <a:gd name="connsiteX1" fmla="*/ 771525 w 1094915"/>
                <a:gd name="connsiteY1" fmla="*/ 257175 h 1514475"/>
                <a:gd name="connsiteX2" fmla="*/ 971550 w 1094915"/>
                <a:gd name="connsiteY2" fmla="*/ 1514475 h 1514475"/>
                <a:gd name="connsiteX0" fmla="*/ 0 w 918533"/>
                <a:gd name="connsiteY0" fmla="*/ 0 h 2047875"/>
                <a:gd name="connsiteX1" fmla="*/ 600075 w 918533"/>
                <a:gd name="connsiteY1" fmla="*/ 790575 h 2047875"/>
                <a:gd name="connsiteX2" fmla="*/ 800100 w 918533"/>
                <a:gd name="connsiteY2" fmla="*/ 2047875 h 2047875"/>
                <a:gd name="connsiteX0" fmla="*/ 0 w 918533"/>
                <a:gd name="connsiteY0" fmla="*/ 0 h 2047875"/>
                <a:gd name="connsiteX1" fmla="*/ 600075 w 918533"/>
                <a:gd name="connsiteY1" fmla="*/ 790575 h 2047875"/>
                <a:gd name="connsiteX2" fmla="*/ 800100 w 918533"/>
                <a:gd name="connsiteY2" fmla="*/ 2047875 h 2047875"/>
                <a:gd name="connsiteX0" fmla="*/ 0 w 1133759"/>
                <a:gd name="connsiteY0" fmla="*/ 0 h 2047875"/>
                <a:gd name="connsiteX1" fmla="*/ 1076325 w 1133759"/>
                <a:gd name="connsiteY1" fmla="*/ 666750 h 2047875"/>
                <a:gd name="connsiteX2" fmla="*/ 800100 w 1133759"/>
                <a:gd name="connsiteY2" fmla="*/ 2047875 h 2047875"/>
                <a:gd name="connsiteX0" fmla="*/ 0 w 1097142"/>
                <a:gd name="connsiteY0" fmla="*/ 0 h 2047875"/>
                <a:gd name="connsiteX1" fmla="*/ 1028700 w 1097142"/>
                <a:gd name="connsiteY1" fmla="*/ 695325 h 2047875"/>
                <a:gd name="connsiteX2" fmla="*/ 800100 w 1097142"/>
                <a:gd name="connsiteY2" fmla="*/ 2047875 h 2047875"/>
                <a:gd name="connsiteX0" fmla="*/ 0 w 1080747"/>
                <a:gd name="connsiteY0" fmla="*/ 0 h 2047875"/>
                <a:gd name="connsiteX1" fmla="*/ 1028700 w 1080747"/>
                <a:gd name="connsiteY1" fmla="*/ 695325 h 2047875"/>
                <a:gd name="connsiteX2" fmla="*/ 800100 w 1080747"/>
                <a:gd name="connsiteY2" fmla="*/ 2047875 h 2047875"/>
                <a:gd name="connsiteX0" fmla="*/ 0 w 957273"/>
                <a:gd name="connsiteY0" fmla="*/ 0 h 2047875"/>
                <a:gd name="connsiteX1" fmla="*/ 847725 w 957273"/>
                <a:gd name="connsiteY1" fmla="*/ 809625 h 2047875"/>
                <a:gd name="connsiteX2" fmla="*/ 800100 w 957273"/>
                <a:gd name="connsiteY2" fmla="*/ 2047875 h 2047875"/>
                <a:gd name="connsiteX0" fmla="*/ 0 w 957273"/>
                <a:gd name="connsiteY0" fmla="*/ 0 h 2047875"/>
                <a:gd name="connsiteX1" fmla="*/ 847725 w 957273"/>
                <a:gd name="connsiteY1" fmla="*/ 809625 h 2047875"/>
                <a:gd name="connsiteX2" fmla="*/ 800100 w 957273"/>
                <a:gd name="connsiteY2" fmla="*/ 2047875 h 2047875"/>
                <a:gd name="connsiteX0" fmla="*/ 257175 w 422458"/>
                <a:gd name="connsiteY0" fmla="*/ 1276400 h 1287608"/>
                <a:gd name="connsiteX1" fmla="*/ 47625 w 422458"/>
                <a:gd name="connsiteY1" fmla="*/ 50 h 1287608"/>
                <a:gd name="connsiteX2" fmla="*/ 0 w 422458"/>
                <a:gd name="connsiteY2" fmla="*/ 1238300 h 1287608"/>
                <a:gd name="connsiteX0" fmla="*/ 1019175 w 1206241"/>
                <a:gd name="connsiteY0" fmla="*/ 2289231 h 2303603"/>
                <a:gd name="connsiteX1" fmla="*/ 809625 w 1206241"/>
                <a:gd name="connsiteY1" fmla="*/ 1012881 h 2303603"/>
                <a:gd name="connsiteX2" fmla="*/ 0 w 1206241"/>
                <a:gd name="connsiteY2" fmla="*/ 193731 h 2303603"/>
                <a:gd name="connsiteX0" fmla="*/ 1019175 w 1206241"/>
                <a:gd name="connsiteY0" fmla="*/ 2095500 h 2109872"/>
                <a:gd name="connsiteX1" fmla="*/ 809625 w 1206241"/>
                <a:gd name="connsiteY1" fmla="*/ 819150 h 2109872"/>
                <a:gd name="connsiteX2" fmla="*/ 0 w 1206241"/>
                <a:gd name="connsiteY2" fmla="*/ 0 h 2109872"/>
                <a:gd name="connsiteX0" fmla="*/ 1019175 w 1224149"/>
                <a:gd name="connsiteY0" fmla="*/ 2095500 h 2109872"/>
                <a:gd name="connsiteX1" fmla="*/ 885825 w 1224149"/>
                <a:gd name="connsiteY1" fmla="*/ 819150 h 2109872"/>
                <a:gd name="connsiteX2" fmla="*/ 0 w 1224149"/>
                <a:gd name="connsiteY2" fmla="*/ 0 h 2109872"/>
                <a:gd name="connsiteX0" fmla="*/ 1019175 w 1105628"/>
                <a:gd name="connsiteY0" fmla="*/ 2095500 h 2095500"/>
                <a:gd name="connsiteX1" fmla="*/ 885825 w 1105628"/>
                <a:gd name="connsiteY1" fmla="*/ 819150 h 2095500"/>
                <a:gd name="connsiteX2" fmla="*/ 0 w 1105628"/>
                <a:gd name="connsiteY2" fmla="*/ 0 h 2095500"/>
                <a:gd name="connsiteX0" fmla="*/ 933450 w 1042494"/>
                <a:gd name="connsiteY0" fmla="*/ 2133600 h 2133600"/>
                <a:gd name="connsiteX1" fmla="*/ 885825 w 1042494"/>
                <a:gd name="connsiteY1" fmla="*/ 819150 h 2133600"/>
                <a:gd name="connsiteX2" fmla="*/ 0 w 1042494"/>
                <a:gd name="connsiteY2" fmla="*/ 0 h 2133600"/>
                <a:gd name="connsiteX0" fmla="*/ 933450 w 1076501"/>
                <a:gd name="connsiteY0" fmla="*/ 2133600 h 2133600"/>
                <a:gd name="connsiteX1" fmla="*/ 962025 w 1076501"/>
                <a:gd name="connsiteY1" fmla="*/ 790575 h 2133600"/>
                <a:gd name="connsiteX2" fmla="*/ 0 w 1076501"/>
                <a:gd name="connsiteY2" fmla="*/ 0 h 2133600"/>
                <a:gd name="connsiteX0" fmla="*/ 933450 w 1063267"/>
                <a:gd name="connsiteY0" fmla="*/ 2133600 h 2133600"/>
                <a:gd name="connsiteX1" fmla="*/ 962025 w 1063267"/>
                <a:gd name="connsiteY1" fmla="*/ 790575 h 2133600"/>
                <a:gd name="connsiteX2" fmla="*/ 0 w 1063267"/>
                <a:gd name="connsiteY2" fmla="*/ 0 h 2133600"/>
                <a:gd name="connsiteX0" fmla="*/ 933450 w 1063267"/>
                <a:gd name="connsiteY0" fmla="*/ 2133600 h 2133600"/>
                <a:gd name="connsiteX1" fmla="*/ 962025 w 1063267"/>
                <a:gd name="connsiteY1" fmla="*/ 790575 h 2133600"/>
                <a:gd name="connsiteX2" fmla="*/ 0 w 1063267"/>
                <a:gd name="connsiteY2" fmla="*/ 0 h 2133600"/>
                <a:gd name="connsiteX0" fmla="*/ 947098 w 1076915"/>
                <a:gd name="connsiteY0" fmla="*/ 1724168 h 1724168"/>
                <a:gd name="connsiteX1" fmla="*/ 975673 w 1076915"/>
                <a:gd name="connsiteY1" fmla="*/ 381143 h 1724168"/>
                <a:gd name="connsiteX2" fmla="*/ 0 w 1076915"/>
                <a:gd name="connsiteY2" fmla="*/ 0 h 1724168"/>
                <a:gd name="connsiteX0" fmla="*/ 947098 w 1032799"/>
                <a:gd name="connsiteY0" fmla="*/ 1724168 h 1724168"/>
                <a:gd name="connsiteX1" fmla="*/ 880139 w 1032799"/>
                <a:gd name="connsiteY1" fmla="*/ 654098 h 1724168"/>
                <a:gd name="connsiteX2" fmla="*/ 0 w 1032799"/>
                <a:gd name="connsiteY2" fmla="*/ 0 h 1724168"/>
              </a:gdLst>
              <a:ahLst/>
              <a:cxnLst>
                <a:cxn ang="0">
                  <a:pos x="connsiteX0" y="connsiteY0"/>
                </a:cxn>
                <a:cxn ang="0">
                  <a:pos x="connsiteX1" y="connsiteY1"/>
                </a:cxn>
                <a:cxn ang="0">
                  <a:pos x="connsiteX2" y="connsiteY2"/>
                </a:cxn>
              </a:cxnLst>
              <a:rect l="l" t="t" r="r" b="b"/>
              <a:pathLst>
                <a:path w="1032799" h="1724168">
                  <a:moveTo>
                    <a:pt x="947098" y="1724168"/>
                  </a:moveTo>
                  <a:cubicBezTo>
                    <a:pt x="1096323" y="1446355"/>
                    <a:pt x="1035714" y="1009698"/>
                    <a:pt x="880139" y="654098"/>
                  </a:cubicBezTo>
                  <a:cubicBezTo>
                    <a:pt x="724564" y="298498"/>
                    <a:pt x="612775" y="115887"/>
                    <a:pt x="0" y="0"/>
                  </a:cubicBezTo>
                </a:path>
              </a:pathLst>
            </a:custGeom>
            <a:noFill/>
            <a:ln w="25400">
              <a:solidFill>
                <a:srgbClr val="FF0000"/>
              </a:solidFill>
              <a:prstDash val="sysDash"/>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TextBox 9"/>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3971079738"/>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3.7037E-7 L -0.40703 0.06018 " pathEditMode="relative" rAng="0" ptsTypes="AA">
                                      <p:cBhvr>
                                        <p:cTn id="6" dur="2000" fill="hold"/>
                                        <p:tgtEl>
                                          <p:spTgt spid="17"/>
                                        </p:tgtEl>
                                        <p:attrNameLst>
                                          <p:attrName>ppt_x</p:attrName>
                                          <p:attrName>ppt_y</p:attrName>
                                        </p:attrNameLst>
                                      </p:cBhvr>
                                      <p:rCtr x="-20352" y="3009"/>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8800"/>
          </a:xfrm>
        </p:spPr>
        <p:txBody>
          <a:bodyPr/>
          <a:lstStyle/>
          <a:p>
            <a:r>
              <a:rPr lang="nl-NL" dirty="0" smtClean="0"/>
              <a:t>Een paar typische cases:</a:t>
            </a:r>
            <a:r>
              <a:rPr lang="nl-NL" dirty="0">
                <a:sym typeface="Wingdings" panose="05000000000000000000" pitchFamily="2" charset="2"/>
              </a:rPr>
              <a:t> </a:t>
            </a:r>
            <a:endParaRPr lang="nl-NL" dirty="0"/>
          </a:p>
        </p:txBody>
      </p:sp>
      <p:sp>
        <p:nvSpPr>
          <p:cNvPr id="3" name="Content Placeholder 2"/>
          <p:cNvSpPr>
            <a:spLocks noGrp="1"/>
          </p:cNvSpPr>
          <p:nvPr>
            <p:ph idx="1"/>
          </p:nvPr>
        </p:nvSpPr>
        <p:spPr>
          <a:xfrm>
            <a:off x="2171700" y="1538515"/>
            <a:ext cx="10515600" cy="4949372"/>
          </a:xfrm>
        </p:spPr>
        <p:txBody>
          <a:bodyPr>
            <a:normAutofit/>
          </a:bodyPr>
          <a:lstStyle/>
          <a:p>
            <a:r>
              <a:rPr lang="nl-NL" dirty="0" smtClean="0"/>
              <a:t>Leiding was in gebruik sinds 1991 (dus 19 jaar oud)</a:t>
            </a:r>
          </a:p>
          <a:p>
            <a:r>
              <a:rPr lang="nl-NL" dirty="0" smtClean="0"/>
              <a:t>Fixatie van de leiding kruist met leidingisolatie; géén coating </a:t>
            </a:r>
            <a:r>
              <a:rPr lang="nl-NL" baseline="30000" dirty="0" smtClean="0"/>
              <a:t>1</a:t>
            </a:r>
            <a:r>
              <a:rPr lang="nl-NL" dirty="0" smtClean="0"/>
              <a:t>.</a:t>
            </a:r>
          </a:p>
          <a:p>
            <a:r>
              <a:rPr lang="nl-NL" dirty="0" smtClean="0"/>
              <a:t>Conservatief programma; monstername leiding viel daar buiten.</a:t>
            </a:r>
          </a:p>
          <a:p>
            <a:r>
              <a:rPr lang="nl-NL" dirty="0" smtClean="0"/>
              <a:t>Toegepast NDT (UT) niet effectief voor dit type defecten.</a:t>
            </a:r>
          </a:p>
          <a:p>
            <a:r>
              <a:rPr lang="nl-NL" dirty="0" smtClean="0"/>
              <a:t>Geen effectief COI beheer geïmplementeerd.</a:t>
            </a:r>
          </a:p>
          <a:p>
            <a:r>
              <a:rPr lang="nl-NL" dirty="0" smtClean="0"/>
              <a:t>1 inch RVS leiding, </a:t>
            </a:r>
            <a:r>
              <a:rPr lang="nl-NL" dirty="0" err="1" smtClean="0"/>
              <a:t>stoomtracing</a:t>
            </a:r>
            <a:r>
              <a:rPr lang="nl-NL" dirty="0" smtClean="0"/>
              <a:t> ongunstig (initiatie én gevolgen).</a:t>
            </a:r>
          </a:p>
          <a:p>
            <a:r>
              <a:rPr lang="nl-NL" dirty="0" smtClean="0"/>
              <a:t>“Safety </a:t>
            </a:r>
            <a:r>
              <a:rPr lang="nl-NL" dirty="0" err="1" smtClean="0"/>
              <a:t>pause</a:t>
            </a:r>
            <a:r>
              <a:rPr lang="nl-NL" dirty="0" smtClean="0"/>
              <a:t>” </a:t>
            </a:r>
            <a:r>
              <a:rPr lang="nl-NL" dirty="0" err="1" smtClean="0"/>
              <a:t>shutdown</a:t>
            </a:r>
            <a:r>
              <a:rPr lang="nl-NL" dirty="0" smtClean="0"/>
              <a:t> </a:t>
            </a:r>
            <a:r>
              <a:rPr lang="nl-NL" dirty="0" err="1" smtClean="0"/>
              <a:t>ivm</a:t>
            </a:r>
            <a:r>
              <a:rPr lang="nl-NL" dirty="0" smtClean="0"/>
              <a:t> dit 2</a:t>
            </a:r>
            <a:r>
              <a:rPr lang="nl-NL" baseline="30000" dirty="0" smtClean="0"/>
              <a:t>e</a:t>
            </a:r>
            <a:r>
              <a:rPr lang="nl-NL" dirty="0" smtClean="0"/>
              <a:t> HSE incident in 2 dagen.</a:t>
            </a:r>
          </a:p>
          <a:p>
            <a:endParaRPr lang="nl-NL" sz="1000" dirty="0"/>
          </a:p>
          <a:p>
            <a:pPr marL="0" indent="0">
              <a:buNone/>
            </a:pPr>
            <a:r>
              <a:rPr lang="nl-NL" baseline="30000" dirty="0" smtClean="0"/>
              <a:t>1</a:t>
            </a:r>
            <a:r>
              <a:rPr lang="nl-NL" sz="2400" dirty="0" smtClean="0"/>
              <a:t> CSB rapport maakt géén </a:t>
            </a:r>
            <a:r>
              <a:rPr lang="nl-NL" sz="2400" dirty="0"/>
              <a:t>opmerking </a:t>
            </a:r>
            <a:r>
              <a:rPr lang="nl-NL" sz="2400" dirty="0" smtClean="0"/>
              <a:t>m.b.t. coating en kruising.</a:t>
            </a:r>
          </a:p>
        </p:txBody>
      </p:sp>
      <p:sp>
        <p:nvSpPr>
          <p:cNvPr id="4" name="Content Placeholder 2"/>
          <p:cNvSpPr txBox="1">
            <a:spLocks/>
          </p:cNvSpPr>
          <p:nvPr/>
        </p:nvSpPr>
        <p:spPr>
          <a:xfrm>
            <a:off x="172354" y="1538515"/>
            <a:ext cx="199934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dirty="0" smtClean="0"/>
              <a:t>Leeftijd</a:t>
            </a:r>
          </a:p>
          <a:p>
            <a:pPr marL="0" indent="0" algn="r">
              <a:buNone/>
            </a:pPr>
            <a:r>
              <a:rPr lang="nl-NL" dirty="0" smtClean="0"/>
              <a:t>Toestand</a:t>
            </a:r>
          </a:p>
          <a:p>
            <a:pPr marL="0" indent="0" algn="r">
              <a:buNone/>
            </a:pPr>
            <a:r>
              <a:rPr lang="nl-NL" dirty="0" smtClean="0"/>
              <a:t>Beheer</a:t>
            </a:r>
          </a:p>
          <a:p>
            <a:pPr marL="0" indent="0" algn="r">
              <a:buNone/>
            </a:pPr>
            <a:endParaRPr lang="nl-NL" dirty="0" smtClean="0"/>
          </a:p>
          <a:p>
            <a:pPr marL="0" indent="0" algn="r">
              <a:buNone/>
            </a:pPr>
            <a:r>
              <a:rPr lang="nl-NL" dirty="0" smtClean="0"/>
              <a:t>Deze locatie</a:t>
            </a:r>
          </a:p>
          <a:p>
            <a:pPr marL="0" indent="0" algn="r">
              <a:buNone/>
            </a:pPr>
            <a:r>
              <a:rPr lang="nl-NL" dirty="0" smtClean="0"/>
              <a:t>Component</a:t>
            </a:r>
          </a:p>
          <a:p>
            <a:pPr marL="0" indent="0" algn="r">
              <a:buNone/>
            </a:pPr>
            <a:r>
              <a:rPr lang="nl-NL" dirty="0" smtClean="0"/>
              <a:t>Gevolgen</a:t>
            </a:r>
          </a:p>
        </p:txBody>
      </p:sp>
      <p:sp>
        <p:nvSpPr>
          <p:cNvPr id="5" name="TextBox 4"/>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3371328916"/>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7099"/>
          </a:xfrm>
        </p:spPr>
        <p:txBody>
          <a:bodyPr/>
          <a:lstStyle/>
          <a:p>
            <a:r>
              <a:rPr lang="nl-NL" dirty="0" smtClean="0"/>
              <a:t>Een paar typische cases:</a:t>
            </a:r>
            <a:r>
              <a:rPr lang="nl-NL" dirty="0">
                <a:sym typeface="Wingdings" panose="05000000000000000000" pitchFamily="2" charset="2"/>
              </a:rPr>
              <a:t> </a:t>
            </a:r>
            <a:endParaRPr lang="nl-NL" dirty="0"/>
          </a:p>
        </p:txBody>
      </p:sp>
      <p:sp>
        <p:nvSpPr>
          <p:cNvPr id="3" name="Content Placeholder 2"/>
          <p:cNvSpPr>
            <a:spLocks noGrp="1"/>
          </p:cNvSpPr>
          <p:nvPr>
            <p:ph idx="1"/>
          </p:nvPr>
        </p:nvSpPr>
        <p:spPr>
          <a:xfrm>
            <a:off x="2006599" y="923924"/>
            <a:ext cx="9880601" cy="5184775"/>
          </a:xfrm>
        </p:spPr>
        <p:txBody>
          <a:bodyPr>
            <a:normAutofit/>
          </a:bodyPr>
          <a:lstStyle/>
          <a:p>
            <a:r>
              <a:rPr lang="nl-NL" dirty="0" smtClean="0"/>
              <a:t>Al het leidingwerk betrouwbaar beoordeeld op Corrosie risico’s</a:t>
            </a:r>
          </a:p>
          <a:p>
            <a:r>
              <a:rPr lang="nl-NL" dirty="0" smtClean="0"/>
              <a:t>Van [Procedures] naar [Aantoonbaar uitgevoerd beheer].</a:t>
            </a:r>
          </a:p>
          <a:p>
            <a:r>
              <a:rPr lang="nl-NL" dirty="0" smtClean="0"/>
              <a:t>Wijziging van </a:t>
            </a:r>
            <a:r>
              <a:rPr lang="nl-NL" dirty="0" err="1" smtClean="0"/>
              <a:t>stoomtracing</a:t>
            </a:r>
            <a:r>
              <a:rPr lang="nl-NL" dirty="0" smtClean="0"/>
              <a:t> naar </a:t>
            </a:r>
            <a:r>
              <a:rPr lang="nl-NL" dirty="0" err="1" smtClean="0"/>
              <a:t>electrische</a:t>
            </a:r>
            <a:r>
              <a:rPr lang="nl-NL" dirty="0" smtClean="0"/>
              <a:t> tracing </a:t>
            </a:r>
            <a:r>
              <a:rPr lang="nl-NL" sz="2000" dirty="0" smtClean="0"/>
              <a:t>(</a:t>
            </a:r>
            <a:r>
              <a:rPr lang="nl-NL" sz="2000" dirty="0" err="1" smtClean="0"/>
              <a:t>industry</a:t>
            </a:r>
            <a:r>
              <a:rPr lang="nl-NL" sz="2000" dirty="0" smtClean="0"/>
              <a:t> practise).</a:t>
            </a:r>
          </a:p>
          <a:p>
            <a:r>
              <a:rPr lang="nl-NL" dirty="0" smtClean="0"/>
              <a:t>Uitbreiding scope met monstername leidingen.</a:t>
            </a:r>
          </a:p>
          <a:p>
            <a:r>
              <a:rPr lang="nl-NL" dirty="0" smtClean="0"/>
              <a:t>Wijziging tracing om dit soort gevolgen van kleine defecten uit te sluiten</a:t>
            </a:r>
          </a:p>
          <a:p>
            <a:r>
              <a:rPr lang="nl-NL" dirty="0" smtClean="0"/>
              <a:t>In deze casus is unit definitief uit bedrijf genomen.</a:t>
            </a:r>
          </a:p>
          <a:p>
            <a:pPr marL="0" indent="0">
              <a:buNone/>
            </a:pPr>
            <a:r>
              <a:rPr lang="nl-NL" dirty="0" smtClean="0"/>
              <a:t>   Dit als gevolg van eerder gemaakte afspraken </a:t>
            </a:r>
            <a:r>
              <a:rPr lang="nl-NL" dirty="0" err="1" smtClean="0"/>
              <a:t>mbt</a:t>
            </a:r>
            <a:r>
              <a:rPr lang="nl-NL" dirty="0" smtClean="0"/>
              <a:t> HSE.</a:t>
            </a:r>
          </a:p>
          <a:p>
            <a:endParaRPr lang="nl-NL" sz="1000" dirty="0" smtClean="0"/>
          </a:p>
          <a:p>
            <a:r>
              <a:rPr lang="nl-NL" dirty="0" smtClean="0"/>
              <a:t>Aantoonbaar geïmplementeerde, risico-gedreven aanpak.</a:t>
            </a:r>
          </a:p>
        </p:txBody>
      </p:sp>
      <p:sp>
        <p:nvSpPr>
          <p:cNvPr id="4" name="Content Placeholder 2"/>
          <p:cNvSpPr txBox="1">
            <a:spLocks/>
          </p:cNvSpPr>
          <p:nvPr/>
        </p:nvSpPr>
        <p:spPr>
          <a:xfrm>
            <a:off x="32654" y="915988"/>
            <a:ext cx="1999346" cy="5268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dirty="0" smtClean="0"/>
              <a:t>Advies CSB</a:t>
            </a:r>
          </a:p>
          <a:p>
            <a:pPr marL="0" indent="0" algn="r">
              <a:buNone/>
            </a:pPr>
            <a:r>
              <a:rPr lang="nl-NL" dirty="0" smtClean="0"/>
              <a:t>Verandering</a:t>
            </a:r>
          </a:p>
          <a:p>
            <a:pPr marL="0" indent="0" algn="r">
              <a:buNone/>
            </a:pPr>
            <a:endParaRPr lang="nl-NL" dirty="0" smtClean="0"/>
          </a:p>
          <a:p>
            <a:pPr marL="0" indent="0" algn="r">
              <a:buNone/>
            </a:pPr>
            <a:r>
              <a:rPr lang="nl-NL" dirty="0" smtClean="0"/>
              <a:t>Impact</a:t>
            </a:r>
            <a:endParaRPr lang="nl-NL" sz="800" dirty="0" smtClean="0"/>
          </a:p>
          <a:p>
            <a:pPr marL="0" indent="0" algn="r">
              <a:buNone/>
            </a:pPr>
            <a:r>
              <a:rPr lang="nl-NL" dirty="0" smtClean="0"/>
              <a:t>Aanpak</a:t>
            </a:r>
          </a:p>
          <a:p>
            <a:pPr marL="0" indent="0" algn="r">
              <a:buNone/>
            </a:pPr>
            <a:endParaRPr lang="nl-NL" sz="1800" dirty="0" smtClean="0"/>
          </a:p>
          <a:p>
            <a:pPr marL="0" indent="0" algn="r">
              <a:buNone/>
            </a:pPr>
            <a:r>
              <a:rPr lang="nl-NL" dirty="0" smtClean="0"/>
              <a:t>Resultaat</a:t>
            </a:r>
          </a:p>
          <a:p>
            <a:pPr marL="0" indent="0" algn="r">
              <a:buNone/>
            </a:pPr>
            <a:endParaRPr lang="nl-NL" sz="4800" dirty="0" smtClean="0"/>
          </a:p>
          <a:p>
            <a:pPr marL="0" indent="0" algn="r">
              <a:buNone/>
            </a:pPr>
            <a:r>
              <a:rPr lang="nl-NL" dirty="0" smtClean="0"/>
              <a:t>Essentie: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2812" y="1182686"/>
            <a:ext cx="8562975" cy="4667250"/>
          </a:xfrm>
          <a:prstGeom prst="rect">
            <a:avLst/>
          </a:prstGeom>
          <a:effectLst>
            <a:outerShdw blurRad="76200" dist="63500" dir="2700000" algn="tl" rotWithShape="0">
              <a:prstClr val="black">
                <a:alpha val="40000"/>
              </a:prstClr>
            </a:outerShdw>
          </a:effectLst>
        </p:spPr>
      </p:pic>
      <p:sp>
        <p:nvSpPr>
          <p:cNvPr id="6" name="TextBox 5"/>
          <p:cNvSpPr txBox="1"/>
          <p:nvPr/>
        </p:nvSpPr>
        <p:spPr>
          <a:xfrm>
            <a:off x="11804180" y="27293"/>
            <a:ext cx="389850" cy="369332"/>
          </a:xfrm>
          <a:prstGeom prst="rect">
            <a:avLst/>
          </a:prstGeom>
          <a:noFill/>
        </p:spPr>
        <p:txBody>
          <a:bodyPr wrap="none" rtlCol="0">
            <a:spAutoFit/>
          </a:bodyPr>
          <a:lstStyle/>
          <a:p>
            <a:r>
              <a:rPr lang="nl-NL" dirty="0" smtClean="0">
                <a:solidFill>
                  <a:srgbClr val="FF0000"/>
                </a:solidFill>
                <a:sym typeface="Wingdings" panose="05000000000000000000" pitchFamily="2" charset="2"/>
              </a:rPr>
              <a:t></a:t>
            </a:r>
            <a:endParaRPr lang="nl-NL" dirty="0">
              <a:solidFill>
                <a:srgbClr val="FF0000"/>
              </a:solidFill>
            </a:endParaRPr>
          </a:p>
        </p:txBody>
      </p:sp>
    </p:spTree>
    <p:extLst>
      <p:ext uri="{BB962C8B-B14F-4D97-AF65-F5344CB8AC3E}">
        <p14:creationId xmlns:p14="http://schemas.microsoft.com/office/powerpoint/2010/main" val="342762924"/>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1.66667E-6 -1.48148E-6 L -0.99687 -0.04051 " pathEditMode="relative" rAng="0" ptsTypes="AA">
                                      <p:cBhvr>
                                        <p:cTn id="9" dur="500" fill="hold"/>
                                        <p:tgtEl>
                                          <p:spTgt spid="5"/>
                                        </p:tgtEl>
                                        <p:attrNameLst>
                                          <p:attrName>ppt_x</p:attrName>
                                          <p:attrName>ppt_y</p:attrName>
                                        </p:attrNameLst>
                                      </p:cBhvr>
                                      <p:rCtr x="-49844" y="-2037"/>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8800"/>
          </a:xfrm>
        </p:spPr>
        <p:txBody>
          <a:bodyPr/>
          <a:lstStyle/>
          <a:p>
            <a:r>
              <a:rPr lang="nl-NL" dirty="0" smtClean="0"/>
              <a:t>Een paar typische cases: </a:t>
            </a:r>
            <a:r>
              <a:rPr lang="nl-NL" dirty="0" smtClean="0">
                <a:sym typeface="Wingdings" panose="05000000000000000000" pitchFamily="2" charset="2"/>
              </a:rPr>
              <a:t></a:t>
            </a:r>
            <a:endParaRPr lang="nl-NL" dirty="0"/>
          </a:p>
        </p:txBody>
      </p:sp>
      <p:sp>
        <p:nvSpPr>
          <p:cNvPr id="3" name="Content Placeholder 2"/>
          <p:cNvSpPr>
            <a:spLocks noGrp="1"/>
          </p:cNvSpPr>
          <p:nvPr>
            <p:ph idx="1"/>
          </p:nvPr>
        </p:nvSpPr>
        <p:spPr>
          <a:xfrm>
            <a:off x="1790700" y="1177925"/>
            <a:ext cx="10515600" cy="4351338"/>
          </a:xfrm>
        </p:spPr>
        <p:txBody>
          <a:bodyPr/>
          <a:lstStyle/>
          <a:p>
            <a:r>
              <a:rPr lang="nl-NL" dirty="0" smtClean="0"/>
              <a:t>Explosie</a:t>
            </a:r>
          </a:p>
          <a:p>
            <a:r>
              <a:rPr lang="nl-NL" dirty="0"/>
              <a:t>1</a:t>
            </a:r>
            <a:r>
              <a:rPr lang="nl-NL" dirty="0" smtClean="0"/>
              <a:t>3 Maart 2008</a:t>
            </a:r>
          </a:p>
          <a:p>
            <a:r>
              <a:rPr lang="nl-NL" dirty="0" smtClean="0"/>
              <a:t>Geen rapportage beschikbaar</a:t>
            </a:r>
          </a:p>
          <a:p>
            <a:r>
              <a:rPr lang="nl-NL" dirty="0" smtClean="0"/>
              <a:t>DOW LHC plant; Freeport, Texas, USA.</a:t>
            </a:r>
          </a:p>
          <a:p>
            <a:r>
              <a:rPr lang="nl-NL" dirty="0" smtClean="0"/>
              <a:t>Ethyleen plant</a:t>
            </a:r>
          </a:p>
          <a:p>
            <a:r>
              <a:rPr lang="en-US" dirty="0" err="1" smtClean="0"/>
              <a:t>Droger</a:t>
            </a:r>
            <a:r>
              <a:rPr lang="en-US" dirty="0" smtClean="0"/>
              <a:t> </a:t>
            </a:r>
            <a:r>
              <a:rPr lang="en-US" dirty="0" err="1" smtClean="0"/>
              <a:t>voor</a:t>
            </a:r>
            <a:r>
              <a:rPr lang="en-US" dirty="0" smtClean="0"/>
              <a:t> </a:t>
            </a:r>
            <a:r>
              <a:rPr lang="en-US" dirty="0" err="1" smtClean="0"/>
              <a:t>gekraakt</a:t>
            </a:r>
            <a:r>
              <a:rPr lang="en-US" dirty="0" smtClean="0"/>
              <a:t> gas</a:t>
            </a:r>
            <a:endParaRPr lang="nl-NL" dirty="0" smtClean="0"/>
          </a:p>
          <a:p>
            <a:r>
              <a:rPr lang="nl-NL" dirty="0" smtClean="0"/>
              <a:t>Hor. Leidingdeel na 90 graden 8 </a:t>
            </a:r>
            <a:r>
              <a:rPr lang="nl-NL" dirty="0" err="1" smtClean="0"/>
              <a:t>duims</a:t>
            </a:r>
            <a:r>
              <a:rPr lang="nl-NL" dirty="0" smtClean="0"/>
              <a:t> bocht; 1 meter hoogte</a:t>
            </a:r>
          </a:p>
          <a:p>
            <a:r>
              <a:rPr lang="nl-NL" dirty="0" smtClean="0"/>
              <a:t>Corrosie Onder Isolatie; cyclisch </a:t>
            </a:r>
            <a:r>
              <a:rPr lang="nl-NL" dirty="0"/>
              <a:t>-17°C, </a:t>
            </a:r>
            <a:r>
              <a:rPr lang="nl-NL" dirty="0" smtClean="0"/>
              <a:t>kamertemp. </a:t>
            </a:r>
            <a:r>
              <a:rPr lang="nl-NL" sz="2000" dirty="0" smtClean="0"/>
              <a:t>(20dgn/20dgn)</a:t>
            </a:r>
          </a:p>
        </p:txBody>
      </p:sp>
      <p:sp>
        <p:nvSpPr>
          <p:cNvPr id="4" name="Content Placeholder 2"/>
          <p:cNvSpPr txBox="1">
            <a:spLocks/>
          </p:cNvSpPr>
          <p:nvPr/>
        </p:nvSpPr>
        <p:spPr>
          <a:xfrm>
            <a:off x="197754" y="1161599"/>
            <a:ext cx="16364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dirty="0" smtClean="0"/>
              <a:t>Wat</a:t>
            </a:r>
          </a:p>
          <a:p>
            <a:pPr marL="0" indent="0" algn="r">
              <a:buNone/>
            </a:pPr>
            <a:r>
              <a:rPr lang="nl-NL" dirty="0" smtClean="0"/>
              <a:t>Wanneer</a:t>
            </a:r>
          </a:p>
          <a:p>
            <a:pPr marL="0" indent="0" algn="r">
              <a:buNone/>
            </a:pPr>
            <a:r>
              <a:rPr lang="nl-NL" dirty="0" smtClean="0"/>
              <a:t>Hoeveel</a:t>
            </a:r>
          </a:p>
          <a:p>
            <a:pPr marL="0" indent="0" algn="r">
              <a:buNone/>
            </a:pPr>
            <a:r>
              <a:rPr lang="nl-NL" dirty="0" smtClean="0"/>
              <a:t>Waar</a:t>
            </a:r>
          </a:p>
          <a:p>
            <a:pPr marL="0" indent="0" algn="r">
              <a:buNone/>
            </a:pPr>
            <a:r>
              <a:rPr lang="nl-NL" dirty="0" smtClean="0"/>
              <a:t>Waar</a:t>
            </a:r>
          </a:p>
          <a:p>
            <a:pPr marL="0" indent="0" algn="r">
              <a:buNone/>
            </a:pPr>
            <a:r>
              <a:rPr lang="nl-NL" dirty="0" smtClean="0"/>
              <a:t>Waar</a:t>
            </a:r>
          </a:p>
          <a:p>
            <a:pPr marL="0" indent="0" algn="r">
              <a:buNone/>
            </a:pPr>
            <a:r>
              <a:rPr lang="nl-NL" dirty="0" smtClean="0"/>
              <a:t>Waar</a:t>
            </a:r>
          </a:p>
          <a:p>
            <a:pPr marL="0" indent="0" algn="r">
              <a:buNone/>
            </a:pPr>
            <a:r>
              <a:rPr lang="nl-NL" dirty="0" smtClean="0"/>
              <a:t>Waarom</a:t>
            </a:r>
          </a:p>
          <a:p>
            <a:pPr marL="0" indent="0" algn="r">
              <a:buNone/>
            </a:pPr>
            <a:endParaRPr lang="nl-NL" dirty="0" smtClean="0"/>
          </a:p>
          <a:p>
            <a:pPr marL="0" indent="0" algn="r">
              <a:buNone/>
            </a:pPr>
            <a:endParaRPr lang="nl-NL"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7144" y="217714"/>
            <a:ext cx="3077207" cy="410141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7144" y="4319133"/>
            <a:ext cx="3077207" cy="230910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99185" y="4298988"/>
            <a:ext cx="3048815" cy="229140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82742" y="1538515"/>
            <a:ext cx="5909085" cy="4193043"/>
          </a:xfrm>
          <a:prstGeom prst="rect">
            <a:avLst/>
          </a:prstGeom>
        </p:spPr>
      </p:pic>
      <p:sp>
        <p:nvSpPr>
          <p:cNvPr id="9" name="TextBox 8"/>
          <p:cNvSpPr txBox="1"/>
          <p:nvPr/>
        </p:nvSpPr>
        <p:spPr>
          <a:xfrm>
            <a:off x="11804180" y="27293"/>
            <a:ext cx="389850" cy="369332"/>
          </a:xfrm>
          <a:prstGeom prst="rect">
            <a:avLst/>
          </a:prstGeom>
          <a:noFill/>
        </p:spPr>
        <p:txBody>
          <a:bodyPr wrap="none" rtlCol="0">
            <a:spAutoFit/>
          </a:bodyPr>
          <a:lstStyle/>
          <a:p>
            <a:r>
              <a:rPr lang="nl-NL" dirty="0" smtClean="0">
                <a:sym typeface="Wingdings" panose="05000000000000000000" pitchFamily="2" charset="2"/>
              </a:rPr>
              <a:t></a:t>
            </a:r>
            <a:endParaRPr lang="nl-NL" dirty="0"/>
          </a:p>
        </p:txBody>
      </p:sp>
    </p:spTree>
    <p:extLst>
      <p:ext uri="{BB962C8B-B14F-4D97-AF65-F5344CB8AC3E}">
        <p14:creationId xmlns:p14="http://schemas.microsoft.com/office/powerpoint/2010/main" val="3031720410"/>
      </p:ext>
    </p:extLst>
  </p:cSld>
  <p:clrMapOvr>
    <a:masterClrMapping/>
  </p:clrMapOvr>
  <mc:AlternateContent xmlns:mc="http://schemas.openxmlformats.org/markup-compatibility/2006" xmlns:p14="http://schemas.microsoft.com/office/powerpoint/2010/main">
    <mc:Choice Requires="p14">
      <p:transition spd="slow" advClick="0" advTm="11000">
        <p14:prism/>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1.85185E-6 L -0.26928 0.01458 " pathEditMode="relative" rAng="0" ptsTypes="AA">
                                      <p:cBhvr>
                                        <p:cTn id="6" dur="2000" fill="hold"/>
                                        <p:tgtEl>
                                          <p:spTgt spid="6"/>
                                        </p:tgtEl>
                                        <p:attrNameLst>
                                          <p:attrName>ppt_x</p:attrName>
                                          <p:attrName>ppt_y</p:attrName>
                                        </p:attrNameLst>
                                      </p:cBhvr>
                                      <p:rCtr x="-13464" y="718"/>
                                    </p:animMotion>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6" presetClass="emph" presetSubtype="0" fill="hold" nodeType="withEffect">
                                  <p:stCondLst>
                                    <p:cond delay="0"/>
                                  </p:stCondLst>
                                  <p:childTnLst>
                                    <p:animScale>
                                      <p:cBhvr>
                                        <p:cTn id="10" dur="500" fill="hold"/>
                                        <p:tgtEl>
                                          <p:spTgt spid="7"/>
                                        </p:tgtEl>
                                      </p:cBhvr>
                                      <p:by x="40000" y="40000"/>
                                    </p:animScale>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54167E-6 0 L -0.30078 0.01782 " pathEditMode="relative" rAng="0" ptsTypes="AA">
                                      <p:cBhvr>
                                        <p:cTn id="14" dur="500" fill="hold"/>
                                        <p:tgtEl>
                                          <p:spTgt spid="7"/>
                                        </p:tgtEl>
                                        <p:attrNameLst>
                                          <p:attrName>ppt_x</p:attrName>
                                          <p:attrName>ppt_y</p:attrName>
                                        </p:attrNameLst>
                                      </p:cBhvr>
                                      <p:rCtr x="-15039" y="880"/>
                                    </p:animMotion>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6" presetClass="emph" presetSubtype="0" fill="hold" nodeType="withEffect">
                                  <p:stCondLst>
                                    <p:cond delay="0"/>
                                  </p:stCondLst>
                                  <p:childTnLst>
                                    <p:animScale>
                                      <p:cBhvr>
                                        <p:cTn id="20" dur="2000" fill="hold"/>
                                        <p:tgtEl>
                                          <p:spTgt spid="7"/>
                                        </p:tgtEl>
                                      </p:cBhvr>
                                      <p:by x="250000" y="250000"/>
                                    </p:animScale>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4.375E-6 2.96296E-6 L -0.26928 0.01203 " pathEditMode="relative" rAng="0" ptsTypes="AA">
                                      <p:cBhvr>
                                        <p:cTn id="24" dur="2000" fill="hold"/>
                                        <p:tgtEl>
                                          <p:spTgt spid="5"/>
                                        </p:tgtEl>
                                        <p:attrNameLst>
                                          <p:attrName>ppt_x</p:attrName>
                                          <p:attrName>ppt_y</p:attrName>
                                        </p:attrNameLst>
                                      </p:cBhvr>
                                      <p:rCtr x="-13464" y="602"/>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04167E-6 -1.11111E-6 L -0.78672 -0.02407 " pathEditMode="relative" rAng="0" ptsTypes="AA">
                                      <p:cBhvr>
                                        <p:cTn id="28" dur="2000" fill="hold"/>
                                        <p:tgtEl>
                                          <p:spTgt spid="8"/>
                                        </p:tgtEl>
                                        <p:attrNameLst>
                                          <p:attrName>ppt_x</p:attrName>
                                          <p:attrName>ppt_y</p:attrName>
                                        </p:attrNameLst>
                                      </p:cBhvr>
                                      <p:rCtr x="-39336"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2179</Words>
  <Application>Microsoft Office PowerPoint</Application>
  <PresentationFormat>Widescreen</PresentationFormat>
  <Paragraphs>383</Paragraphs>
  <Slides>21</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Trebuchet MS</vt:lpstr>
      <vt:lpstr>Calibri Light</vt:lpstr>
      <vt:lpstr>Arial</vt:lpstr>
      <vt:lpstr>Calibri</vt:lpstr>
      <vt:lpstr>Wingdings</vt:lpstr>
      <vt:lpstr>Wingdings 2</vt:lpstr>
      <vt:lpstr>Avenir Next Condensed</vt:lpstr>
      <vt:lpstr>Verdana</vt:lpstr>
      <vt:lpstr>Kantoorthema</vt:lpstr>
      <vt:lpstr>Waar zijn (de) Cases te vinden?</vt:lpstr>
      <vt:lpstr>Overzicht van incident cases met COI: </vt:lpstr>
      <vt:lpstr>Een paar typische cases: </vt:lpstr>
      <vt:lpstr>Een paar typische cases: </vt:lpstr>
      <vt:lpstr>Een paar typische cases: </vt:lpstr>
      <vt:lpstr>Een paar typische cases: </vt:lpstr>
      <vt:lpstr>Een paar typische cases: </vt:lpstr>
      <vt:lpstr>Een paar typische cases: </vt:lpstr>
      <vt:lpstr>Een paar typische cases: </vt:lpstr>
      <vt:lpstr>Een paar typische cases: </vt:lpstr>
      <vt:lpstr>Een paar typische cases: </vt:lpstr>
      <vt:lpstr>Een paar typische cases: </vt:lpstr>
      <vt:lpstr>Een paar typische cases: </vt:lpstr>
      <vt:lpstr>Een paar typische cases: </vt:lpstr>
      <vt:lpstr>Een paar typische cases: </vt:lpstr>
      <vt:lpstr>Een paar typische cases: </vt:lpstr>
      <vt:lpstr>Een paar typische cases: </vt:lpstr>
      <vt:lpstr>Samenvattend:</vt:lpstr>
      <vt:lpstr>Samenvattend: (2)</vt:lpstr>
      <vt:lpstr>Hoe vult de Best Practise aan?</vt:lpstr>
      <vt:lpstr>Bedankt voor de aandacht.</vt:lpstr>
    </vt:vector>
  </TitlesOfParts>
  <Company>SABIC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Atmosferische corrosie  the road map to a safe &amp; reliable site</dc:title>
  <dc:creator>Koersvelt, Leo</dc:creator>
  <cp:lastModifiedBy>Geert Henk Wijnants</cp:lastModifiedBy>
  <cp:revision>432</cp:revision>
  <dcterms:created xsi:type="dcterms:W3CDTF">2018-01-11T14:12:03Z</dcterms:created>
  <dcterms:modified xsi:type="dcterms:W3CDTF">2020-11-24T15:17:27Z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d50848-5462-4933-a6ae-3f5aa423884b_Enabled">
    <vt:lpwstr>True</vt:lpwstr>
  </property>
  <property fmtid="{D5CDD505-2E9C-101B-9397-08002B2CF9AE}" pid="3" name="MSIP_Label_a7d50848-5462-4933-a6ae-3f5aa423884b_SiteId">
    <vt:lpwstr>a77c517c-e95e-435b-bbb4-cb17e462491f</vt:lpwstr>
  </property>
  <property fmtid="{D5CDD505-2E9C-101B-9397-08002B2CF9AE}" pid="4" name="MSIP_Label_a7d50848-5462-4933-a6ae-3f5aa423884b_Owner">
    <vt:lpwstr>870745@SABIC.com</vt:lpwstr>
  </property>
  <property fmtid="{D5CDD505-2E9C-101B-9397-08002B2CF9AE}" pid="5" name="MSIP_Label_a7d50848-5462-4933-a6ae-3f5aa423884b_SetDate">
    <vt:lpwstr>2018-01-11T15:40:38.0414378Z</vt:lpwstr>
  </property>
  <property fmtid="{D5CDD505-2E9C-101B-9397-08002B2CF9AE}" pid="6" name="MSIP_Label_a7d50848-5462-4933-a6ae-3f5aa423884b_Name">
    <vt:lpwstr>Internal Use</vt:lpwstr>
  </property>
  <property fmtid="{D5CDD505-2E9C-101B-9397-08002B2CF9AE}" pid="7" name="MSIP_Label_a7d50848-5462-4933-a6ae-3f5aa423884b_Application">
    <vt:lpwstr>Microsoft Azure Information Protection</vt:lpwstr>
  </property>
  <property fmtid="{D5CDD505-2E9C-101B-9397-08002B2CF9AE}" pid="8" name="MSIP_Label_a7d50848-5462-4933-a6ae-3f5aa423884b_Extended_MSFT_Method">
    <vt:lpwstr>Automatic</vt:lpwstr>
  </property>
  <property fmtid="{D5CDD505-2E9C-101B-9397-08002B2CF9AE}" pid="9" name="Sensitivity">
    <vt:lpwstr>Internal Use</vt:lpwstr>
  </property>
</Properties>
</file>