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300" r:id="rId2"/>
    <p:sldId id="287" r:id="rId3"/>
    <p:sldId id="302" r:id="rId4"/>
    <p:sldId id="303" r:id="rId5"/>
  </p:sldIdLst>
  <p:sldSz cx="17068800" cy="96012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AA"/>
    <a:srgbClr val="FFFFFF"/>
    <a:srgbClr val="F7F7F7"/>
    <a:srgbClr val="C0E399"/>
    <a:srgbClr val="1668B1"/>
    <a:srgbClr val="497ED7"/>
    <a:srgbClr val="000050"/>
    <a:srgbClr val="9DC3E6"/>
    <a:srgbClr val="DCDCDC"/>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94242" autoAdjust="0"/>
  </p:normalViewPr>
  <p:slideViewPr>
    <p:cSldViewPr snapToGrid="0">
      <p:cViewPr varScale="1">
        <p:scale>
          <a:sx n="77" d="100"/>
          <a:sy n="77" d="100"/>
        </p:scale>
        <p:origin x="9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577" tIns="45789" rIns="91577" bIns="45789" rtlCol="0"/>
          <a:lstStyle>
            <a:lvl1pPr algn="l">
              <a:defRPr sz="1200"/>
            </a:lvl1pPr>
          </a:lstStyle>
          <a:p>
            <a:endParaRPr lang="nl-NL"/>
          </a:p>
        </p:txBody>
      </p:sp>
      <p:sp>
        <p:nvSpPr>
          <p:cNvPr id="3" name="Tijdelijke aanduiding voor datum 2"/>
          <p:cNvSpPr>
            <a:spLocks noGrp="1"/>
          </p:cNvSpPr>
          <p:nvPr>
            <p:ph type="dt" idx="1"/>
          </p:nvPr>
        </p:nvSpPr>
        <p:spPr>
          <a:xfrm>
            <a:off x="3854940" y="0"/>
            <a:ext cx="2949099" cy="498932"/>
          </a:xfrm>
          <a:prstGeom prst="rect">
            <a:avLst/>
          </a:prstGeom>
        </p:spPr>
        <p:txBody>
          <a:bodyPr vert="horz" lIns="91577" tIns="45789" rIns="91577" bIns="45789" rtlCol="0"/>
          <a:lstStyle>
            <a:lvl1pPr algn="r">
              <a:defRPr sz="1200"/>
            </a:lvl1pPr>
          </a:lstStyle>
          <a:p>
            <a:fld id="{C4AEBC71-239F-467D-B0EA-4E56AB7A0061}" type="datetimeFigureOut">
              <a:rPr lang="nl-NL" smtClean="0"/>
              <a:t>20-11-2020</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577" tIns="45789" rIns="91577" bIns="45789" rtlCol="0" anchor="ctr"/>
          <a:lstStyle/>
          <a:p>
            <a:endParaRPr lang="nl-NL"/>
          </a:p>
        </p:txBody>
      </p:sp>
      <p:sp>
        <p:nvSpPr>
          <p:cNvPr id="5" name="Tijdelijke aanduiding voor notities 4"/>
          <p:cNvSpPr>
            <a:spLocks noGrp="1"/>
          </p:cNvSpPr>
          <p:nvPr>
            <p:ph type="body" sz="quarter" idx="3"/>
          </p:nvPr>
        </p:nvSpPr>
        <p:spPr>
          <a:xfrm>
            <a:off x="680562" y="4785597"/>
            <a:ext cx="5444490" cy="3915490"/>
          </a:xfrm>
          <a:prstGeom prst="rect">
            <a:avLst/>
          </a:prstGeom>
        </p:spPr>
        <p:txBody>
          <a:bodyPr vert="horz" lIns="91577" tIns="45789" rIns="91577" bIns="45789"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577" tIns="45789" rIns="91577" bIns="457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40" y="9445170"/>
            <a:ext cx="2949099" cy="498931"/>
          </a:xfrm>
          <a:prstGeom prst="rect">
            <a:avLst/>
          </a:prstGeom>
        </p:spPr>
        <p:txBody>
          <a:bodyPr vert="horz" lIns="91577" tIns="45789" rIns="91577" bIns="45789" rtlCol="0" anchor="b"/>
          <a:lstStyle>
            <a:lvl1pPr algn="r">
              <a:defRPr sz="1200"/>
            </a:lvl1pPr>
          </a:lstStyle>
          <a:p>
            <a:fld id="{0BFC9CF1-DE2E-48A1-A4E0-2EE14897C710}" type="slidenum">
              <a:rPr lang="nl-NL" smtClean="0"/>
              <a:t>‹nr.›</a:t>
            </a:fld>
            <a:endParaRPr lang="nl-NL"/>
          </a:p>
        </p:txBody>
      </p:sp>
    </p:spTree>
    <p:extLst>
      <p:ext uri="{BB962C8B-B14F-4D97-AF65-F5344CB8AC3E}">
        <p14:creationId xmlns:p14="http://schemas.microsoft.com/office/powerpoint/2010/main" val="273650764"/>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KICMPI heeft in samenwerking met </a:t>
            </a:r>
            <a:r>
              <a:rPr lang="nl-NL" dirty="0" err="1"/>
              <a:t>Interreg</a:t>
            </a:r>
            <a:r>
              <a:rPr lang="nl-NL" dirty="0"/>
              <a:t> corrosielabs gebouwd op 3 locaties in Vlissingen, Gent en Oostende</a:t>
            </a:r>
          </a:p>
          <a:p>
            <a:r>
              <a:rPr lang="nl-NL" dirty="0" err="1"/>
              <a:t>Interreg</a:t>
            </a:r>
            <a:r>
              <a:rPr lang="nl-NL" dirty="0"/>
              <a:t> is een Europese subsidie verstrekker voor de zuidelijke provincies en Vlaanderen.</a:t>
            </a:r>
          </a:p>
          <a:p>
            <a:endParaRPr lang="nl-NL" dirty="0"/>
          </a:p>
          <a:p>
            <a:pPr>
              <a:lnSpc>
                <a:spcPct val="150000"/>
              </a:lnSpc>
            </a:pPr>
            <a:r>
              <a:rPr lang="nl-NL" sz="1600" u="sng" dirty="0"/>
              <a:t>Uitvoering van projecten</a:t>
            </a:r>
            <a:r>
              <a:rPr lang="nl-NL" sz="1600" dirty="0"/>
              <a:t> ter validatie van de lab-faciliteiten in samenwerking met:</a:t>
            </a:r>
          </a:p>
          <a:p>
            <a:pPr marL="342900" indent="-342900">
              <a:lnSpc>
                <a:spcPct val="150000"/>
              </a:lnSpc>
              <a:buFont typeface="Arial" panose="020B0604020202020204" pitchFamily="34" charset="0"/>
              <a:buChar char="•"/>
            </a:pPr>
            <a:r>
              <a:rPr lang="nl-NL" sz="1600" b="1" dirty="0"/>
              <a:t>Zeeland </a:t>
            </a:r>
            <a:r>
              <a:rPr lang="nl-NL" sz="1600" b="1" dirty="0" err="1"/>
              <a:t>Refinery</a:t>
            </a:r>
            <a:r>
              <a:rPr lang="nl-NL" sz="1600" b="1" dirty="0"/>
              <a:t>;</a:t>
            </a:r>
          </a:p>
          <a:p>
            <a:pPr marL="342900" indent="-342900">
              <a:lnSpc>
                <a:spcPct val="150000"/>
              </a:lnSpc>
              <a:buFont typeface="Arial" panose="020B0604020202020204" pitchFamily="34" charset="0"/>
              <a:buChar char="•"/>
            </a:pPr>
            <a:r>
              <a:rPr lang="nl-NL" sz="1600" b="1" dirty="0"/>
              <a:t>North Sea Ports;</a:t>
            </a:r>
          </a:p>
          <a:p>
            <a:pPr marL="342900" indent="-342900">
              <a:lnSpc>
                <a:spcPct val="150000"/>
              </a:lnSpc>
              <a:buFont typeface="Arial" panose="020B0604020202020204" pitchFamily="34" charset="0"/>
              <a:buChar char="•"/>
            </a:pPr>
            <a:r>
              <a:rPr lang="nl-NL" sz="1600" b="1" dirty="0" err="1"/>
              <a:t>Kaefer</a:t>
            </a:r>
            <a:r>
              <a:rPr lang="nl-NL" sz="1600" b="1" dirty="0"/>
              <a:t>;</a:t>
            </a:r>
          </a:p>
          <a:p>
            <a:pPr marL="342900" indent="-342900">
              <a:lnSpc>
                <a:spcPct val="150000"/>
              </a:lnSpc>
              <a:buFont typeface="Arial" panose="020B0604020202020204" pitchFamily="34" charset="0"/>
              <a:buChar char="•"/>
            </a:pPr>
            <a:r>
              <a:rPr lang="nl-NL" sz="1600" b="1" dirty="0" err="1"/>
              <a:t>Xervon</a:t>
            </a:r>
            <a:r>
              <a:rPr lang="nl-NL" sz="1600" b="1" dirty="0"/>
              <a:t>.</a:t>
            </a:r>
          </a:p>
          <a:p>
            <a:pPr marL="342900" indent="-342900">
              <a:lnSpc>
                <a:spcPct val="150000"/>
              </a:lnSpc>
              <a:buFont typeface="Arial" panose="020B0604020202020204" pitchFamily="34" charset="0"/>
              <a:buChar char="•"/>
            </a:pPr>
            <a:r>
              <a:rPr lang="nl-NL" sz="1600" b="1" dirty="0">
                <a:solidFill>
                  <a:srgbClr val="FF0000"/>
                </a:solidFill>
              </a:rPr>
              <a:t>Aangevuld met “probleem eigenaren” en “probleem oplossers” binnen én buiten het </a:t>
            </a:r>
            <a:r>
              <a:rPr lang="nl-NL" sz="1600" b="1" dirty="0" err="1">
                <a:solidFill>
                  <a:srgbClr val="FF0000"/>
                </a:solidFill>
              </a:rPr>
              <a:t>KicMPi</a:t>
            </a:r>
            <a:r>
              <a:rPr lang="nl-NL" sz="1600" b="1" dirty="0">
                <a:solidFill>
                  <a:srgbClr val="FF0000"/>
                </a:solidFill>
              </a:rPr>
              <a:t> netwerk!!</a:t>
            </a:r>
          </a:p>
          <a:p>
            <a:endParaRPr lang="nl-NL" dirty="0"/>
          </a:p>
          <a:p>
            <a:pPr>
              <a:lnSpc>
                <a:spcPct val="150000"/>
              </a:lnSpc>
            </a:pPr>
            <a:r>
              <a:rPr lang="nl-NL" sz="1600" b="1" dirty="0"/>
              <a:t>Achtergronden</a:t>
            </a:r>
          </a:p>
          <a:p>
            <a:pPr marL="342900" indent="-342900">
              <a:lnSpc>
                <a:spcPct val="150000"/>
              </a:lnSpc>
            </a:pPr>
            <a:r>
              <a:rPr lang="nl-NL" sz="1600" dirty="0"/>
              <a:t>Veel procesindustrie én veel ‘natte’ infrastructuur in ZW Nederland / NW Vlaanderen;</a:t>
            </a:r>
          </a:p>
          <a:p>
            <a:pPr marL="342900" indent="-342900">
              <a:lnSpc>
                <a:spcPct val="150000"/>
              </a:lnSpc>
            </a:pPr>
            <a:r>
              <a:rPr lang="nl-NL" sz="1600" dirty="0"/>
              <a:t>Veel relatief oude installaties. Corrosie is belangrijk degradatiemechanisme;</a:t>
            </a:r>
          </a:p>
          <a:p>
            <a:pPr marL="342900" indent="-342900">
              <a:lnSpc>
                <a:spcPct val="150000"/>
              </a:lnSpc>
            </a:pPr>
            <a:r>
              <a:rPr lang="nl-NL" sz="1600" dirty="0"/>
              <a:t>Resultaat: stilstanden, onveiligheid, milieuschade. Groot probleem.</a:t>
            </a:r>
          </a:p>
          <a:p>
            <a:pPr>
              <a:lnSpc>
                <a:spcPct val="150000"/>
              </a:lnSpc>
            </a:pPr>
            <a:r>
              <a:rPr lang="nl-NL" sz="1600" b="1" dirty="0"/>
              <a:t>Paradox</a:t>
            </a:r>
          </a:p>
          <a:p>
            <a:pPr marL="342900" indent="-342900">
              <a:lnSpc>
                <a:spcPct val="150000"/>
              </a:lnSpc>
            </a:pPr>
            <a:r>
              <a:rPr lang="nl-NL" sz="1600" dirty="0"/>
              <a:t>Er is innovatie nodig op het gebied van preventie, detectie en reparatie van corrosieschade.</a:t>
            </a:r>
          </a:p>
          <a:p>
            <a:pPr marL="342900" indent="-342900">
              <a:lnSpc>
                <a:spcPct val="150000"/>
              </a:lnSpc>
            </a:pPr>
            <a:r>
              <a:rPr lang="nl-NL" sz="1600" dirty="0"/>
              <a:t>Desondanks staan asset </a:t>
            </a:r>
            <a:r>
              <a:rPr lang="nl-NL" sz="1600" dirty="0" err="1"/>
              <a:t>owners</a:t>
            </a:r>
            <a:r>
              <a:rPr lang="nl-NL" sz="1600" dirty="0"/>
              <a:t> alleen proven </a:t>
            </a:r>
            <a:r>
              <a:rPr lang="nl-NL" sz="1600" dirty="0" err="1"/>
              <a:t>technology</a:t>
            </a:r>
            <a:r>
              <a:rPr lang="nl-NL" sz="1600" dirty="0"/>
              <a:t> toe op hun sites. “Experimenteren doe je maar bij de buren”. </a:t>
            </a:r>
          </a:p>
          <a:p>
            <a:pPr>
              <a:lnSpc>
                <a:spcPct val="150000"/>
              </a:lnSpc>
            </a:pPr>
            <a:r>
              <a:rPr lang="nl-NL" sz="1600" b="1" dirty="0"/>
              <a:t>Behoefte</a:t>
            </a:r>
          </a:p>
          <a:p>
            <a:pPr marL="342900" indent="-342900">
              <a:lnSpc>
                <a:spcPct val="150000"/>
              </a:lnSpc>
            </a:pPr>
            <a:r>
              <a:rPr lang="nl-NL" sz="1600" dirty="0"/>
              <a:t>Een fysieke plaats waar ontwikkeld, getest, gedemonstreerd kan worden met corrosie-gerelateerde innovaties.</a:t>
            </a:r>
          </a:p>
          <a:p>
            <a:pPr marL="342900" indent="-342900">
              <a:lnSpc>
                <a:spcPct val="150000"/>
              </a:lnSpc>
            </a:pPr>
            <a:r>
              <a:rPr lang="nl-NL" sz="1600" dirty="0"/>
              <a:t>Een sterker netwerk van kennispartners/experts, zowel fysiek als digitaal.</a:t>
            </a:r>
          </a:p>
          <a:p>
            <a:pPr marL="342900" indent="-342900">
              <a:lnSpc>
                <a:spcPct val="150000"/>
              </a:lnSpc>
            </a:pPr>
            <a:r>
              <a:rPr lang="nl-NL" sz="1600" dirty="0"/>
              <a:t>Daadwerkelijke innovatieprojecten.</a:t>
            </a:r>
          </a:p>
          <a:p>
            <a:endParaRPr lang="nl-NL" dirty="0"/>
          </a:p>
        </p:txBody>
      </p:sp>
      <p:sp>
        <p:nvSpPr>
          <p:cNvPr id="4" name="Slide Number Placeholder 3"/>
          <p:cNvSpPr>
            <a:spLocks noGrp="1"/>
          </p:cNvSpPr>
          <p:nvPr>
            <p:ph type="sldNum" sz="quarter" idx="10"/>
          </p:nvPr>
        </p:nvSpPr>
        <p:spPr/>
        <p:txBody>
          <a:bodyPr/>
          <a:lstStyle/>
          <a:p>
            <a:fld id="{0BFC9CF1-DE2E-48A1-A4E0-2EE14897C710}" type="slidenum">
              <a:rPr lang="nl-NL" smtClean="0"/>
              <a:t>1</a:t>
            </a:fld>
            <a:endParaRPr lang="nl-NL"/>
          </a:p>
        </p:txBody>
      </p:sp>
    </p:spTree>
    <p:extLst>
      <p:ext uri="{BB962C8B-B14F-4D97-AF65-F5344CB8AC3E}">
        <p14:creationId xmlns:p14="http://schemas.microsoft.com/office/powerpoint/2010/main" val="888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nl-NL" dirty="0" err="1"/>
              <a:t>Scalda</a:t>
            </a:r>
            <a:r>
              <a:rPr lang="nl-NL" dirty="0"/>
              <a:t>: Dit </a:t>
            </a:r>
            <a:r>
              <a:rPr lang="nl-NL" dirty="0" err="1"/>
              <a:t>praktijklab</a:t>
            </a:r>
            <a:r>
              <a:rPr lang="nl-NL" dirty="0"/>
              <a:t> is vooral gericht op de industrie en corrosie onder isolatie</a:t>
            </a:r>
          </a:p>
          <a:p>
            <a:pPr marL="0" marR="0" lvl="0" indent="0" algn="l" defTabSz="1075334" rtl="0" eaLnBrk="1" fontAlgn="auto" latinLnBrk="0" hangingPunct="1">
              <a:lnSpc>
                <a:spcPct val="100000"/>
              </a:lnSpc>
              <a:spcBef>
                <a:spcPts val="0"/>
              </a:spcBef>
              <a:spcAft>
                <a:spcPts val="0"/>
              </a:spcAft>
              <a:buClrTx/>
              <a:buSzTx/>
              <a:buFontTx/>
              <a:buNone/>
              <a:tabLst/>
              <a:defRPr/>
            </a:pPr>
            <a:r>
              <a:rPr lang="nl-NL" dirty="0"/>
              <a:t>             Er komt een opstelling van leidingen, pompen. Warme en koude producten en een klimaat kast om de realiteit te bewerkstelligen</a:t>
            </a:r>
          </a:p>
          <a:p>
            <a:pPr marL="0" marR="0" lvl="0" indent="0" algn="l" defTabSz="1075334" rtl="0" eaLnBrk="1" fontAlgn="auto" latinLnBrk="0" hangingPunct="1">
              <a:lnSpc>
                <a:spcPct val="100000"/>
              </a:lnSpc>
              <a:spcBef>
                <a:spcPts val="0"/>
              </a:spcBef>
              <a:spcAft>
                <a:spcPts val="0"/>
              </a:spcAft>
              <a:buClrTx/>
              <a:buSzTx/>
              <a:buFontTx/>
              <a:buNone/>
              <a:tabLst/>
              <a:defRPr/>
            </a:pPr>
            <a:endParaRPr lang="nl-NL" dirty="0"/>
          </a:p>
          <a:p>
            <a:pPr marL="0" marR="0" lvl="0" indent="0" algn="l" defTabSz="1075334" rtl="0" eaLnBrk="1" fontAlgn="auto" latinLnBrk="0" hangingPunct="1">
              <a:lnSpc>
                <a:spcPct val="100000"/>
              </a:lnSpc>
              <a:spcBef>
                <a:spcPts val="0"/>
              </a:spcBef>
              <a:spcAft>
                <a:spcPts val="0"/>
              </a:spcAft>
              <a:buClrTx/>
              <a:buSzTx/>
              <a:buFontTx/>
              <a:buNone/>
              <a:tabLst/>
              <a:defRPr/>
            </a:pPr>
            <a:r>
              <a:rPr lang="nl-NL" dirty="0"/>
              <a:t>Mogelijkheden: Isolatie bedrijven, schilderbedrijven en </a:t>
            </a:r>
            <a:r>
              <a:rPr lang="nl-NL" dirty="0" err="1"/>
              <a:t>tech</a:t>
            </a:r>
            <a:r>
              <a:rPr lang="nl-NL" dirty="0"/>
              <a:t> bedrijven kunnen hier hun producten in praktijkomgeving testen en demonstreren. Voor zichzelf en/of voor hun klanten (geïnteresseerden) </a:t>
            </a:r>
          </a:p>
          <a:p>
            <a:pPr marL="0" marR="0" lvl="0" indent="0" algn="l" defTabSz="1075334" rtl="0" eaLnBrk="1" fontAlgn="auto" latinLnBrk="0" hangingPunct="1">
              <a:lnSpc>
                <a:spcPct val="100000"/>
              </a:lnSpc>
              <a:spcBef>
                <a:spcPts val="0"/>
              </a:spcBef>
              <a:spcAft>
                <a:spcPts val="0"/>
              </a:spcAft>
              <a:buClrTx/>
              <a:buSzTx/>
              <a:buFontTx/>
              <a:buNone/>
              <a:tabLst/>
              <a:defRPr/>
            </a:pPr>
            <a:endParaRPr lang="nl-NL" dirty="0"/>
          </a:p>
          <a:p>
            <a:pPr marL="0" marR="0" lvl="0" indent="0" algn="l" defTabSz="1075334" rtl="0" eaLnBrk="1" fontAlgn="auto" latinLnBrk="0" hangingPunct="1">
              <a:lnSpc>
                <a:spcPct val="100000"/>
              </a:lnSpc>
              <a:spcBef>
                <a:spcPts val="0"/>
              </a:spcBef>
              <a:spcAft>
                <a:spcPts val="0"/>
              </a:spcAft>
              <a:buClrTx/>
              <a:buSzTx/>
              <a:buFontTx/>
              <a:buNone/>
              <a:tabLst/>
              <a:defRPr/>
            </a:pPr>
            <a:r>
              <a:rPr lang="nl-NL" dirty="0"/>
              <a:t>Het is van belang om voordat corrosie onder isolatie ontstaat dit te detecteren, er zijn bedrijven die sensoren leveren en claimen dat zij dit in een vroeg stadium kunnen detecteren. In het </a:t>
            </a:r>
            <a:r>
              <a:rPr lang="nl-NL" dirty="0" err="1"/>
              <a:t>corrosielab</a:t>
            </a:r>
            <a:r>
              <a:rPr lang="nl-NL" dirty="0"/>
              <a:t> krijgen zij de gelegenheid </a:t>
            </a:r>
          </a:p>
          <a:p>
            <a:pPr marL="0" marR="0" lvl="0" indent="0" algn="l" defTabSz="1075334" rtl="0" eaLnBrk="1" fontAlgn="auto" latinLnBrk="0" hangingPunct="1">
              <a:lnSpc>
                <a:spcPct val="100000"/>
              </a:lnSpc>
              <a:spcBef>
                <a:spcPts val="0"/>
              </a:spcBef>
              <a:spcAft>
                <a:spcPts val="0"/>
              </a:spcAft>
              <a:buClrTx/>
              <a:buSzTx/>
              <a:buFontTx/>
              <a:buNone/>
              <a:tabLst/>
              <a:defRPr/>
            </a:pPr>
            <a:r>
              <a:rPr lang="nl-NL" dirty="0"/>
              <a:t>  om dit te demonstreren.</a:t>
            </a:r>
          </a:p>
          <a:p>
            <a:pPr marL="0" marR="0" lvl="0" indent="0" algn="l" defTabSz="1075334" rtl="0" eaLnBrk="1" fontAlgn="auto" latinLnBrk="0" hangingPunct="1">
              <a:lnSpc>
                <a:spcPct val="100000"/>
              </a:lnSpc>
              <a:spcBef>
                <a:spcPts val="0"/>
              </a:spcBef>
              <a:spcAft>
                <a:spcPts val="0"/>
              </a:spcAft>
              <a:buClrTx/>
              <a:buSzTx/>
              <a:buFontTx/>
              <a:buNone/>
              <a:tabLst/>
              <a:defRPr/>
            </a:pPr>
            <a:endParaRPr lang="nl-NL" dirty="0"/>
          </a:p>
          <a:p>
            <a:pPr marL="0" marR="0" lvl="0" indent="0" algn="l" defTabSz="1075334" rtl="0" eaLnBrk="1" fontAlgn="auto" latinLnBrk="0" hangingPunct="1">
              <a:lnSpc>
                <a:spcPct val="100000"/>
              </a:lnSpc>
              <a:spcBef>
                <a:spcPts val="0"/>
              </a:spcBef>
              <a:spcAft>
                <a:spcPts val="0"/>
              </a:spcAft>
              <a:buClrTx/>
              <a:buSzTx/>
              <a:buFontTx/>
              <a:buNone/>
              <a:tabLst/>
              <a:defRPr/>
            </a:pPr>
            <a:r>
              <a:rPr lang="nl-NL" dirty="0"/>
              <a:t>Bedrijven die geïnteresseerd zijn kunnen tegen een vergoeding gebruik maken van het </a:t>
            </a:r>
            <a:r>
              <a:rPr lang="nl-NL" dirty="0" err="1"/>
              <a:t>corrosielab</a:t>
            </a:r>
            <a:r>
              <a:rPr lang="nl-NL" dirty="0"/>
              <a:t> voor test en of demonstratie doeleinden</a:t>
            </a:r>
          </a:p>
          <a:p>
            <a:pPr marL="0" marR="0" lvl="0" indent="0" algn="l" defTabSz="1075334" rtl="0" eaLnBrk="1" fontAlgn="auto" latinLnBrk="0" hangingPunct="1">
              <a:lnSpc>
                <a:spcPct val="100000"/>
              </a:lnSpc>
              <a:spcBef>
                <a:spcPts val="0"/>
              </a:spcBef>
              <a:spcAft>
                <a:spcPts val="0"/>
              </a:spcAft>
              <a:buClrTx/>
              <a:buSzTx/>
              <a:buFontTx/>
              <a:buNone/>
              <a:tabLst/>
              <a:defRPr/>
            </a:pPr>
            <a:endParaRPr lang="nl-NL" dirty="0"/>
          </a:p>
          <a:p>
            <a:pPr marL="0" marR="0" lvl="0" indent="0" algn="l" defTabSz="1075334" rtl="0" eaLnBrk="1" fontAlgn="auto" latinLnBrk="0" hangingPunct="1">
              <a:lnSpc>
                <a:spcPct val="100000"/>
              </a:lnSpc>
              <a:spcBef>
                <a:spcPts val="0"/>
              </a:spcBef>
              <a:spcAft>
                <a:spcPts val="0"/>
              </a:spcAft>
              <a:buClrTx/>
              <a:buSzTx/>
              <a:buFontTx/>
              <a:buNone/>
              <a:tabLst/>
              <a:defRPr/>
            </a:pPr>
            <a:endParaRPr lang="nl-NL" dirty="0"/>
          </a:p>
          <a:p>
            <a:pPr>
              <a:lnSpc>
                <a:spcPct val="150000"/>
              </a:lnSpc>
            </a:pPr>
            <a:r>
              <a:rPr lang="nl-NL" sz="1600" b="1" dirty="0"/>
              <a:t>Wat willen we doen bij </a:t>
            </a:r>
            <a:r>
              <a:rPr lang="nl-NL" sz="1600" b="1" dirty="0" err="1"/>
              <a:t>Scalda</a:t>
            </a:r>
            <a:r>
              <a:rPr lang="nl-NL" sz="1600" b="1" dirty="0"/>
              <a:t>:</a:t>
            </a:r>
          </a:p>
          <a:p>
            <a:pPr marL="342900" indent="-342900">
              <a:lnSpc>
                <a:spcPct val="150000"/>
              </a:lnSpc>
            </a:pPr>
            <a:r>
              <a:rPr lang="nl-NL" sz="1600" dirty="0"/>
              <a:t>Opleiding / demonstraties isolatiesystemen</a:t>
            </a:r>
          </a:p>
          <a:p>
            <a:pPr marL="342900" indent="-342900">
              <a:lnSpc>
                <a:spcPct val="150000"/>
              </a:lnSpc>
            </a:pPr>
            <a:r>
              <a:rPr lang="nl-NL" sz="1600" dirty="0"/>
              <a:t>Andere productdemonstraties</a:t>
            </a:r>
          </a:p>
          <a:p>
            <a:pPr marL="342900" indent="-342900">
              <a:lnSpc>
                <a:spcPct val="150000"/>
              </a:lnSpc>
            </a:pPr>
            <a:r>
              <a:rPr lang="nl-NL" sz="1600" dirty="0"/>
              <a:t>Testen van coatings (binnen/buiten, zoutnevel, verwarmd, etc.)</a:t>
            </a:r>
          </a:p>
          <a:p>
            <a:pPr marL="342900" indent="-342900">
              <a:lnSpc>
                <a:spcPct val="150000"/>
              </a:lnSpc>
            </a:pPr>
            <a:r>
              <a:rPr lang="nl-NL" sz="1600" dirty="0"/>
              <a:t>Testen van sensoren (binnen/buiten, zoutnevel, verwarmd, etc.)</a:t>
            </a:r>
          </a:p>
          <a:p>
            <a:pPr marL="342900" indent="-342900">
              <a:lnSpc>
                <a:spcPct val="150000"/>
              </a:lnSpc>
            </a:pPr>
            <a:endParaRPr lang="nl-NL" sz="1600" dirty="0"/>
          </a:p>
          <a:p>
            <a:pPr>
              <a:lnSpc>
                <a:spcPct val="150000"/>
              </a:lnSpc>
            </a:pPr>
            <a:r>
              <a:rPr lang="nl-NL" sz="1600" b="1" dirty="0"/>
              <a:t>Wat hebben we hiervoor nodig:</a:t>
            </a:r>
          </a:p>
          <a:p>
            <a:pPr marL="342900" indent="-342900">
              <a:lnSpc>
                <a:spcPct val="150000"/>
              </a:lnSpc>
            </a:pPr>
            <a:r>
              <a:rPr lang="nl-NL" sz="1600" dirty="0"/>
              <a:t>Leidingwerk, afsluiter, bochten, oplegpunten</a:t>
            </a:r>
          </a:p>
          <a:p>
            <a:pPr marL="342900" indent="-342900">
              <a:lnSpc>
                <a:spcPct val="150000"/>
              </a:lnSpc>
            </a:pPr>
            <a:r>
              <a:rPr lang="nl-NL" sz="1600" dirty="0"/>
              <a:t>Container (verwarming, pompen, zoutnevel, etc.)</a:t>
            </a:r>
          </a:p>
          <a:p>
            <a:pPr marL="342900" indent="-342900">
              <a:lnSpc>
                <a:spcPct val="150000"/>
              </a:lnSpc>
            </a:pPr>
            <a:r>
              <a:rPr lang="nl-NL" sz="1600" dirty="0"/>
              <a:t>Buitenruimte</a:t>
            </a:r>
          </a:p>
          <a:p>
            <a:pPr marL="342900" indent="-342900">
              <a:lnSpc>
                <a:spcPct val="150000"/>
              </a:lnSpc>
            </a:pPr>
            <a:endParaRPr lang="nl-NL" sz="1600" dirty="0"/>
          </a:p>
          <a:p>
            <a:endParaRPr lang="nl-NL" dirty="0"/>
          </a:p>
        </p:txBody>
      </p:sp>
      <p:sp>
        <p:nvSpPr>
          <p:cNvPr id="4" name="Tijdelijke aanduiding voor dianummer 3"/>
          <p:cNvSpPr>
            <a:spLocks noGrp="1"/>
          </p:cNvSpPr>
          <p:nvPr>
            <p:ph type="sldNum" sz="quarter" idx="5"/>
          </p:nvPr>
        </p:nvSpPr>
        <p:spPr/>
        <p:txBody>
          <a:bodyPr/>
          <a:lstStyle/>
          <a:p>
            <a:fld id="{0BFC9CF1-DE2E-48A1-A4E0-2EE14897C710}" type="slidenum">
              <a:rPr lang="nl-NL" smtClean="0"/>
              <a:t>2</a:t>
            </a:fld>
            <a:endParaRPr lang="nl-NL"/>
          </a:p>
        </p:txBody>
      </p:sp>
    </p:spTree>
    <p:extLst>
      <p:ext uri="{BB962C8B-B14F-4D97-AF65-F5344CB8AC3E}">
        <p14:creationId xmlns:p14="http://schemas.microsoft.com/office/powerpoint/2010/main" val="425317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nl-NL" dirty="0"/>
              <a:t>HZA: Dit lab is vooral gericht op de maritieme sector, havens en windmolens</a:t>
            </a:r>
          </a:p>
          <a:p>
            <a:endParaRPr lang="nl-NL" dirty="0"/>
          </a:p>
          <a:p>
            <a:r>
              <a:rPr lang="nl-NL" dirty="0"/>
              <a:t>In samenwerking NSP worden er proefstukken in de haven aangebracht met diverse soorten coating en materialen t.b.v. onderzoek naar de degradatie van damwanden, kademuren en </a:t>
            </a:r>
            <a:r>
              <a:rPr lang="nl-NL" dirty="0" err="1"/>
              <a:t>jetty</a:t>
            </a:r>
            <a:r>
              <a:rPr lang="nl-NL" dirty="0"/>
              <a:t> constructies</a:t>
            </a:r>
          </a:p>
          <a:p>
            <a:endParaRPr lang="nl-NL" dirty="0"/>
          </a:p>
          <a:p>
            <a:r>
              <a:rPr lang="nl-NL" dirty="0"/>
              <a:t>Coating leveranciers willen hun producten in de praktijk testen, zowel voor infrastructuur als voor windmolenparken.</a:t>
            </a:r>
          </a:p>
        </p:txBody>
      </p:sp>
      <p:sp>
        <p:nvSpPr>
          <p:cNvPr id="4" name="Tijdelijke aanduiding voor dianummer 3"/>
          <p:cNvSpPr>
            <a:spLocks noGrp="1"/>
          </p:cNvSpPr>
          <p:nvPr>
            <p:ph type="sldNum" sz="quarter" idx="5"/>
          </p:nvPr>
        </p:nvSpPr>
        <p:spPr/>
        <p:txBody>
          <a:bodyPr/>
          <a:lstStyle/>
          <a:p>
            <a:fld id="{0BFC9CF1-DE2E-48A1-A4E0-2EE14897C710}" type="slidenum">
              <a:rPr lang="nl-NL" smtClean="0"/>
              <a:t>3</a:t>
            </a:fld>
            <a:endParaRPr lang="nl-NL"/>
          </a:p>
        </p:txBody>
      </p:sp>
    </p:spTree>
    <p:extLst>
      <p:ext uri="{BB962C8B-B14F-4D97-AF65-F5344CB8AC3E}">
        <p14:creationId xmlns:p14="http://schemas.microsoft.com/office/powerpoint/2010/main" val="370690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nl-NL" dirty="0" err="1"/>
              <a:t>Sirris</a:t>
            </a:r>
            <a:r>
              <a:rPr lang="nl-NL" dirty="0"/>
              <a:t>: is een kennis instelling en zal vooral de gegenereerde data verwerken, </a:t>
            </a:r>
            <a:r>
              <a:rPr lang="nl-NL" sz="1600" dirty="0"/>
              <a:t>ondersteunend laboratoriumonderzoek</a:t>
            </a:r>
          </a:p>
          <a:p>
            <a:pPr marL="0" marR="0" lvl="0" indent="0" algn="l" defTabSz="1075334" rtl="0" eaLnBrk="1" fontAlgn="auto" latinLnBrk="0" hangingPunct="1">
              <a:lnSpc>
                <a:spcPct val="100000"/>
              </a:lnSpc>
              <a:spcBef>
                <a:spcPts val="0"/>
              </a:spcBef>
              <a:spcAft>
                <a:spcPts val="0"/>
              </a:spcAft>
              <a:buClrTx/>
              <a:buSzTx/>
              <a:buFontTx/>
              <a:buNone/>
              <a:tabLst/>
              <a:defRPr/>
            </a:pPr>
            <a:endParaRPr lang="nl-NL" dirty="0"/>
          </a:p>
          <a:p>
            <a:pPr marL="0" marR="0" lvl="0" indent="0" algn="l" defTabSz="1075334" rtl="0" eaLnBrk="1" fontAlgn="auto" latinLnBrk="0" hangingPunct="1">
              <a:lnSpc>
                <a:spcPct val="100000"/>
              </a:lnSpc>
              <a:spcBef>
                <a:spcPts val="0"/>
              </a:spcBef>
              <a:spcAft>
                <a:spcPts val="0"/>
              </a:spcAft>
              <a:buClrTx/>
              <a:buSzTx/>
              <a:buFontTx/>
              <a:buNone/>
              <a:tabLst/>
              <a:defRPr/>
            </a:pPr>
            <a:r>
              <a:rPr lang="nl-NL" dirty="0"/>
              <a:t>Bepalen de degradatie van coatings. Er zijn diverse bedrijven die in staat zijn m.b.v. sensoren de degradatie van coatings te bepalen, </a:t>
            </a:r>
            <a:r>
              <a:rPr lang="nl-NL" dirty="0" err="1"/>
              <a:t>Sirris</a:t>
            </a:r>
            <a:r>
              <a:rPr lang="nl-NL" dirty="0"/>
              <a:t> zal deze methodieken toetsen. </a:t>
            </a:r>
          </a:p>
          <a:p>
            <a:endParaRPr lang="nl-NL" dirty="0"/>
          </a:p>
          <a:p>
            <a:r>
              <a:rPr lang="nl-NL" dirty="0"/>
              <a:t>Wij hebben het meestal over corrosie onder isolatie omdat dit een veel voorkomend fenomeen is</a:t>
            </a:r>
          </a:p>
          <a:p>
            <a:endParaRPr lang="nl-NL" dirty="0"/>
          </a:p>
          <a:p>
            <a:r>
              <a:rPr lang="nl-NL" dirty="0"/>
              <a:t>Corrosie die onderbelicht is, is bij bacteriologische corrosie. Deze vorm is misschien nog wel gevaarlijker dan onder isolatie.</a:t>
            </a:r>
          </a:p>
          <a:p>
            <a:endParaRPr lang="nl-NL" dirty="0"/>
          </a:p>
          <a:p>
            <a:r>
              <a:rPr lang="nl-NL" dirty="0"/>
              <a:t>En laatste soort is galvanische corrosie die zeker voorkomt in de maritieme sector, dit neemt </a:t>
            </a:r>
            <a:r>
              <a:rPr lang="nl-NL" dirty="0" err="1"/>
              <a:t>Sirris</a:t>
            </a:r>
            <a:r>
              <a:rPr lang="nl-NL" dirty="0"/>
              <a:t> eveneens mee in de onderzoeken</a:t>
            </a:r>
          </a:p>
        </p:txBody>
      </p:sp>
      <p:sp>
        <p:nvSpPr>
          <p:cNvPr id="4" name="Tijdelijke aanduiding voor dianummer 3"/>
          <p:cNvSpPr>
            <a:spLocks noGrp="1"/>
          </p:cNvSpPr>
          <p:nvPr>
            <p:ph type="sldNum" sz="quarter" idx="5"/>
          </p:nvPr>
        </p:nvSpPr>
        <p:spPr/>
        <p:txBody>
          <a:bodyPr/>
          <a:lstStyle/>
          <a:p>
            <a:fld id="{0BFC9CF1-DE2E-48A1-A4E0-2EE14897C710}" type="slidenum">
              <a:rPr lang="nl-NL" smtClean="0"/>
              <a:t>4</a:t>
            </a:fld>
            <a:endParaRPr lang="nl-NL"/>
          </a:p>
        </p:txBody>
      </p:sp>
    </p:spTree>
    <p:extLst>
      <p:ext uri="{BB962C8B-B14F-4D97-AF65-F5344CB8AC3E}">
        <p14:creationId xmlns:p14="http://schemas.microsoft.com/office/powerpoint/2010/main" val="377649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571308"/>
            <a:ext cx="12801600" cy="3342640"/>
          </a:xfrm>
        </p:spPr>
        <p:txBody>
          <a:bodyPr anchor="b"/>
          <a:lstStyle>
            <a:lvl1pPr algn="ctr">
              <a:defRPr sz="8400"/>
            </a:lvl1pPr>
          </a:lstStyle>
          <a:p>
            <a:r>
              <a:rPr lang="nl-NL"/>
              <a:t>Klik om stijl te bewerken</a:t>
            </a:r>
            <a:endParaRPr lang="en-US" dirty="0"/>
          </a:p>
        </p:txBody>
      </p:sp>
      <p:sp>
        <p:nvSpPr>
          <p:cNvPr id="3" name="Subtitle 2"/>
          <p:cNvSpPr>
            <a:spLocks noGrp="1"/>
          </p:cNvSpPr>
          <p:nvPr>
            <p:ph type="subTitle" idx="1"/>
          </p:nvPr>
        </p:nvSpPr>
        <p:spPr>
          <a:xfrm>
            <a:off x="2133600" y="5042853"/>
            <a:ext cx="128016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521D9AC-992A-498E-BE06-38A0DEA8AEB3}" type="datetime1">
              <a:rPr lang="nl-NL" smtClean="0"/>
              <a:pPr/>
              <a:t>20-11-2020</a:t>
            </a:fld>
            <a:endParaRPr lang="nl-NL"/>
          </a:p>
        </p:txBody>
      </p:sp>
      <p:sp>
        <p:nvSpPr>
          <p:cNvPr id="5" name="Footer Placeholder 4"/>
          <p:cNvSpPr>
            <a:spLocks noGrp="1"/>
          </p:cNvSpPr>
          <p:nvPr>
            <p:ph type="ftr" sz="quarter" idx="11"/>
          </p:nvPr>
        </p:nvSpPr>
        <p:spPr/>
        <p:txBody>
          <a:bodyPr/>
          <a:lstStyle/>
          <a:p>
            <a:r>
              <a:rPr lang="nl-NL"/>
              <a:t>KiCMPi  |  Innovatieweg 8a  |  4542NH  |  Hoek  |  Tel:  0031 (0)115 724 998  |  Mail: contact@kicmpi.com  |  BTW: NL 8550.64.936.B01  |  KVK: 63034433</a:t>
            </a:r>
          </a:p>
        </p:txBody>
      </p:sp>
      <p:sp>
        <p:nvSpPr>
          <p:cNvPr id="6" name="Slide Number Placeholder 5"/>
          <p:cNvSpPr>
            <a:spLocks noGrp="1"/>
          </p:cNvSpPr>
          <p:nvPr>
            <p:ph type="sldNum" sz="quarter" idx="12"/>
          </p:nvPr>
        </p:nvSpPr>
        <p:spPr/>
        <p:txBody>
          <a:bodyPr/>
          <a:lstStyle/>
          <a:p>
            <a:fld id="{16AD93B2-DABA-4ECF-94F9-3E4609A924B0}" type="slidenum">
              <a:rPr lang="nl-NL" smtClean="0"/>
              <a:pPr/>
              <a:t>‹nr.›</a:t>
            </a:fld>
            <a:endParaRPr lang="nl-NL"/>
          </a:p>
        </p:txBody>
      </p:sp>
    </p:spTree>
    <p:extLst>
      <p:ext uri="{BB962C8B-B14F-4D97-AF65-F5344CB8AC3E}">
        <p14:creationId xmlns:p14="http://schemas.microsoft.com/office/powerpoint/2010/main" val="247491692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E5EA10E-0DC7-47EC-854B-23C000F18333}" type="datetime1">
              <a:rPr lang="nl-NL" smtClean="0"/>
              <a:t>20-11-2020</a:t>
            </a:fld>
            <a:endParaRPr lang="nl-NL"/>
          </a:p>
        </p:txBody>
      </p:sp>
      <p:sp>
        <p:nvSpPr>
          <p:cNvPr id="5" name="Footer Placeholder 4"/>
          <p:cNvSpPr>
            <a:spLocks noGrp="1"/>
          </p:cNvSpPr>
          <p:nvPr>
            <p:ph type="ftr" sz="quarter" idx="11"/>
          </p:nvPr>
        </p:nvSpPr>
        <p:spPr/>
        <p:txBody>
          <a:bodyPr/>
          <a:lstStyle/>
          <a:p>
            <a:r>
              <a:rPr lang="nl-NL"/>
              <a:t>KiCMPi  |  Innovatieweg 8a  |  4542NH  |  Hoek  |  Tel:  0031 (0)115 724 998  |  Mail: contact@kicmpi.com  |  BTW: NL 8550.64.936.B01  |  KVK: 63034433</a:t>
            </a:r>
          </a:p>
        </p:txBody>
      </p:sp>
      <p:sp>
        <p:nvSpPr>
          <p:cNvPr id="6" name="Slide Number Placeholder 5"/>
          <p:cNvSpPr>
            <a:spLocks noGrp="1"/>
          </p:cNvSpPr>
          <p:nvPr>
            <p:ph type="sldNum" sz="quarter" idx="12"/>
          </p:nvPr>
        </p:nvSpPr>
        <p:spPr/>
        <p:txBody>
          <a:bodyPr/>
          <a:lstStyle/>
          <a:p>
            <a:fld id="{16AD93B2-DABA-4ECF-94F9-3E4609A924B0}" type="slidenum">
              <a:rPr lang="nl-NL" smtClean="0"/>
              <a:t>‹nr.›</a:t>
            </a:fld>
            <a:endParaRPr lang="nl-NL"/>
          </a:p>
        </p:txBody>
      </p:sp>
    </p:spTree>
    <p:extLst>
      <p:ext uri="{BB962C8B-B14F-4D97-AF65-F5344CB8AC3E}">
        <p14:creationId xmlns:p14="http://schemas.microsoft.com/office/powerpoint/2010/main" val="30407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214860" y="511175"/>
            <a:ext cx="3680460" cy="8136573"/>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73480" y="511175"/>
            <a:ext cx="10828020" cy="8136573"/>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0947E62-4238-47F7-93BB-BC0F685D1B79}" type="datetime1">
              <a:rPr lang="nl-NL" smtClean="0"/>
              <a:t>20-11-2020</a:t>
            </a:fld>
            <a:endParaRPr lang="nl-NL"/>
          </a:p>
        </p:txBody>
      </p:sp>
      <p:sp>
        <p:nvSpPr>
          <p:cNvPr id="5" name="Footer Placeholder 4"/>
          <p:cNvSpPr>
            <a:spLocks noGrp="1"/>
          </p:cNvSpPr>
          <p:nvPr>
            <p:ph type="ftr" sz="quarter" idx="11"/>
          </p:nvPr>
        </p:nvSpPr>
        <p:spPr/>
        <p:txBody>
          <a:bodyPr/>
          <a:lstStyle/>
          <a:p>
            <a:r>
              <a:rPr lang="nl-NL"/>
              <a:t>KiCMPi  |  Innovatieweg 8a  |  4542NH  |  Hoek  |  Tel:  0031 (0)115 724 998  |  Mail: contact@kicmpi.com  |  BTW: NL 8550.64.936.B01  |  KVK: 63034433</a:t>
            </a:r>
          </a:p>
        </p:txBody>
      </p:sp>
      <p:sp>
        <p:nvSpPr>
          <p:cNvPr id="6" name="Slide Number Placeholder 5"/>
          <p:cNvSpPr>
            <a:spLocks noGrp="1"/>
          </p:cNvSpPr>
          <p:nvPr>
            <p:ph type="sldNum" sz="quarter" idx="12"/>
          </p:nvPr>
        </p:nvSpPr>
        <p:spPr/>
        <p:txBody>
          <a:bodyPr/>
          <a:lstStyle/>
          <a:p>
            <a:fld id="{16AD93B2-DABA-4ECF-94F9-3E4609A924B0}" type="slidenum">
              <a:rPr lang="nl-NL" smtClean="0"/>
              <a:t>‹nr.›</a:t>
            </a:fld>
            <a:endParaRPr lang="nl-NL"/>
          </a:p>
        </p:txBody>
      </p:sp>
    </p:spTree>
    <p:extLst>
      <p:ext uri="{BB962C8B-B14F-4D97-AF65-F5344CB8AC3E}">
        <p14:creationId xmlns:p14="http://schemas.microsoft.com/office/powerpoint/2010/main" val="354893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1106301-1C85-4217-9999-48DA1EC82A17}" type="datetime1">
              <a:rPr lang="nl-NL" smtClean="0"/>
              <a:t>20-11-2020</a:t>
            </a:fld>
            <a:endParaRPr lang="nl-NL"/>
          </a:p>
        </p:txBody>
      </p:sp>
      <p:sp>
        <p:nvSpPr>
          <p:cNvPr id="5" name="Footer Placeholder 4"/>
          <p:cNvSpPr>
            <a:spLocks noGrp="1"/>
          </p:cNvSpPr>
          <p:nvPr>
            <p:ph type="ftr" sz="quarter" idx="11"/>
          </p:nvPr>
        </p:nvSpPr>
        <p:spPr/>
        <p:txBody>
          <a:bodyPr/>
          <a:lstStyle/>
          <a:p>
            <a:r>
              <a:rPr lang="nl-NL"/>
              <a:t>KiCMPi  |  Innovatieweg 8a  |  4542NH  |  Hoek  |  Tel:  0031 (0)115 724 998  |  Mail: contact@kicmpi.com  |  BTW: NL 8550.64.936.B01  |  KVK: 63034433</a:t>
            </a:r>
          </a:p>
        </p:txBody>
      </p:sp>
      <p:sp>
        <p:nvSpPr>
          <p:cNvPr id="6" name="Slide Number Placeholder 5"/>
          <p:cNvSpPr>
            <a:spLocks noGrp="1"/>
          </p:cNvSpPr>
          <p:nvPr>
            <p:ph type="sldNum" sz="quarter" idx="12"/>
          </p:nvPr>
        </p:nvSpPr>
        <p:spPr/>
        <p:txBody>
          <a:bodyPr/>
          <a:lstStyle/>
          <a:p>
            <a:fld id="{16AD93B2-DABA-4ECF-94F9-3E4609A924B0}" type="slidenum">
              <a:rPr lang="nl-NL" smtClean="0"/>
              <a:t>‹nr.›</a:t>
            </a:fld>
            <a:endParaRPr lang="nl-NL"/>
          </a:p>
        </p:txBody>
      </p:sp>
    </p:spTree>
    <p:extLst>
      <p:ext uri="{BB962C8B-B14F-4D97-AF65-F5344CB8AC3E}">
        <p14:creationId xmlns:p14="http://schemas.microsoft.com/office/powerpoint/2010/main" val="119353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64590" y="2393634"/>
            <a:ext cx="14721840" cy="3993832"/>
          </a:xfrm>
        </p:spPr>
        <p:txBody>
          <a:bodyPr anchor="b"/>
          <a:lstStyle>
            <a:lvl1pPr>
              <a:defRPr sz="8400"/>
            </a:lvl1pPr>
          </a:lstStyle>
          <a:p>
            <a:r>
              <a:rPr lang="nl-NL"/>
              <a:t>Klik om stijl te bewerken</a:t>
            </a:r>
            <a:endParaRPr lang="en-US" dirty="0"/>
          </a:p>
        </p:txBody>
      </p:sp>
      <p:sp>
        <p:nvSpPr>
          <p:cNvPr id="3" name="Text Placeholder 2"/>
          <p:cNvSpPr>
            <a:spLocks noGrp="1"/>
          </p:cNvSpPr>
          <p:nvPr>
            <p:ph type="body" idx="1"/>
          </p:nvPr>
        </p:nvSpPr>
        <p:spPr>
          <a:xfrm>
            <a:off x="1164590" y="6425249"/>
            <a:ext cx="1472184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C2208E-5C41-4140-BCEA-DC64D5696F4D}" type="datetime1">
              <a:rPr lang="nl-NL" smtClean="0"/>
              <a:t>20-11-2020</a:t>
            </a:fld>
            <a:endParaRPr lang="nl-NL"/>
          </a:p>
        </p:txBody>
      </p:sp>
      <p:sp>
        <p:nvSpPr>
          <p:cNvPr id="5" name="Footer Placeholder 4"/>
          <p:cNvSpPr>
            <a:spLocks noGrp="1"/>
          </p:cNvSpPr>
          <p:nvPr>
            <p:ph type="ftr" sz="quarter" idx="11"/>
          </p:nvPr>
        </p:nvSpPr>
        <p:spPr/>
        <p:txBody>
          <a:bodyPr/>
          <a:lstStyle/>
          <a:p>
            <a:r>
              <a:rPr lang="nl-NL"/>
              <a:t>KiCMPi  |  Innovatieweg 8a  |  4542NH  |  Hoek  |  Tel:  0031 (0)115 724 998  |  Mail: contact@kicmpi.com  |  BTW: NL 8550.64.936.B01  |  KVK: 63034433</a:t>
            </a:r>
          </a:p>
        </p:txBody>
      </p:sp>
      <p:sp>
        <p:nvSpPr>
          <p:cNvPr id="6" name="Slide Number Placeholder 5"/>
          <p:cNvSpPr>
            <a:spLocks noGrp="1"/>
          </p:cNvSpPr>
          <p:nvPr>
            <p:ph type="sldNum" sz="quarter" idx="12"/>
          </p:nvPr>
        </p:nvSpPr>
        <p:spPr/>
        <p:txBody>
          <a:bodyPr/>
          <a:lstStyle/>
          <a:p>
            <a:fld id="{16AD93B2-DABA-4ECF-94F9-3E4609A924B0}" type="slidenum">
              <a:rPr lang="nl-NL" smtClean="0"/>
              <a:t>‹nr.›</a:t>
            </a:fld>
            <a:endParaRPr lang="nl-NL"/>
          </a:p>
        </p:txBody>
      </p:sp>
    </p:spTree>
    <p:extLst>
      <p:ext uri="{BB962C8B-B14F-4D97-AF65-F5344CB8AC3E}">
        <p14:creationId xmlns:p14="http://schemas.microsoft.com/office/powerpoint/2010/main" val="336495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73480" y="2555875"/>
            <a:ext cx="7254240" cy="60918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8641080" y="2555875"/>
            <a:ext cx="7254240" cy="60918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7523A67-476D-4BBA-A53A-6ADA1F762F4D}" type="datetime1">
              <a:rPr lang="nl-NL" smtClean="0"/>
              <a:t>20-11-2020</a:t>
            </a:fld>
            <a:endParaRPr lang="nl-NL"/>
          </a:p>
        </p:txBody>
      </p:sp>
      <p:sp>
        <p:nvSpPr>
          <p:cNvPr id="6" name="Footer Placeholder 5"/>
          <p:cNvSpPr>
            <a:spLocks noGrp="1"/>
          </p:cNvSpPr>
          <p:nvPr>
            <p:ph type="ftr" sz="quarter" idx="11"/>
          </p:nvPr>
        </p:nvSpPr>
        <p:spPr/>
        <p:txBody>
          <a:bodyPr/>
          <a:lstStyle/>
          <a:p>
            <a:r>
              <a:rPr lang="nl-NL"/>
              <a:t>KiCMPi  |  Innovatieweg 8a  |  4542NH  |  Hoek  |  Tel:  0031 (0)115 724 998  |  Mail: contact@kicmpi.com  |  BTW: NL 8550.64.936.B01  |  KVK: 63034433</a:t>
            </a:r>
          </a:p>
        </p:txBody>
      </p:sp>
      <p:sp>
        <p:nvSpPr>
          <p:cNvPr id="7" name="Slide Number Placeholder 6"/>
          <p:cNvSpPr>
            <a:spLocks noGrp="1"/>
          </p:cNvSpPr>
          <p:nvPr>
            <p:ph type="sldNum" sz="quarter" idx="12"/>
          </p:nvPr>
        </p:nvSpPr>
        <p:spPr/>
        <p:txBody>
          <a:bodyPr/>
          <a:lstStyle/>
          <a:p>
            <a:fld id="{16AD93B2-DABA-4ECF-94F9-3E4609A924B0}" type="slidenum">
              <a:rPr lang="nl-NL" smtClean="0"/>
              <a:t>‹nr.›</a:t>
            </a:fld>
            <a:endParaRPr lang="nl-NL"/>
          </a:p>
        </p:txBody>
      </p:sp>
    </p:spTree>
    <p:extLst>
      <p:ext uri="{BB962C8B-B14F-4D97-AF65-F5344CB8AC3E}">
        <p14:creationId xmlns:p14="http://schemas.microsoft.com/office/powerpoint/2010/main" val="107269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75703" y="511176"/>
            <a:ext cx="14721840" cy="1855788"/>
          </a:xfrm>
        </p:spPr>
        <p:txBody>
          <a:bodyPr/>
          <a:lstStyle/>
          <a:p>
            <a:r>
              <a:rPr lang="nl-NL"/>
              <a:t>Klik om stijl te bewerken</a:t>
            </a:r>
            <a:endParaRPr lang="en-US" dirty="0"/>
          </a:p>
        </p:txBody>
      </p:sp>
      <p:sp>
        <p:nvSpPr>
          <p:cNvPr id="3" name="Text Placeholder 2"/>
          <p:cNvSpPr>
            <a:spLocks noGrp="1"/>
          </p:cNvSpPr>
          <p:nvPr>
            <p:ph type="body" idx="1"/>
          </p:nvPr>
        </p:nvSpPr>
        <p:spPr>
          <a:xfrm>
            <a:off x="1175704" y="2353628"/>
            <a:ext cx="722090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nl-NL"/>
              <a:t>Tekststijl van het model bewerken</a:t>
            </a:r>
          </a:p>
        </p:txBody>
      </p:sp>
      <p:sp>
        <p:nvSpPr>
          <p:cNvPr id="4" name="Content Placeholder 3"/>
          <p:cNvSpPr>
            <a:spLocks noGrp="1"/>
          </p:cNvSpPr>
          <p:nvPr>
            <p:ph sz="half" idx="2"/>
          </p:nvPr>
        </p:nvSpPr>
        <p:spPr>
          <a:xfrm>
            <a:off x="1175704" y="3507105"/>
            <a:ext cx="7220902" cy="515842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8641080" y="2353628"/>
            <a:ext cx="725646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nl-NL"/>
              <a:t>Tekststijl van het model bewerken</a:t>
            </a:r>
          </a:p>
        </p:txBody>
      </p:sp>
      <p:sp>
        <p:nvSpPr>
          <p:cNvPr id="6" name="Content Placeholder 5"/>
          <p:cNvSpPr>
            <a:spLocks noGrp="1"/>
          </p:cNvSpPr>
          <p:nvPr>
            <p:ph sz="quarter" idx="4"/>
          </p:nvPr>
        </p:nvSpPr>
        <p:spPr>
          <a:xfrm>
            <a:off x="8641080" y="3507105"/>
            <a:ext cx="7256463" cy="515842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51DC671-FC29-4FB9-B474-CEDBC55A3649}" type="datetime1">
              <a:rPr lang="nl-NL" smtClean="0"/>
              <a:t>20-11-2020</a:t>
            </a:fld>
            <a:endParaRPr lang="nl-NL"/>
          </a:p>
        </p:txBody>
      </p:sp>
      <p:sp>
        <p:nvSpPr>
          <p:cNvPr id="8" name="Footer Placeholder 7"/>
          <p:cNvSpPr>
            <a:spLocks noGrp="1"/>
          </p:cNvSpPr>
          <p:nvPr>
            <p:ph type="ftr" sz="quarter" idx="11"/>
          </p:nvPr>
        </p:nvSpPr>
        <p:spPr/>
        <p:txBody>
          <a:bodyPr/>
          <a:lstStyle/>
          <a:p>
            <a:r>
              <a:rPr lang="nl-NL"/>
              <a:t>KiCMPi  |  Innovatieweg 8a  |  4542NH  |  Hoek  |  Tel:  0031 (0)115 724 998  |  Mail: contact@kicmpi.com  |  BTW: NL 8550.64.936.B01  |  KVK: 63034433</a:t>
            </a:r>
          </a:p>
        </p:txBody>
      </p:sp>
      <p:sp>
        <p:nvSpPr>
          <p:cNvPr id="9" name="Slide Number Placeholder 8"/>
          <p:cNvSpPr>
            <a:spLocks noGrp="1"/>
          </p:cNvSpPr>
          <p:nvPr>
            <p:ph type="sldNum" sz="quarter" idx="12"/>
          </p:nvPr>
        </p:nvSpPr>
        <p:spPr/>
        <p:txBody>
          <a:bodyPr/>
          <a:lstStyle/>
          <a:p>
            <a:fld id="{16AD93B2-DABA-4ECF-94F9-3E4609A924B0}" type="slidenum">
              <a:rPr lang="nl-NL" smtClean="0"/>
              <a:t>‹nr.›</a:t>
            </a:fld>
            <a:endParaRPr lang="nl-NL"/>
          </a:p>
        </p:txBody>
      </p:sp>
    </p:spTree>
    <p:extLst>
      <p:ext uri="{BB962C8B-B14F-4D97-AF65-F5344CB8AC3E}">
        <p14:creationId xmlns:p14="http://schemas.microsoft.com/office/powerpoint/2010/main" val="58085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1977FD3-6232-4794-AB95-089BECF8FCE4}" type="datetime1">
              <a:rPr lang="nl-NL" smtClean="0"/>
              <a:t>20-11-2020</a:t>
            </a:fld>
            <a:endParaRPr lang="nl-NL"/>
          </a:p>
        </p:txBody>
      </p:sp>
      <p:sp>
        <p:nvSpPr>
          <p:cNvPr id="4" name="Footer Placeholder 3"/>
          <p:cNvSpPr>
            <a:spLocks noGrp="1"/>
          </p:cNvSpPr>
          <p:nvPr>
            <p:ph type="ftr" sz="quarter" idx="11"/>
          </p:nvPr>
        </p:nvSpPr>
        <p:spPr/>
        <p:txBody>
          <a:bodyPr/>
          <a:lstStyle/>
          <a:p>
            <a:r>
              <a:rPr lang="nl-NL"/>
              <a:t>KiCMPi  |  Innovatieweg 8a  |  4542NH  |  Hoek  |  Tel:  0031 (0)115 724 998  |  Mail: contact@kicmpi.com  |  BTW: NL 8550.64.936.B01  |  KVK: 63034433</a:t>
            </a:r>
          </a:p>
        </p:txBody>
      </p:sp>
      <p:sp>
        <p:nvSpPr>
          <p:cNvPr id="5" name="Slide Number Placeholder 4"/>
          <p:cNvSpPr>
            <a:spLocks noGrp="1"/>
          </p:cNvSpPr>
          <p:nvPr>
            <p:ph type="sldNum" sz="quarter" idx="12"/>
          </p:nvPr>
        </p:nvSpPr>
        <p:spPr/>
        <p:txBody>
          <a:bodyPr/>
          <a:lstStyle/>
          <a:p>
            <a:fld id="{16AD93B2-DABA-4ECF-94F9-3E4609A924B0}" type="slidenum">
              <a:rPr lang="nl-NL" smtClean="0"/>
              <a:t>‹nr.›</a:t>
            </a:fld>
            <a:endParaRPr lang="nl-NL"/>
          </a:p>
        </p:txBody>
      </p:sp>
    </p:spTree>
    <p:extLst>
      <p:ext uri="{BB962C8B-B14F-4D97-AF65-F5344CB8AC3E}">
        <p14:creationId xmlns:p14="http://schemas.microsoft.com/office/powerpoint/2010/main" val="56414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33C2D-CAD4-40A2-A5BA-EA10AAA0991E}" type="datetime1">
              <a:rPr lang="nl-NL" smtClean="0"/>
              <a:t>20-11-2020</a:t>
            </a:fld>
            <a:endParaRPr lang="nl-NL"/>
          </a:p>
        </p:txBody>
      </p:sp>
      <p:sp>
        <p:nvSpPr>
          <p:cNvPr id="3" name="Footer Placeholder 2"/>
          <p:cNvSpPr>
            <a:spLocks noGrp="1"/>
          </p:cNvSpPr>
          <p:nvPr>
            <p:ph type="ftr" sz="quarter" idx="11"/>
          </p:nvPr>
        </p:nvSpPr>
        <p:spPr/>
        <p:txBody>
          <a:bodyPr/>
          <a:lstStyle/>
          <a:p>
            <a:r>
              <a:rPr lang="nl-NL"/>
              <a:t>KiCMPi  |  Innovatieweg 8a  |  4542NH  |  Hoek  |  Tel:  0031 (0)115 724 998  |  Mail: contact@kicmpi.com  |  BTW: NL 8550.64.936.B01  |  KVK: 63034433</a:t>
            </a:r>
          </a:p>
        </p:txBody>
      </p:sp>
      <p:sp>
        <p:nvSpPr>
          <p:cNvPr id="4" name="Slide Number Placeholder 3"/>
          <p:cNvSpPr>
            <a:spLocks noGrp="1"/>
          </p:cNvSpPr>
          <p:nvPr>
            <p:ph type="sldNum" sz="quarter" idx="12"/>
          </p:nvPr>
        </p:nvSpPr>
        <p:spPr/>
        <p:txBody>
          <a:bodyPr/>
          <a:lstStyle/>
          <a:p>
            <a:fld id="{16AD93B2-DABA-4ECF-94F9-3E4609A924B0}" type="slidenum">
              <a:rPr lang="nl-NL" smtClean="0"/>
              <a:t>‹nr.›</a:t>
            </a:fld>
            <a:endParaRPr lang="nl-NL"/>
          </a:p>
        </p:txBody>
      </p:sp>
    </p:spTree>
    <p:extLst>
      <p:ext uri="{BB962C8B-B14F-4D97-AF65-F5344CB8AC3E}">
        <p14:creationId xmlns:p14="http://schemas.microsoft.com/office/powerpoint/2010/main" val="97861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5704" y="640080"/>
            <a:ext cx="5505132" cy="2240280"/>
          </a:xfrm>
        </p:spPr>
        <p:txBody>
          <a:bodyPr anchor="b"/>
          <a:lstStyle>
            <a:lvl1pPr>
              <a:defRPr sz="4480"/>
            </a:lvl1pPr>
          </a:lstStyle>
          <a:p>
            <a:r>
              <a:rPr lang="nl-NL"/>
              <a:t>Klik om stijl te bewerken</a:t>
            </a:r>
            <a:endParaRPr lang="en-US" dirty="0"/>
          </a:p>
        </p:txBody>
      </p:sp>
      <p:sp>
        <p:nvSpPr>
          <p:cNvPr id="3" name="Content Placeholder 2"/>
          <p:cNvSpPr>
            <a:spLocks noGrp="1"/>
          </p:cNvSpPr>
          <p:nvPr>
            <p:ph idx="1"/>
          </p:nvPr>
        </p:nvSpPr>
        <p:spPr>
          <a:xfrm>
            <a:off x="7256463" y="1382396"/>
            <a:ext cx="864108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75704" y="2880360"/>
            <a:ext cx="5505132"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nl-NL"/>
              <a:t>Tekststijl van het model bewerken</a:t>
            </a:r>
          </a:p>
        </p:txBody>
      </p:sp>
      <p:sp>
        <p:nvSpPr>
          <p:cNvPr id="5" name="Date Placeholder 4"/>
          <p:cNvSpPr>
            <a:spLocks noGrp="1"/>
          </p:cNvSpPr>
          <p:nvPr>
            <p:ph type="dt" sz="half" idx="10"/>
          </p:nvPr>
        </p:nvSpPr>
        <p:spPr/>
        <p:txBody>
          <a:bodyPr/>
          <a:lstStyle/>
          <a:p>
            <a:fld id="{760966E0-14E7-4BF1-A088-930213D5BD7D}" type="datetime1">
              <a:rPr lang="nl-NL" smtClean="0"/>
              <a:t>20-11-2020</a:t>
            </a:fld>
            <a:endParaRPr lang="nl-NL"/>
          </a:p>
        </p:txBody>
      </p:sp>
      <p:sp>
        <p:nvSpPr>
          <p:cNvPr id="6" name="Footer Placeholder 5"/>
          <p:cNvSpPr>
            <a:spLocks noGrp="1"/>
          </p:cNvSpPr>
          <p:nvPr>
            <p:ph type="ftr" sz="quarter" idx="11"/>
          </p:nvPr>
        </p:nvSpPr>
        <p:spPr/>
        <p:txBody>
          <a:bodyPr/>
          <a:lstStyle/>
          <a:p>
            <a:r>
              <a:rPr lang="nl-NL"/>
              <a:t>KiCMPi  |  Innovatieweg 8a  |  4542NH  |  Hoek  |  Tel:  0031 (0)115 724 998  |  Mail: contact@kicmpi.com  |  BTW: NL 8550.64.936.B01  |  KVK: 63034433</a:t>
            </a:r>
          </a:p>
        </p:txBody>
      </p:sp>
      <p:sp>
        <p:nvSpPr>
          <p:cNvPr id="7" name="Slide Number Placeholder 6"/>
          <p:cNvSpPr>
            <a:spLocks noGrp="1"/>
          </p:cNvSpPr>
          <p:nvPr>
            <p:ph type="sldNum" sz="quarter" idx="12"/>
          </p:nvPr>
        </p:nvSpPr>
        <p:spPr/>
        <p:txBody>
          <a:bodyPr/>
          <a:lstStyle/>
          <a:p>
            <a:fld id="{16AD93B2-DABA-4ECF-94F9-3E4609A924B0}" type="slidenum">
              <a:rPr lang="nl-NL" smtClean="0"/>
              <a:t>‹nr.›</a:t>
            </a:fld>
            <a:endParaRPr lang="nl-NL"/>
          </a:p>
        </p:txBody>
      </p:sp>
    </p:spTree>
    <p:extLst>
      <p:ext uri="{BB962C8B-B14F-4D97-AF65-F5344CB8AC3E}">
        <p14:creationId xmlns:p14="http://schemas.microsoft.com/office/powerpoint/2010/main" val="262988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5704" y="640080"/>
            <a:ext cx="5505132" cy="2240280"/>
          </a:xfrm>
        </p:spPr>
        <p:txBody>
          <a:bodyPr anchor="b"/>
          <a:lstStyle>
            <a:lvl1pPr>
              <a:defRPr sz="4480"/>
            </a:lvl1pPr>
          </a:lstStyle>
          <a:p>
            <a:r>
              <a:rPr lang="nl-NL"/>
              <a:t>Klik om stijl te bewerken</a:t>
            </a:r>
            <a:endParaRPr lang="en-US" dirty="0"/>
          </a:p>
        </p:txBody>
      </p:sp>
      <p:sp>
        <p:nvSpPr>
          <p:cNvPr id="3" name="Picture Placeholder 2"/>
          <p:cNvSpPr>
            <a:spLocks noGrp="1" noChangeAspect="1"/>
          </p:cNvSpPr>
          <p:nvPr>
            <p:ph type="pic" idx="1"/>
          </p:nvPr>
        </p:nvSpPr>
        <p:spPr>
          <a:xfrm>
            <a:off x="7256463" y="1382396"/>
            <a:ext cx="864108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75704" y="2880360"/>
            <a:ext cx="5505132"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nl-NL"/>
              <a:t>Tekststijl van het model bewerken</a:t>
            </a:r>
          </a:p>
        </p:txBody>
      </p:sp>
      <p:sp>
        <p:nvSpPr>
          <p:cNvPr id="5" name="Date Placeholder 4"/>
          <p:cNvSpPr>
            <a:spLocks noGrp="1"/>
          </p:cNvSpPr>
          <p:nvPr>
            <p:ph type="dt" sz="half" idx="10"/>
          </p:nvPr>
        </p:nvSpPr>
        <p:spPr/>
        <p:txBody>
          <a:bodyPr/>
          <a:lstStyle/>
          <a:p>
            <a:fld id="{FF6C41FD-0700-42A3-B7DE-63CF3E57B99D}" type="datetime1">
              <a:rPr lang="nl-NL" smtClean="0"/>
              <a:t>20-11-2020</a:t>
            </a:fld>
            <a:endParaRPr lang="nl-NL"/>
          </a:p>
        </p:txBody>
      </p:sp>
      <p:sp>
        <p:nvSpPr>
          <p:cNvPr id="6" name="Footer Placeholder 5"/>
          <p:cNvSpPr>
            <a:spLocks noGrp="1"/>
          </p:cNvSpPr>
          <p:nvPr>
            <p:ph type="ftr" sz="quarter" idx="11"/>
          </p:nvPr>
        </p:nvSpPr>
        <p:spPr/>
        <p:txBody>
          <a:bodyPr/>
          <a:lstStyle/>
          <a:p>
            <a:r>
              <a:rPr lang="nl-NL"/>
              <a:t>KiCMPi  |  Innovatieweg 8a  |  4542NH  |  Hoek  |  Tel:  0031 (0)115 724 998  |  Mail: contact@kicmpi.com  |  BTW: NL 8550.64.936.B01  |  KVK: 63034433</a:t>
            </a:r>
          </a:p>
        </p:txBody>
      </p:sp>
      <p:sp>
        <p:nvSpPr>
          <p:cNvPr id="7" name="Slide Number Placeholder 6"/>
          <p:cNvSpPr>
            <a:spLocks noGrp="1"/>
          </p:cNvSpPr>
          <p:nvPr>
            <p:ph type="sldNum" sz="quarter" idx="12"/>
          </p:nvPr>
        </p:nvSpPr>
        <p:spPr/>
        <p:txBody>
          <a:bodyPr/>
          <a:lstStyle/>
          <a:p>
            <a:fld id="{16AD93B2-DABA-4ECF-94F9-3E4609A924B0}" type="slidenum">
              <a:rPr lang="nl-NL" smtClean="0"/>
              <a:t>‹nr.›</a:t>
            </a:fld>
            <a:endParaRPr lang="nl-NL"/>
          </a:p>
        </p:txBody>
      </p:sp>
    </p:spTree>
    <p:extLst>
      <p:ext uri="{BB962C8B-B14F-4D97-AF65-F5344CB8AC3E}">
        <p14:creationId xmlns:p14="http://schemas.microsoft.com/office/powerpoint/2010/main" val="4029241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3480" y="511176"/>
            <a:ext cx="14721840" cy="185578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73480" y="2555875"/>
            <a:ext cx="14721840" cy="60918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173480" y="8898891"/>
            <a:ext cx="384048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31B2F2F8-1835-466C-B875-FA9CE2DD69CA}" type="datetime1">
              <a:rPr lang="nl-NL" smtClean="0"/>
              <a:pPr/>
              <a:t>20-11-2020</a:t>
            </a:fld>
            <a:endParaRPr lang="nl-NL" dirty="0"/>
          </a:p>
        </p:txBody>
      </p:sp>
      <p:sp>
        <p:nvSpPr>
          <p:cNvPr id="5" name="Footer Placeholder 4"/>
          <p:cNvSpPr>
            <a:spLocks noGrp="1"/>
          </p:cNvSpPr>
          <p:nvPr>
            <p:ph type="ftr" sz="quarter" idx="3"/>
          </p:nvPr>
        </p:nvSpPr>
        <p:spPr>
          <a:xfrm>
            <a:off x="5654040" y="8898891"/>
            <a:ext cx="576072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r>
              <a:rPr lang="nl-NL"/>
              <a:t>KiCMPi  |  Innovatieweg 8a  |  4542NH  |  Hoek  |  Tel:  0031 (0)115 724 998  |  Mail: contact@kicmpi.com  |  BTW: NL 8550.64.936.B01  |  KVK: 63034433</a:t>
            </a:r>
            <a:endParaRPr lang="nl-NL" dirty="0"/>
          </a:p>
        </p:txBody>
      </p:sp>
      <p:sp>
        <p:nvSpPr>
          <p:cNvPr id="6" name="Slide Number Placeholder 5"/>
          <p:cNvSpPr>
            <a:spLocks noGrp="1"/>
          </p:cNvSpPr>
          <p:nvPr>
            <p:ph type="sldNum" sz="quarter" idx="4"/>
          </p:nvPr>
        </p:nvSpPr>
        <p:spPr>
          <a:xfrm>
            <a:off x="12054840" y="8898891"/>
            <a:ext cx="384048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16AD93B2-DABA-4ECF-94F9-3E4609A924B0}" type="slidenum">
              <a:rPr lang="nl-NL" smtClean="0"/>
              <a:pPr/>
              <a:t>‹nr.›</a:t>
            </a:fld>
            <a:endParaRPr lang="nl-NL"/>
          </a:p>
        </p:txBody>
      </p:sp>
    </p:spTree>
    <p:extLst>
      <p:ext uri="{BB962C8B-B14F-4D97-AF65-F5344CB8AC3E}">
        <p14:creationId xmlns:p14="http://schemas.microsoft.com/office/powerpoint/2010/main" val="40679059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07CF681-E1AE-4131-953B-A015C46E7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 y="0"/>
            <a:ext cx="17066968" cy="960120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19"/>
          <p:cNvSpPr>
            <a:spLocks noGrp="1"/>
          </p:cNvSpPr>
          <p:nvPr>
            <p:ph type="ftr" sz="quarter" idx="11"/>
          </p:nvPr>
        </p:nvSpPr>
        <p:spPr>
          <a:xfrm>
            <a:off x="0" y="8848787"/>
            <a:ext cx="17068800" cy="511175"/>
          </a:xfrm>
        </p:spPr>
        <p:txBody>
          <a:bodyPr/>
          <a:lstStyle/>
          <a:p>
            <a:r>
              <a:rPr lang="nl-NL" sz="1600">
                <a:solidFill>
                  <a:schemeClr val="bg1"/>
                </a:solidFill>
              </a:rPr>
              <a:t>KiCMPi  |  Innovatieweg 8a  |  4542NH  |  Hoek  |  Tel:  0031 (0)115 724 998  |  Mail: contact@kicmpi.com  |  BTW: NL 8550.64.936.B01  |  KVK: 63034433</a:t>
            </a:r>
            <a:endParaRPr lang="nl-NL" sz="1600"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94" y="241238"/>
            <a:ext cx="2879510" cy="1482423"/>
          </a:xfrm>
          <a:prstGeom prst="rect">
            <a:avLst/>
          </a:prstGeom>
        </p:spPr>
      </p:pic>
      <p:sp>
        <p:nvSpPr>
          <p:cNvPr id="9" name="Tekstvak 8">
            <a:extLst>
              <a:ext uri="{FF2B5EF4-FFF2-40B4-BE49-F238E27FC236}">
                <a16:creationId xmlns:a16="http://schemas.microsoft.com/office/drawing/2014/main" id="{BE859132-BA36-4A09-81D6-847A8E696237}"/>
              </a:ext>
            </a:extLst>
          </p:cNvPr>
          <p:cNvSpPr txBox="1"/>
          <p:nvPr/>
        </p:nvSpPr>
        <p:spPr>
          <a:xfrm>
            <a:off x="3504019" y="382284"/>
            <a:ext cx="12710123" cy="1200329"/>
          </a:xfrm>
          <a:prstGeom prst="rect">
            <a:avLst/>
          </a:prstGeom>
          <a:noFill/>
        </p:spPr>
        <p:txBody>
          <a:bodyPr wrap="square" rtlCol="0">
            <a:spAutoFit/>
          </a:bodyPr>
          <a:lstStyle/>
          <a:p>
            <a:endParaRPr lang="nl-NL" altLang="nl-NL" sz="2400" i="1" dirty="0">
              <a:solidFill>
                <a:schemeClr val="bg1"/>
              </a:solidFill>
            </a:endParaRPr>
          </a:p>
          <a:p>
            <a:endParaRPr lang="nl-NL" altLang="nl-NL" sz="2400" i="1" dirty="0">
              <a:solidFill>
                <a:schemeClr val="bg1"/>
              </a:solidFill>
            </a:endParaRPr>
          </a:p>
          <a:p>
            <a:r>
              <a:rPr lang="nl-NL" altLang="nl-NL" sz="2400" i="1" dirty="0">
                <a:solidFill>
                  <a:schemeClr val="bg1"/>
                </a:solidFill>
              </a:rPr>
              <a:t>Efficiënter, effectiever en duurzamer onderhoud.</a:t>
            </a:r>
            <a:endParaRPr lang="nl-NL" sz="2400" i="1" dirty="0">
              <a:solidFill>
                <a:schemeClr val="bg1"/>
              </a:solidFill>
            </a:endParaRPr>
          </a:p>
        </p:txBody>
      </p:sp>
      <p:pic>
        <p:nvPicPr>
          <p:cNvPr id="10" name="Afbeelding 9" descr="Afbeelding met tekening, teken&#10;&#10;Automatisch gegenereerde beschrijving">
            <a:extLst>
              <a:ext uri="{FF2B5EF4-FFF2-40B4-BE49-F238E27FC236}">
                <a16:creationId xmlns:a16="http://schemas.microsoft.com/office/drawing/2014/main" id="{0DB8CD89-5256-4A54-B06B-41931A8775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3276" y="382284"/>
            <a:ext cx="5173366" cy="729824"/>
          </a:xfrm>
          <a:prstGeom prst="rect">
            <a:avLst/>
          </a:prstGeom>
        </p:spPr>
      </p:pic>
      <p:sp>
        <p:nvSpPr>
          <p:cNvPr id="5" name="Tekstvak 4">
            <a:extLst>
              <a:ext uri="{FF2B5EF4-FFF2-40B4-BE49-F238E27FC236}">
                <a16:creationId xmlns:a16="http://schemas.microsoft.com/office/drawing/2014/main" id="{B14887AA-96C9-4D3D-ADD2-2C47E46D28F1}"/>
              </a:ext>
            </a:extLst>
          </p:cNvPr>
          <p:cNvSpPr txBox="1"/>
          <p:nvPr/>
        </p:nvSpPr>
        <p:spPr>
          <a:xfrm>
            <a:off x="13101767" y="7968405"/>
            <a:ext cx="4236326" cy="461665"/>
          </a:xfrm>
          <a:prstGeom prst="rect">
            <a:avLst/>
          </a:prstGeom>
          <a:noFill/>
        </p:spPr>
        <p:txBody>
          <a:bodyPr wrap="square" rtlCol="0">
            <a:spAutoFit/>
          </a:bodyPr>
          <a:lstStyle/>
          <a:p>
            <a:r>
              <a:rPr lang="nl-NL" sz="2400" dirty="0">
                <a:solidFill>
                  <a:srgbClr val="FF0000"/>
                </a:solidFill>
              </a:rPr>
              <a:t>       CUI, 25 november 2020</a:t>
            </a:r>
          </a:p>
        </p:txBody>
      </p:sp>
      <p:pic>
        <p:nvPicPr>
          <p:cNvPr id="12" name="Afbeelding 11">
            <a:extLst>
              <a:ext uri="{FF2B5EF4-FFF2-40B4-BE49-F238E27FC236}">
                <a16:creationId xmlns:a16="http://schemas.microsoft.com/office/drawing/2014/main" id="{E05059DE-7760-46AF-8F6A-235639D89496}"/>
              </a:ext>
            </a:extLst>
          </p:cNvPr>
          <p:cNvPicPr>
            <a:picLocks noChangeAspect="1"/>
          </p:cNvPicPr>
          <p:nvPr/>
        </p:nvPicPr>
        <p:blipFill>
          <a:blip r:embed="rId6"/>
          <a:stretch>
            <a:fillRect/>
          </a:stretch>
        </p:blipFill>
        <p:spPr>
          <a:xfrm>
            <a:off x="3405" y="7456665"/>
            <a:ext cx="3234066" cy="1392122"/>
          </a:xfrm>
          <a:prstGeom prst="rect">
            <a:avLst/>
          </a:prstGeom>
        </p:spPr>
      </p:pic>
    </p:spTree>
    <p:extLst>
      <p:ext uri="{BB962C8B-B14F-4D97-AF65-F5344CB8AC3E}">
        <p14:creationId xmlns:p14="http://schemas.microsoft.com/office/powerpoint/2010/main" val="295519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kstvak 66">
            <a:extLst>
              <a:ext uri="{FF2B5EF4-FFF2-40B4-BE49-F238E27FC236}">
                <a16:creationId xmlns:a16="http://schemas.microsoft.com/office/drawing/2014/main" id="{752744FB-EC97-4376-8B59-FE0CE281784E}"/>
              </a:ext>
            </a:extLst>
          </p:cNvPr>
          <p:cNvSpPr txBox="1"/>
          <p:nvPr/>
        </p:nvSpPr>
        <p:spPr>
          <a:xfrm>
            <a:off x="3028714" y="229778"/>
            <a:ext cx="11330129" cy="1077218"/>
          </a:xfrm>
          <a:prstGeom prst="rect">
            <a:avLst/>
          </a:prstGeom>
          <a:noFill/>
        </p:spPr>
        <p:txBody>
          <a:bodyPr wrap="square" rtlCol="0">
            <a:spAutoFit/>
          </a:bodyPr>
          <a:lstStyle/>
          <a:p>
            <a:endParaRPr lang="nl-NL" sz="4000" b="1" dirty="0">
              <a:solidFill>
                <a:srgbClr val="0070C0"/>
              </a:solidFill>
              <a:latin typeface="Open Sans Light" panose="020B0306030504020204"/>
            </a:endParaRPr>
          </a:p>
          <a:p>
            <a:r>
              <a:rPr lang="nl-NL" altLang="nl-NL" sz="2400" i="1" dirty="0">
                <a:latin typeface="Open Sans Light" panose="020B0306030504020204"/>
              </a:rPr>
              <a:t>Efficiënter, effectiever en duurzamer onderhoud.</a:t>
            </a:r>
            <a:endParaRPr lang="nl-NL" sz="2400" i="1" dirty="0">
              <a:solidFill>
                <a:schemeClr val="tx1">
                  <a:lumMod val="85000"/>
                  <a:lumOff val="15000"/>
                </a:schemeClr>
              </a:solidFill>
              <a:latin typeface="Open Sans Light" panose="020B0306030504020204"/>
            </a:endParaRPr>
          </a:p>
        </p:txBody>
      </p:sp>
      <p:pic>
        <p:nvPicPr>
          <p:cNvPr id="56" name="Afbeelding 55">
            <a:extLst>
              <a:ext uri="{FF2B5EF4-FFF2-40B4-BE49-F238E27FC236}">
                <a16:creationId xmlns:a16="http://schemas.microsoft.com/office/drawing/2014/main" id="{4391184D-F637-45E3-9035-13B2767DA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36774" cy="1536774"/>
          </a:xfrm>
          <a:prstGeom prst="rect">
            <a:avLst/>
          </a:prstGeom>
        </p:spPr>
      </p:pic>
      <p:sp>
        <p:nvSpPr>
          <p:cNvPr id="3" name="TextBox 2"/>
          <p:cNvSpPr txBox="1"/>
          <p:nvPr/>
        </p:nvSpPr>
        <p:spPr>
          <a:xfrm>
            <a:off x="2866769" y="3348681"/>
            <a:ext cx="13020932" cy="676643"/>
          </a:xfrm>
          <a:prstGeom prst="rect">
            <a:avLst/>
          </a:prstGeom>
          <a:solidFill>
            <a:schemeClr val="bg1"/>
          </a:solidFill>
          <a:ln w="3175">
            <a:noFill/>
          </a:ln>
          <a:effectLst/>
        </p:spPr>
        <p:txBody>
          <a:bodyPr wrap="square" lIns="182880" tIns="182880" rIns="182880" bIns="182880" rtlCol="0">
            <a:spAutoFit/>
          </a:bodyPr>
          <a:lstStyle/>
          <a:p>
            <a:endParaRPr lang="nl-NL" dirty="0">
              <a:latin typeface="Open Sans Light" panose="020B0306030504020204"/>
            </a:endParaRPr>
          </a:p>
        </p:txBody>
      </p:sp>
      <p:sp>
        <p:nvSpPr>
          <p:cNvPr id="6" name="Tijdelijke aanduiding voor inhoud 5">
            <a:extLst>
              <a:ext uri="{FF2B5EF4-FFF2-40B4-BE49-F238E27FC236}">
                <a16:creationId xmlns:a16="http://schemas.microsoft.com/office/drawing/2014/main" id="{AF2D2428-EBCA-4878-B89D-984349B77BE1}"/>
              </a:ext>
            </a:extLst>
          </p:cNvPr>
          <p:cNvSpPr>
            <a:spLocks noGrp="1"/>
          </p:cNvSpPr>
          <p:nvPr>
            <p:ph idx="1"/>
          </p:nvPr>
        </p:nvSpPr>
        <p:spPr>
          <a:xfrm>
            <a:off x="1313543" y="2969333"/>
            <a:ext cx="13810344" cy="5631328"/>
          </a:xfrm>
        </p:spPr>
        <p:txBody>
          <a:bodyPr>
            <a:normAutofit/>
          </a:bodyPr>
          <a:lstStyle/>
          <a:p>
            <a:r>
              <a:rPr lang="nl-NL" dirty="0"/>
              <a:t>Een lab bij het </a:t>
            </a:r>
            <a:r>
              <a:rPr lang="nl-NL" dirty="0" err="1"/>
              <a:t>Scalda</a:t>
            </a:r>
            <a:r>
              <a:rPr lang="nl-NL" dirty="0"/>
              <a:t> (mbo opleidingen) in Vlissingen</a:t>
            </a:r>
          </a:p>
          <a:p>
            <a:r>
              <a:rPr lang="nl-NL" dirty="0"/>
              <a:t>Opstelling van leidingen, afsluiters ed.</a:t>
            </a:r>
          </a:p>
          <a:p>
            <a:r>
              <a:rPr lang="nl-NL" dirty="0" err="1"/>
              <a:t>Sensoriek</a:t>
            </a:r>
            <a:endParaRPr lang="nl-NL" dirty="0"/>
          </a:p>
          <a:p>
            <a:r>
              <a:rPr lang="nl-NL" dirty="0"/>
              <a:t>Mogelijkheden</a:t>
            </a:r>
          </a:p>
          <a:p>
            <a:pPr marL="640080" lvl="1" indent="0">
              <a:buNone/>
            </a:pPr>
            <a:endParaRPr lang="nl-NL" dirty="0"/>
          </a:p>
          <a:p>
            <a:endParaRPr lang="nl-NL" dirty="0"/>
          </a:p>
          <a:p>
            <a:endParaRPr lang="nl-NL" dirty="0"/>
          </a:p>
        </p:txBody>
      </p:sp>
      <p:sp>
        <p:nvSpPr>
          <p:cNvPr id="47" name="Footer Placeholder 19">
            <a:extLst>
              <a:ext uri="{FF2B5EF4-FFF2-40B4-BE49-F238E27FC236}">
                <a16:creationId xmlns:a16="http://schemas.microsoft.com/office/drawing/2014/main" id="{AA6AC12F-EA59-4CA8-AEC1-2E1411759B01}"/>
              </a:ext>
            </a:extLst>
          </p:cNvPr>
          <p:cNvSpPr>
            <a:spLocks noGrp="1"/>
          </p:cNvSpPr>
          <p:nvPr>
            <p:ph type="ftr" sz="quarter" idx="11"/>
          </p:nvPr>
        </p:nvSpPr>
        <p:spPr>
          <a:xfrm>
            <a:off x="3492501" y="8970915"/>
            <a:ext cx="12395200" cy="511175"/>
          </a:xfrm>
        </p:spPr>
        <p:txBody>
          <a:bodyPr/>
          <a:lstStyle/>
          <a:p>
            <a:r>
              <a:rPr lang="nl-NL" sz="1400" dirty="0">
                <a:solidFill>
                  <a:schemeClr val="tx1"/>
                </a:solidFill>
                <a:latin typeface="Open Sans Light" panose="020B0306030504020204"/>
              </a:rPr>
              <a:t>KiCMPi  |  Innovatieweg </a:t>
            </a:r>
            <a:r>
              <a:rPr lang="nl-NL" sz="1400" dirty="0" err="1">
                <a:solidFill>
                  <a:schemeClr val="tx1"/>
                </a:solidFill>
                <a:latin typeface="Open Sans Light" panose="020B0306030504020204"/>
              </a:rPr>
              <a:t>8a</a:t>
            </a:r>
            <a:r>
              <a:rPr lang="nl-NL" sz="1400" dirty="0">
                <a:solidFill>
                  <a:schemeClr val="tx1"/>
                </a:solidFill>
                <a:latin typeface="Open Sans Light" panose="020B0306030504020204"/>
              </a:rPr>
              <a:t>  |  </a:t>
            </a:r>
            <a:r>
              <a:rPr lang="nl-NL" sz="1400" dirty="0" err="1">
                <a:solidFill>
                  <a:schemeClr val="tx1"/>
                </a:solidFill>
                <a:latin typeface="Open Sans Light" panose="020B0306030504020204"/>
              </a:rPr>
              <a:t>4542NH</a:t>
            </a:r>
            <a:r>
              <a:rPr lang="nl-NL" sz="1400" dirty="0">
                <a:solidFill>
                  <a:schemeClr val="tx1"/>
                </a:solidFill>
                <a:latin typeface="Open Sans Light" panose="020B0306030504020204"/>
              </a:rPr>
              <a:t>  |  Hoek  |  Tel:  0031 (0)640 297 040  |  Mail: </a:t>
            </a:r>
            <a:r>
              <a:rPr lang="nl-NL" sz="1400" dirty="0" err="1">
                <a:solidFill>
                  <a:schemeClr val="tx1"/>
                </a:solidFill>
                <a:latin typeface="Open Sans Light" panose="020B0306030504020204"/>
              </a:rPr>
              <a:t>contact@kicmpi.com</a:t>
            </a:r>
            <a:r>
              <a:rPr lang="nl-NL" sz="1400" dirty="0">
                <a:solidFill>
                  <a:schemeClr val="tx1"/>
                </a:solidFill>
                <a:latin typeface="Open Sans Light" panose="020B0306030504020204"/>
              </a:rPr>
              <a:t>  |  BTW: NL </a:t>
            </a:r>
            <a:r>
              <a:rPr lang="nl-NL" sz="1400" dirty="0" err="1">
                <a:solidFill>
                  <a:schemeClr val="tx1"/>
                </a:solidFill>
                <a:latin typeface="Open Sans Light" panose="020B0306030504020204"/>
              </a:rPr>
              <a:t>8550.64.936.B01</a:t>
            </a:r>
            <a:r>
              <a:rPr lang="nl-NL" sz="1400" dirty="0">
                <a:solidFill>
                  <a:schemeClr val="tx1"/>
                </a:solidFill>
                <a:latin typeface="Open Sans Light" panose="020B0306030504020204"/>
              </a:rPr>
              <a:t>  |  KVK: 63034433</a:t>
            </a:r>
          </a:p>
        </p:txBody>
      </p:sp>
      <p:sp>
        <p:nvSpPr>
          <p:cNvPr id="11" name="Rechthoek 10">
            <a:extLst>
              <a:ext uri="{FF2B5EF4-FFF2-40B4-BE49-F238E27FC236}">
                <a16:creationId xmlns:a16="http://schemas.microsoft.com/office/drawing/2014/main" id="{D947F81A-6EB4-45D4-9B38-349704A765A4}"/>
              </a:ext>
            </a:extLst>
          </p:cNvPr>
          <p:cNvSpPr/>
          <p:nvPr/>
        </p:nvSpPr>
        <p:spPr>
          <a:xfrm>
            <a:off x="1313543" y="1952748"/>
            <a:ext cx="13810344" cy="646331"/>
          </a:xfrm>
          <a:prstGeom prst="rect">
            <a:avLst/>
          </a:prstGeom>
        </p:spPr>
        <p:txBody>
          <a:bodyPr wrap="square">
            <a:spAutoFit/>
          </a:bodyPr>
          <a:lstStyle/>
          <a:p>
            <a:pPr algn="just">
              <a:spcBef>
                <a:spcPts val="600"/>
              </a:spcBef>
              <a:spcAft>
                <a:spcPts val="600"/>
              </a:spcAft>
            </a:pPr>
            <a:r>
              <a:rPr lang="nl-NL" altLang="nl-NL" sz="1800" b="1" dirty="0">
                <a:latin typeface="Open Sans Light" panose="020B0306030504020204"/>
              </a:rPr>
              <a:t>Het Kennis- en Innovatiecentrum Maintenance Procesindustrie (KicMPi) stimuleert samenwerking tussen bedrijven en faciliteert innovatieprojecten en kennisuitwisseling met als doel: efficiënter, effectiever en duurzamer onderhoud. </a:t>
            </a:r>
            <a:endParaRPr lang="nl-NL" sz="1800" b="1" dirty="0">
              <a:latin typeface="Open Sans Light" panose="020B0306030504020204"/>
            </a:endParaRPr>
          </a:p>
        </p:txBody>
      </p:sp>
      <p:pic>
        <p:nvPicPr>
          <p:cNvPr id="4" name="Afbeelding 3">
            <a:extLst>
              <a:ext uri="{FF2B5EF4-FFF2-40B4-BE49-F238E27FC236}">
                <a16:creationId xmlns:a16="http://schemas.microsoft.com/office/drawing/2014/main" id="{BC011C7A-D4B2-4BA0-9FB8-B9513BA5116A}"/>
              </a:ext>
            </a:extLst>
          </p:cNvPr>
          <p:cNvPicPr>
            <a:picLocks noChangeAspect="1"/>
          </p:cNvPicPr>
          <p:nvPr/>
        </p:nvPicPr>
        <p:blipFill>
          <a:blip r:embed="rId4"/>
          <a:stretch>
            <a:fillRect/>
          </a:stretch>
        </p:blipFill>
        <p:spPr>
          <a:xfrm>
            <a:off x="0" y="8523981"/>
            <a:ext cx="2502509" cy="1077219"/>
          </a:xfrm>
          <a:prstGeom prst="rect">
            <a:avLst/>
          </a:prstGeom>
        </p:spPr>
      </p:pic>
      <p:pic>
        <p:nvPicPr>
          <p:cNvPr id="5" name="Afbeelding 4">
            <a:extLst>
              <a:ext uri="{FF2B5EF4-FFF2-40B4-BE49-F238E27FC236}">
                <a16:creationId xmlns:a16="http://schemas.microsoft.com/office/drawing/2014/main" id="{447907E7-7047-49A3-B3EE-822602E1D2DD}"/>
              </a:ext>
            </a:extLst>
          </p:cNvPr>
          <p:cNvPicPr>
            <a:picLocks noChangeAspect="1"/>
          </p:cNvPicPr>
          <p:nvPr/>
        </p:nvPicPr>
        <p:blipFill>
          <a:blip r:embed="rId5"/>
          <a:stretch>
            <a:fillRect/>
          </a:stretch>
        </p:blipFill>
        <p:spPr>
          <a:xfrm>
            <a:off x="11577484" y="4059223"/>
            <a:ext cx="5284942" cy="4807683"/>
          </a:xfrm>
          <a:prstGeom prst="rect">
            <a:avLst/>
          </a:prstGeom>
        </p:spPr>
      </p:pic>
      <p:pic>
        <p:nvPicPr>
          <p:cNvPr id="10" name="Afbeelding 9" descr="Afbeelding met tekening, teken&#10;&#10;Automatisch gegenereerde beschrijving">
            <a:extLst>
              <a:ext uri="{FF2B5EF4-FFF2-40B4-BE49-F238E27FC236}">
                <a16:creationId xmlns:a16="http://schemas.microsoft.com/office/drawing/2014/main" id="{06D957A8-D4DC-4BE1-8A06-E6D80CE693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8923" y="209623"/>
            <a:ext cx="3960810" cy="558764"/>
          </a:xfrm>
          <a:prstGeom prst="rect">
            <a:avLst/>
          </a:prstGeom>
        </p:spPr>
      </p:pic>
    </p:spTree>
    <p:extLst>
      <p:ext uri="{BB962C8B-B14F-4D97-AF65-F5344CB8AC3E}">
        <p14:creationId xmlns:p14="http://schemas.microsoft.com/office/powerpoint/2010/main" val="5148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kstvak 66">
            <a:extLst>
              <a:ext uri="{FF2B5EF4-FFF2-40B4-BE49-F238E27FC236}">
                <a16:creationId xmlns:a16="http://schemas.microsoft.com/office/drawing/2014/main" id="{752744FB-EC97-4376-8B59-FE0CE281784E}"/>
              </a:ext>
            </a:extLst>
          </p:cNvPr>
          <p:cNvSpPr txBox="1"/>
          <p:nvPr/>
        </p:nvSpPr>
        <p:spPr>
          <a:xfrm>
            <a:off x="3053766" y="383784"/>
            <a:ext cx="11330129" cy="1077218"/>
          </a:xfrm>
          <a:prstGeom prst="rect">
            <a:avLst/>
          </a:prstGeom>
          <a:noFill/>
        </p:spPr>
        <p:txBody>
          <a:bodyPr wrap="square" rtlCol="0">
            <a:spAutoFit/>
          </a:bodyPr>
          <a:lstStyle/>
          <a:p>
            <a:endParaRPr lang="nl-NL" sz="4000" b="1" dirty="0">
              <a:solidFill>
                <a:srgbClr val="0070C0"/>
              </a:solidFill>
              <a:latin typeface="Open Sans Light" panose="020B0306030504020204"/>
            </a:endParaRPr>
          </a:p>
          <a:p>
            <a:r>
              <a:rPr lang="nl-NL" altLang="nl-NL" sz="2400" i="1" dirty="0">
                <a:latin typeface="Open Sans Light" panose="020B0306030504020204"/>
              </a:rPr>
              <a:t>Efficiënter, effectiever en duurzamer onderhoud.</a:t>
            </a:r>
            <a:endParaRPr lang="nl-NL" sz="2400" i="1" dirty="0">
              <a:solidFill>
                <a:schemeClr val="tx1">
                  <a:lumMod val="85000"/>
                  <a:lumOff val="15000"/>
                </a:schemeClr>
              </a:solidFill>
              <a:latin typeface="Open Sans Light" panose="020B0306030504020204"/>
            </a:endParaRPr>
          </a:p>
        </p:txBody>
      </p:sp>
      <p:pic>
        <p:nvPicPr>
          <p:cNvPr id="56" name="Afbeelding 55">
            <a:extLst>
              <a:ext uri="{FF2B5EF4-FFF2-40B4-BE49-F238E27FC236}">
                <a16:creationId xmlns:a16="http://schemas.microsoft.com/office/drawing/2014/main" id="{4391184D-F637-45E3-9035-13B2767DA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36774" cy="1536774"/>
          </a:xfrm>
          <a:prstGeom prst="rect">
            <a:avLst/>
          </a:prstGeom>
        </p:spPr>
      </p:pic>
      <p:sp>
        <p:nvSpPr>
          <p:cNvPr id="3" name="TextBox 2"/>
          <p:cNvSpPr txBox="1"/>
          <p:nvPr/>
        </p:nvSpPr>
        <p:spPr>
          <a:xfrm>
            <a:off x="2895599" y="3378993"/>
            <a:ext cx="12992101" cy="646331"/>
          </a:xfrm>
          <a:prstGeom prst="rect">
            <a:avLst/>
          </a:prstGeom>
          <a:solidFill>
            <a:schemeClr val="bg1"/>
          </a:solidFill>
          <a:ln w="3175">
            <a:noFill/>
          </a:ln>
          <a:effectLst/>
        </p:spPr>
        <p:txBody>
          <a:bodyPr wrap="square" lIns="182880" tIns="182880" rIns="182880" bIns="182880" rtlCol="0">
            <a:spAutoFit/>
          </a:bodyPr>
          <a:lstStyle/>
          <a:p>
            <a:endParaRPr lang="nl-NL" dirty="0">
              <a:latin typeface="Open Sans Light" panose="020B0306030504020204"/>
            </a:endParaRPr>
          </a:p>
        </p:txBody>
      </p:sp>
      <p:sp>
        <p:nvSpPr>
          <p:cNvPr id="6" name="Tijdelijke aanduiding voor inhoud 5">
            <a:extLst>
              <a:ext uri="{FF2B5EF4-FFF2-40B4-BE49-F238E27FC236}">
                <a16:creationId xmlns:a16="http://schemas.microsoft.com/office/drawing/2014/main" id="{AF2D2428-EBCA-4878-B89D-984349B77BE1}"/>
              </a:ext>
            </a:extLst>
          </p:cNvPr>
          <p:cNvSpPr>
            <a:spLocks noGrp="1"/>
          </p:cNvSpPr>
          <p:nvPr>
            <p:ph idx="1"/>
          </p:nvPr>
        </p:nvSpPr>
        <p:spPr>
          <a:xfrm>
            <a:off x="1313543" y="3142321"/>
            <a:ext cx="13810344" cy="5063150"/>
          </a:xfrm>
        </p:spPr>
        <p:txBody>
          <a:bodyPr/>
          <a:lstStyle/>
          <a:p>
            <a:r>
              <a:rPr lang="nl-NL" dirty="0"/>
              <a:t>Een lab in Oostende in samenwerking met de Hogere Zeevaartschool Antwerpen</a:t>
            </a:r>
          </a:p>
          <a:p>
            <a:r>
              <a:rPr lang="nl-NL" dirty="0"/>
              <a:t>Testen infrastructuur havens</a:t>
            </a:r>
          </a:p>
          <a:p>
            <a:r>
              <a:rPr lang="nl-NL" dirty="0"/>
              <a:t>Testen coating</a:t>
            </a:r>
          </a:p>
        </p:txBody>
      </p:sp>
      <p:sp>
        <p:nvSpPr>
          <p:cNvPr id="47" name="Footer Placeholder 19">
            <a:extLst>
              <a:ext uri="{FF2B5EF4-FFF2-40B4-BE49-F238E27FC236}">
                <a16:creationId xmlns:a16="http://schemas.microsoft.com/office/drawing/2014/main" id="{AA6AC12F-EA59-4CA8-AEC1-2E1411759B01}"/>
              </a:ext>
            </a:extLst>
          </p:cNvPr>
          <p:cNvSpPr>
            <a:spLocks noGrp="1"/>
          </p:cNvSpPr>
          <p:nvPr>
            <p:ph type="ftr" sz="quarter" idx="11"/>
          </p:nvPr>
        </p:nvSpPr>
        <p:spPr>
          <a:xfrm>
            <a:off x="3294743" y="8898891"/>
            <a:ext cx="12162971" cy="511175"/>
          </a:xfrm>
        </p:spPr>
        <p:txBody>
          <a:bodyPr/>
          <a:lstStyle/>
          <a:p>
            <a:r>
              <a:rPr lang="nl-NL" sz="1400" dirty="0">
                <a:solidFill>
                  <a:schemeClr val="tx1"/>
                </a:solidFill>
                <a:latin typeface="Open Sans Light" panose="020B0306030504020204"/>
              </a:rPr>
              <a:t>KiCMPi  |  Innovatieweg </a:t>
            </a:r>
            <a:r>
              <a:rPr lang="nl-NL" sz="1400" dirty="0" err="1">
                <a:solidFill>
                  <a:schemeClr val="tx1"/>
                </a:solidFill>
                <a:latin typeface="Open Sans Light" panose="020B0306030504020204"/>
              </a:rPr>
              <a:t>8a</a:t>
            </a:r>
            <a:r>
              <a:rPr lang="nl-NL" sz="1400" dirty="0">
                <a:solidFill>
                  <a:schemeClr val="tx1"/>
                </a:solidFill>
                <a:latin typeface="Open Sans Light" panose="020B0306030504020204"/>
              </a:rPr>
              <a:t>  |  </a:t>
            </a:r>
            <a:r>
              <a:rPr lang="nl-NL" sz="1400" dirty="0" err="1">
                <a:solidFill>
                  <a:schemeClr val="tx1"/>
                </a:solidFill>
                <a:latin typeface="Open Sans Light" panose="020B0306030504020204"/>
              </a:rPr>
              <a:t>4542NH</a:t>
            </a:r>
            <a:r>
              <a:rPr lang="nl-NL" sz="1400" dirty="0">
                <a:solidFill>
                  <a:schemeClr val="tx1"/>
                </a:solidFill>
                <a:latin typeface="Open Sans Light" panose="020B0306030504020204"/>
              </a:rPr>
              <a:t>  |  Hoek  |  Tel:  0031 (0)640 297 040  |  Mail: </a:t>
            </a:r>
            <a:r>
              <a:rPr lang="nl-NL" sz="1400" dirty="0" err="1">
                <a:solidFill>
                  <a:schemeClr val="tx1"/>
                </a:solidFill>
                <a:latin typeface="Open Sans Light" panose="020B0306030504020204"/>
              </a:rPr>
              <a:t>contact@kicmpi.com</a:t>
            </a:r>
            <a:r>
              <a:rPr lang="nl-NL" sz="1400" dirty="0">
                <a:solidFill>
                  <a:schemeClr val="tx1"/>
                </a:solidFill>
                <a:latin typeface="Open Sans Light" panose="020B0306030504020204"/>
              </a:rPr>
              <a:t>  |  BTW: NL </a:t>
            </a:r>
            <a:r>
              <a:rPr lang="nl-NL" sz="1400" dirty="0" err="1">
                <a:solidFill>
                  <a:schemeClr val="tx1"/>
                </a:solidFill>
                <a:latin typeface="Open Sans Light" panose="020B0306030504020204"/>
              </a:rPr>
              <a:t>8550.64.936.B01</a:t>
            </a:r>
            <a:r>
              <a:rPr lang="nl-NL" sz="1400" dirty="0">
                <a:solidFill>
                  <a:schemeClr val="tx1"/>
                </a:solidFill>
                <a:latin typeface="Open Sans Light" panose="020B0306030504020204"/>
              </a:rPr>
              <a:t>  |  KVK: 63034433</a:t>
            </a:r>
          </a:p>
        </p:txBody>
      </p:sp>
      <p:sp>
        <p:nvSpPr>
          <p:cNvPr id="11" name="Rechthoek 10">
            <a:extLst>
              <a:ext uri="{FF2B5EF4-FFF2-40B4-BE49-F238E27FC236}">
                <a16:creationId xmlns:a16="http://schemas.microsoft.com/office/drawing/2014/main" id="{D947F81A-6EB4-45D4-9B38-349704A765A4}"/>
              </a:ext>
            </a:extLst>
          </p:cNvPr>
          <p:cNvSpPr/>
          <p:nvPr/>
        </p:nvSpPr>
        <p:spPr>
          <a:xfrm>
            <a:off x="1313543" y="2039242"/>
            <a:ext cx="13810344" cy="646331"/>
          </a:xfrm>
          <a:prstGeom prst="rect">
            <a:avLst/>
          </a:prstGeom>
        </p:spPr>
        <p:txBody>
          <a:bodyPr wrap="square">
            <a:spAutoFit/>
          </a:bodyPr>
          <a:lstStyle/>
          <a:p>
            <a:pPr algn="just">
              <a:spcBef>
                <a:spcPts val="600"/>
              </a:spcBef>
              <a:spcAft>
                <a:spcPts val="600"/>
              </a:spcAft>
            </a:pPr>
            <a:r>
              <a:rPr lang="nl-NL" altLang="nl-NL" sz="1800" b="1" dirty="0">
                <a:latin typeface="Open Sans Light" panose="020B0306030504020204"/>
              </a:rPr>
              <a:t>Het Kennis- en Innovatiecentrum Maintenance Procesindustrie (KicMPi) stimuleert samenwerking tussen bedrijven en faciliteert innovatieprojecten en kennisuitwisseling met als doel: efficiënter, effectiever en duurzamer onderhoud. </a:t>
            </a:r>
            <a:endParaRPr lang="nl-NL" sz="1800" b="1" dirty="0">
              <a:latin typeface="Open Sans Light" panose="020B0306030504020204"/>
            </a:endParaRPr>
          </a:p>
        </p:txBody>
      </p:sp>
      <p:pic>
        <p:nvPicPr>
          <p:cNvPr id="8" name="Afbeelding 7">
            <a:extLst>
              <a:ext uri="{FF2B5EF4-FFF2-40B4-BE49-F238E27FC236}">
                <a16:creationId xmlns:a16="http://schemas.microsoft.com/office/drawing/2014/main" id="{26361B40-FBD9-43B6-98FE-038931576D2E}"/>
              </a:ext>
            </a:extLst>
          </p:cNvPr>
          <p:cNvPicPr>
            <a:picLocks noChangeAspect="1"/>
          </p:cNvPicPr>
          <p:nvPr/>
        </p:nvPicPr>
        <p:blipFill>
          <a:blip r:embed="rId4"/>
          <a:stretch>
            <a:fillRect/>
          </a:stretch>
        </p:blipFill>
        <p:spPr>
          <a:xfrm>
            <a:off x="0" y="8523981"/>
            <a:ext cx="2502509" cy="1077219"/>
          </a:xfrm>
          <a:prstGeom prst="rect">
            <a:avLst/>
          </a:prstGeom>
        </p:spPr>
      </p:pic>
      <p:pic>
        <p:nvPicPr>
          <p:cNvPr id="4" name="Afbeelding 3">
            <a:extLst>
              <a:ext uri="{FF2B5EF4-FFF2-40B4-BE49-F238E27FC236}">
                <a16:creationId xmlns:a16="http://schemas.microsoft.com/office/drawing/2014/main" id="{989A01F6-62D2-4013-8AE4-DE373C737E2B}"/>
              </a:ext>
            </a:extLst>
          </p:cNvPr>
          <p:cNvPicPr>
            <a:picLocks noChangeAspect="1"/>
          </p:cNvPicPr>
          <p:nvPr/>
        </p:nvPicPr>
        <p:blipFill>
          <a:blip r:embed="rId5"/>
          <a:stretch>
            <a:fillRect/>
          </a:stretch>
        </p:blipFill>
        <p:spPr>
          <a:xfrm>
            <a:off x="11031794" y="5246956"/>
            <a:ext cx="4762500" cy="3046599"/>
          </a:xfrm>
          <a:prstGeom prst="rect">
            <a:avLst/>
          </a:prstGeom>
        </p:spPr>
      </p:pic>
      <p:pic>
        <p:nvPicPr>
          <p:cNvPr id="10" name="Afbeelding 9" descr="Afbeelding met tekening, teken&#10;&#10;Automatisch gegenereerde beschrijving">
            <a:extLst>
              <a:ext uri="{FF2B5EF4-FFF2-40B4-BE49-F238E27FC236}">
                <a16:creationId xmlns:a16="http://schemas.microsoft.com/office/drawing/2014/main" id="{4EC6E05E-6D1E-4E1F-82F6-058E29A892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2339" y="347522"/>
            <a:ext cx="3980023" cy="561475"/>
          </a:xfrm>
          <a:prstGeom prst="rect">
            <a:avLst/>
          </a:prstGeom>
        </p:spPr>
      </p:pic>
    </p:spTree>
    <p:extLst>
      <p:ext uri="{BB962C8B-B14F-4D97-AF65-F5344CB8AC3E}">
        <p14:creationId xmlns:p14="http://schemas.microsoft.com/office/powerpoint/2010/main" val="295500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kstvak 66">
            <a:extLst>
              <a:ext uri="{FF2B5EF4-FFF2-40B4-BE49-F238E27FC236}">
                <a16:creationId xmlns:a16="http://schemas.microsoft.com/office/drawing/2014/main" id="{752744FB-EC97-4376-8B59-FE0CE281784E}"/>
              </a:ext>
            </a:extLst>
          </p:cNvPr>
          <p:cNvSpPr txBox="1"/>
          <p:nvPr/>
        </p:nvSpPr>
        <p:spPr>
          <a:xfrm>
            <a:off x="3103870" y="328437"/>
            <a:ext cx="11330129" cy="1077218"/>
          </a:xfrm>
          <a:prstGeom prst="rect">
            <a:avLst/>
          </a:prstGeom>
          <a:noFill/>
        </p:spPr>
        <p:txBody>
          <a:bodyPr wrap="square" rtlCol="0">
            <a:spAutoFit/>
          </a:bodyPr>
          <a:lstStyle/>
          <a:p>
            <a:endParaRPr lang="nl-NL" sz="4000" b="1" dirty="0">
              <a:solidFill>
                <a:srgbClr val="0070C0"/>
              </a:solidFill>
              <a:latin typeface="Open Sans Light" panose="020B0306030504020204"/>
            </a:endParaRPr>
          </a:p>
          <a:p>
            <a:r>
              <a:rPr lang="nl-NL" altLang="nl-NL" sz="2400" i="1" dirty="0">
                <a:latin typeface="Open Sans Light" panose="020B0306030504020204"/>
              </a:rPr>
              <a:t>Efficiënter, effectiever en duurzamer onderhoud.</a:t>
            </a:r>
            <a:endParaRPr lang="nl-NL" sz="2400" i="1" dirty="0">
              <a:solidFill>
                <a:schemeClr val="tx1">
                  <a:lumMod val="85000"/>
                  <a:lumOff val="15000"/>
                </a:schemeClr>
              </a:solidFill>
              <a:latin typeface="Open Sans Light" panose="020B0306030504020204"/>
            </a:endParaRPr>
          </a:p>
        </p:txBody>
      </p:sp>
      <p:pic>
        <p:nvPicPr>
          <p:cNvPr id="56" name="Afbeelding 55">
            <a:extLst>
              <a:ext uri="{FF2B5EF4-FFF2-40B4-BE49-F238E27FC236}">
                <a16:creationId xmlns:a16="http://schemas.microsoft.com/office/drawing/2014/main" id="{4391184D-F637-45E3-9035-13B2767DA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36774" cy="1536774"/>
          </a:xfrm>
          <a:prstGeom prst="rect">
            <a:avLst/>
          </a:prstGeom>
        </p:spPr>
      </p:pic>
      <p:sp>
        <p:nvSpPr>
          <p:cNvPr id="3" name="TextBox 2"/>
          <p:cNvSpPr txBox="1"/>
          <p:nvPr/>
        </p:nvSpPr>
        <p:spPr>
          <a:xfrm>
            <a:off x="2895599" y="3378993"/>
            <a:ext cx="12992101" cy="646331"/>
          </a:xfrm>
          <a:prstGeom prst="rect">
            <a:avLst/>
          </a:prstGeom>
          <a:solidFill>
            <a:schemeClr val="bg1"/>
          </a:solidFill>
          <a:ln w="3175">
            <a:noFill/>
          </a:ln>
          <a:effectLst/>
        </p:spPr>
        <p:txBody>
          <a:bodyPr wrap="square" lIns="182880" tIns="182880" rIns="182880" bIns="182880" rtlCol="0">
            <a:spAutoFit/>
          </a:bodyPr>
          <a:lstStyle/>
          <a:p>
            <a:endParaRPr lang="nl-NL" dirty="0">
              <a:latin typeface="Open Sans Light" panose="020B0306030504020204"/>
            </a:endParaRPr>
          </a:p>
        </p:txBody>
      </p:sp>
      <p:sp>
        <p:nvSpPr>
          <p:cNvPr id="6" name="Tijdelijke aanduiding voor inhoud 5">
            <a:extLst>
              <a:ext uri="{FF2B5EF4-FFF2-40B4-BE49-F238E27FC236}">
                <a16:creationId xmlns:a16="http://schemas.microsoft.com/office/drawing/2014/main" id="{AF2D2428-EBCA-4878-B89D-984349B77BE1}"/>
              </a:ext>
            </a:extLst>
          </p:cNvPr>
          <p:cNvSpPr>
            <a:spLocks noGrp="1"/>
          </p:cNvSpPr>
          <p:nvPr>
            <p:ph idx="1"/>
          </p:nvPr>
        </p:nvSpPr>
        <p:spPr>
          <a:xfrm>
            <a:off x="1313543" y="3142321"/>
            <a:ext cx="13810344" cy="5063150"/>
          </a:xfrm>
        </p:spPr>
        <p:txBody>
          <a:bodyPr/>
          <a:lstStyle/>
          <a:p>
            <a:r>
              <a:rPr lang="nl-NL"/>
              <a:t>Een </a:t>
            </a:r>
            <a:r>
              <a:rPr lang="nl-NL" dirty="0"/>
              <a:t>Lab bij </a:t>
            </a:r>
            <a:r>
              <a:rPr lang="nl-NL" dirty="0" err="1"/>
              <a:t>Sirris</a:t>
            </a:r>
            <a:endParaRPr lang="nl-NL" dirty="0"/>
          </a:p>
          <a:p>
            <a:r>
              <a:rPr lang="nl-NL" dirty="0"/>
              <a:t>Verscheidenheid aan coating</a:t>
            </a:r>
          </a:p>
          <a:p>
            <a:r>
              <a:rPr lang="nl-NL" dirty="0"/>
              <a:t>Verscheidenheid aan corrosie</a:t>
            </a:r>
          </a:p>
          <a:p>
            <a:pPr lvl="1"/>
            <a:endParaRPr lang="nl-NL" dirty="0"/>
          </a:p>
        </p:txBody>
      </p:sp>
      <p:sp>
        <p:nvSpPr>
          <p:cNvPr id="47" name="Footer Placeholder 19">
            <a:extLst>
              <a:ext uri="{FF2B5EF4-FFF2-40B4-BE49-F238E27FC236}">
                <a16:creationId xmlns:a16="http://schemas.microsoft.com/office/drawing/2014/main" id="{AA6AC12F-EA59-4CA8-AEC1-2E1411759B01}"/>
              </a:ext>
            </a:extLst>
          </p:cNvPr>
          <p:cNvSpPr>
            <a:spLocks noGrp="1"/>
          </p:cNvSpPr>
          <p:nvPr>
            <p:ph type="ftr" sz="quarter" idx="11"/>
          </p:nvPr>
        </p:nvSpPr>
        <p:spPr>
          <a:xfrm>
            <a:off x="2627085" y="8898891"/>
            <a:ext cx="12641943" cy="511175"/>
          </a:xfrm>
        </p:spPr>
        <p:txBody>
          <a:bodyPr/>
          <a:lstStyle/>
          <a:p>
            <a:r>
              <a:rPr lang="nl-NL" sz="1400" dirty="0">
                <a:solidFill>
                  <a:schemeClr val="tx1"/>
                </a:solidFill>
                <a:latin typeface="Open Sans Light" panose="020B0306030504020204"/>
              </a:rPr>
              <a:t>KiCMPi  |  Innovatieweg </a:t>
            </a:r>
            <a:r>
              <a:rPr lang="nl-NL" sz="1400" dirty="0" err="1">
                <a:solidFill>
                  <a:schemeClr val="tx1"/>
                </a:solidFill>
                <a:latin typeface="Open Sans Light" panose="020B0306030504020204"/>
              </a:rPr>
              <a:t>8a</a:t>
            </a:r>
            <a:r>
              <a:rPr lang="nl-NL" sz="1400" dirty="0">
                <a:solidFill>
                  <a:schemeClr val="tx1"/>
                </a:solidFill>
                <a:latin typeface="Open Sans Light" panose="020B0306030504020204"/>
              </a:rPr>
              <a:t>  |  </a:t>
            </a:r>
            <a:r>
              <a:rPr lang="nl-NL" sz="1400" dirty="0" err="1">
                <a:solidFill>
                  <a:schemeClr val="tx1"/>
                </a:solidFill>
                <a:latin typeface="Open Sans Light" panose="020B0306030504020204"/>
              </a:rPr>
              <a:t>4542NH</a:t>
            </a:r>
            <a:r>
              <a:rPr lang="nl-NL" sz="1400" dirty="0">
                <a:solidFill>
                  <a:schemeClr val="tx1"/>
                </a:solidFill>
                <a:latin typeface="Open Sans Light" panose="020B0306030504020204"/>
              </a:rPr>
              <a:t>  |  Hoek  |  Tel:  0031 (0)640 297 040  |  Mail: </a:t>
            </a:r>
            <a:r>
              <a:rPr lang="nl-NL" sz="1400" dirty="0" err="1">
                <a:solidFill>
                  <a:schemeClr val="tx1"/>
                </a:solidFill>
                <a:latin typeface="Open Sans Light" panose="020B0306030504020204"/>
              </a:rPr>
              <a:t>contact@kicmpi.com</a:t>
            </a:r>
            <a:r>
              <a:rPr lang="nl-NL" sz="1400" dirty="0">
                <a:solidFill>
                  <a:schemeClr val="tx1"/>
                </a:solidFill>
                <a:latin typeface="Open Sans Light" panose="020B0306030504020204"/>
              </a:rPr>
              <a:t>  |  BTW: NL </a:t>
            </a:r>
            <a:r>
              <a:rPr lang="nl-NL" sz="1400" dirty="0" err="1">
                <a:solidFill>
                  <a:schemeClr val="tx1"/>
                </a:solidFill>
                <a:latin typeface="Open Sans Light" panose="020B0306030504020204"/>
              </a:rPr>
              <a:t>8550.64.936.B01</a:t>
            </a:r>
            <a:r>
              <a:rPr lang="nl-NL" sz="1400" dirty="0">
                <a:solidFill>
                  <a:schemeClr val="tx1"/>
                </a:solidFill>
                <a:latin typeface="Open Sans Light" panose="020B0306030504020204"/>
              </a:rPr>
              <a:t>  |  KVK: 63034433</a:t>
            </a:r>
          </a:p>
        </p:txBody>
      </p:sp>
      <p:sp>
        <p:nvSpPr>
          <p:cNvPr id="11" name="Rechthoek 10">
            <a:extLst>
              <a:ext uri="{FF2B5EF4-FFF2-40B4-BE49-F238E27FC236}">
                <a16:creationId xmlns:a16="http://schemas.microsoft.com/office/drawing/2014/main" id="{D947F81A-6EB4-45D4-9B38-349704A765A4}"/>
              </a:ext>
            </a:extLst>
          </p:cNvPr>
          <p:cNvSpPr/>
          <p:nvPr/>
        </p:nvSpPr>
        <p:spPr>
          <a:xfrm>
            <a:off x="1313543" y="2039242"/>
            <a:ext cx="13810344" cy="646331"/>
          </a:xfrm>
          <a:prstGeom prst="rect">
            <a:avLst/>
          </a:prstGeom>
        </p:spPr>
        <p:txBody>
          <a:bodyPr wrap="square">
            <a:spAutoFit/>
          </a:bodyPr>
          <a:lstStyle/>
          <a:p>
            <a:pPr algn="just">
              <a:spcBef>
                <a:spcPts val="600"/>
              </a:spcBef>
              <a:spcAft>
                <a:spcPts val="600"/>
              </a:spcAft>
            </a:pPr>
            <a:r>
              <a:rPr lang="nl-NL" altLang="nl-NL" sz="1800" b="1" dirty="0">
                <a:latin typeface="Open Sans Light" panose="020B0306030504020204"/>
              </a:rPr>
              <a:t>Het Kennis- en Innovatiecentrum Maintenance Procesindustrie (KicMPi) stimuleert samenwerking tussen bedrijven en faciliteert innovatieprojecten en kennisuitwisseling met als doel: efficiënter, effectiever en duurzamer onderhoud. </a:t>
            </a:r>
            <a:endParaRPr lang="nl-NL" sz="1800" b="1" dirty="0">
              <a:latin typeface="Open Sans Light" panose="020B0306030504020204"/>
            </a:endParaRPr>
          </a:p>
        </p:txBody>
      </p:sp>
      <p:pic>
        <p:nvPicPr>
          <p:cNvPr id="8" name="Afbeelding 7">
            <a:extLst>
              <a:ext uri="{FF2B5EF4-FFF2-40B4-BE49-F238E27FC236}">
                <a16:creationId xmlns:a16="http://schemas.microsoft.com/office/drawing/2014/main" id="{26361B40-FBD9-43B6-98FE-038931576D2E}"/>
              </a:ext>
            </a:extLst>
          </p:cNvPr>
          <p:cNvPicPr>
            <a:picLocks noChangeAspect="1"/>
          </p:cNvPicPr>
          <p:nvPr/>
        </p:nvPicPr>
        <p:blipFill>
          <a:blip r:embed="rId4"/>
          <a:stretch>
            <a:fillRect/>
          </a:stretch>
        </p:blipFill>
        <p:spPr>
          <a:xfrm>
            <a:off x="0" y="8523981"/>
            <a:ext cx="2502509" cy="1077219"/>
          </a:xfrm>
          <a:prstGeom prst="rect">
            <a:avLst/>
          </a:prstGeom>
        </p:spPr>
      </p:pic>
      <p:pic>
        <p:nvPicPr>
          <p:cNvPr id="4" name="Afbeelding 3">
            <a:extLst>
              <a:ext uri="{FF2B5EF4-FFF2-40B4-BE49-F238E27FC236}">
                <a16:creationId xmlns:a16="http://schemas.microsoft.com/office/drawing/2014/main" id="{A4A0B053-7688-4658-B936-284A21AE656D}"/>
              </a:ext>
            </a:extLst>
          </p:cNvPr>
          <p:cNvPicPr>
            <a:picLocks noChangeAspect="1"/>
          </p:cNvPicPr>
          <p:nvPr/>
        </p:nvPicPr>
        <p:blipFill>
          <a:blip r:embed="rId5"/>
          <a:stretch>
            <a:fillRect/>
          </a:stretch>
        </p:blipFill>
        <p:spPr>
          <a:xfrm>
            <a:off x="11665975" y="5292499"/>
            <a:ext cx="3030486" cy="2687412"/>
          </a:xfrm>
          <a:prstGeom prst="rect">
            <a:avLst/>
          </a:prstGeom>
        </p:spPr>
      </p:pic>
      <p:pic>
        <p:nvPicPr>
          <p:cNvPr id="10" name="Afbeelding 9" descr="Afbeelding met tekening, teken&#10;&#10;Automatisch gegenereerde beschrijving">
            <a:extLst>
              <a:ext uri="{FF2B5EF4-FFF2-40B4-BE49-F238E27FC236}">
                <a16:creationId xmlns:a16="http://schemas.microsoft.com/office/drawing/2014/main" id="{3C924AE7-40B4-42C5-86F7-77D4F2D186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4971" y="349837"/>
            <a:ext cx="3842236" cy="542037"/>
          </a:xfrm>
          <a:prstGeom prst="rect">
            <a:avLst/>
          </a:prstGeom>
        </p:spPr>
      </p:pic>
    </p:spTree>
    <p:extLst>
      <p:ext uri="{BB962C8B-B14F-4D97-AF65-F5344CB8AC3E}">
        <p14:creationId xmlns:p14="http://schemas.microsoft.com/office/powerpoint/2010/main" val="15369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15768</TotalTime>
  <Words>858</Words>
  <Application>Microsoft Office PowerPoint</Application>
  <PresentationFormat>Aangepast</PresentationFormat>
  <Paragraphs>88</Paragraphs>
  <Slides>4</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Arial</vt:lpstr>
      <vt:lpstr>Calibri</vt:lpstr>
      <vt:lpstr>Calibri Light</vt:lpstr>
      <vt:lpstr>Open Sans Light</vt:lpstr>
      <vt:lpstr>Kantoorthema</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Male, Rutger van der</dc:creator>
  <cp:lastModifiedBy>L Sc</cp:lastModifiedBy>
  <cp:revision>479</cp:revision>
  <cp:lastPrinted>2020-11-20T09:47:04Z</cp:lastPrinted>
  <dcterms:created xsi:type="dcterms:W3CDTF">2017-12-12T15:12:52Z</dcterms:created>
  <dcterms:modified xsi:type="dcterms:W3CDTF">2020-11-20T09:57:22Z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Raes P u762782</vt:lpwstr>
  </property>
  <property fmtid="{D5CDD505-2E9C-101B-9397-08002B2CF9AE}" pid="3" name="Update_Footer">
    <vt:lpwstr>No</vt:lpwstr>
  </property>
  <property fmtid="{D5CDD505-2E9C-101B-9397-08002B2CF9AE}" pid="4" name="Radio_Button">
    <vt:lpwstr>RadioButton1</vt:lpwstr>
  </property>
  <property fmtid="{D5CDD505-2E9C-101B-9397-08002B2CF9AE}" pid="5" name="Information_Classification">
    <vt:lpwstr>NONE</vt:lpwstr>
  </property>
  <property fmtid="{D5CDD505-2E9C-101B-9397-08002B2CF9AE}" pid="6" name="Record_Title_ID">
    <vt:lpwstr>73</vt:lpwstr>
  </property>
  <property fmtid="{D5CDD505-2E9C-101B-9397-08002B2CF9AE}" pid="7" name="Initial_Creation_Date">
    <vt:filetime>2017-12-12T15:12:51Z</vt:filetime>
  </property>
  <property fmtid="{D5CDD505-2E9C-101B-9397-08002B2CF9AE}" pid="8" name="Retention_Period_Start_Date">
    <vt:filetime>2019-11-06T11:40:24Z</vt:filetime>
  </property>
  <property fmtid="{D5CDD505-2E9C-101B-9397-08002B2CF9AE}" pid="9" name="Last_Reviewed_Date">
    <vt:lpwstr/>
  </property>
  <property fmtid="{D5CDD505-2E9C-101B-9397-08002B2CF9AE}" pid="10" name="Retention_Review_Frequency">
    <vt:lpwstr/>
  </property>
</Properties>
</file>