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96" r:id="rId6"/>
    <p:sldId id="397" r:id="rId7"/>
    <p:sldId id="393" r:id="rId8"/>
    <p:sldId id="400" r:id="rId9"/>
    <p:sldId id="395" r:id="rId10"/>
    <p:sldId id="403" r:id="rId11"/>
    <p:sldId id="408" r:id="rId12"/>
    <p:sldId id="401" r:id="rId13"/>
    <p:sldId id="402" r:id="rId14"/>
    <p:sldId id="405" r:id="rId15"/>
    <p:sldId id="404" r:id="rId16"/>
    <p:sldId id="406" r:id="rId17"/>
    <p:sldId id="407" r:id="rId18"/>
    <p:sldId id="354" r:id="rId19"/>
  </p:sldIdLst>
  <p:sldSz cx="12192000" cy="6858000"/>
  <p:notesSz cx="6797675" cy="9926638"/>
  <p:embeddedFontLst>
    <p:embeddedFont>
      <p:font typeface="ShellBold" panose="020B0604020202020204" charset="0"/>
      <p:regular r:id="rId22"/>
    </p:embeddedFont>
    <p:embeddedFont>
      <p:font typeface="ShellMedium" panose="020B0604020202020204" charset="0"/>
      <p:regular r:id="rId2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5448" autoAdjust="0"/>
  </p:normalViewPr>
  <p:slideViewPr>
    <p:cSldViewPr snapToGrid="0" snapToObjects="1" showGuides="1">
      <p:cViewPr varScale="1">
        <p:scale>
          <a:sx n="72" d="100"/>
          <a:sy n="72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71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27/11/2020</a:t>
            </a:fld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‹nr.›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>
                <a:latin typeface="ShellMedium" panose="00000600000000000000" pitchFamily="50" charset="0"/>
              </a:rPr>
              <a:pPr/>
              <a:t>27/11/2020</a:t>
            </a:fld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‹nr.›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95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10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1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11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4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12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7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13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7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14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0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15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8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1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3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1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4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6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5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4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6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7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7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3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8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9</a:t>
            </a:fld>
            <a:endParaRPr lang="en-GB" dirty="0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0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7060C4F5-6827-489B-BD85-0E3A661ED254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7" name="TextBox 26" descr="CONFIDENTIAL_TAG_0xFFEE">
            <a:extLst>
              <a:ext uri="{FF2B5EF4-FFF2-40B4-BE49-F238E27FC236}">
                <a16:creationId xmlns:a16="http://schemas.microsoft.com/office/drawing/2014/main" id="{387CA19C-47AE-413B-8D12-D32F56C93E04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ShellBold" panose="00000800000000000000" pitchFamily="50" charset="0"/>
                <a:ea typeface="ShellMedium" panose="00000600000000000000" pitchFamily="50" charset="0"/>
                <a:cs typeface="ShellBold" panose="00000800000000000000" pitchFamily="50" charset="0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1" name="TextBox 10" descr="CONFIDENTIAL_TAG_0xFFEE">
            <a:extLst>
              <a:ext uri="{FF2B5EF4-FFF2-40B4-BE49-F238E27FC236}">
                <a16:creationId xmlns:a16="http://schemas.microsoft.com/office/drawing/2014/main" id="{AD62FE5D-4FBF-49D1-A5A1-CAB5F49A86FC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B6B094D5-FD5B-462A-AA5F-23BBDA096A6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6751A6A9-3475-465C-92AB-46AB51F6458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0" kern="1200" dirty="0" smtClean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8A4B0BD4-445E-4E14-8CEB-9C796AADECAD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6B55EC80-F354-453C-B380-8DBF188E3DD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4" name="TextBox 13" descr="CONFIDENTIAL_TAG_0xFFEE">
            <a:extLst>
              <a:ext uri="{FF2B5EF4-FFF2-40B4-BE49-F238E27FC236}">
                <a16:creationId xmlns:a16="http://schemas.microsoft.com/office/drawing/2014/main" id="{A8AA317F-8A03-427D-AF55-E47FDFDF7AA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E12C3608-92B7-48C1-918B-852C01A7148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55FAAAE9-72F1-4CD6-9D63-F1FB8929BE6C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310D806B-7166-4F94-AF3D-4BF1BF19E3FB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TextBox 8" descr="CONFIDENTIAL_TAG_0xFFEE">
            <a:extLst>
              <a:ext uri="{FF2B5EF4-FFF2-40B4-BE49-F238E27FC236}">
                <a16:creationId xmlns:a16="http://schemas.microsoft.com/office/drawing/2014/main" id="{ED66AD77-3EDF-4D16-9E60-360573872421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AC45E448-84EA-4BFC-8D79-3FB85475D22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C75EEA5C-A071-413C-A0AA-AB039806792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D6F87814-DA7B-4216-A831-62FB3E89E1FD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juni 2020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‹nr.›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Corrosion Under Insulation (CUI)</a:t>
            </a:r>
            <a:br>
              <a:rPr lang="en-GB" dirty="0"/>
            </a:br>
            <a:r>
              <a:rPr lang="en-GB" dirty="0"/>
              <a:t>Shell Catalysts &amp; Technologies Gent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Wim Veirman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Reliability engineer (Shell C&amp;T Ghent)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</a:t>
            </a:fld>
            <a:endParaRPr lang="en-GB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BBA07-BF1E-4B6A-97AF-A96D6148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788" y="2269765"/>
            <a:ext cx="3927390" cy="2942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</a:t>
            </a:r>
            <a:r>
              <a:rPr lang="en-GB" sz="3200" dirty="0" err="1"/>
              <a:t>bij</a:t>
            </a:r>
            <a:r>
              <a:rPr lang="en-GB" sz="3200" dirty="0"/>
              <a:t> Shell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Binnen</a:t>
            </a:r>
            <a:r>
              <a:rPr lang="en-GB" dirty="0"/>
              <a:t> Shell is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degradatiemodule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C-</a:t>
            </a:r>
            <a:r>
              <a:rPr lang="en-GB" dirty="0" err="1"/>
              <a:t>staal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10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A7D10-DDBD-452F-8D68-97D88ADE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43" y="1993459"/>
            <a:ext cx="5257800" cy="4310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F2CA8-FDE3-4C20-ACC9-BB0CEE45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376" y="2066137"/>
            <a:ext cx="1981200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407C8F-5E6A-44D1-AED0-572E446030B0}"/>
              </a:ext>
            </a:extLst>
          </p:cNvPr>
          <p:cNvCxnSpPr/>
          <p:nvPr/>
        </p:nvCxnSpPr>
        <p:spPr>
          <a:xfrm>
            <a:off x="6484883" y="2837793"/>
            <a:ext cx="113511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A16777-74EA-4ECC-956F-9A26237420A0}"/>
              </a:ext>
            </a:extLst>
          </p:cNvPr>
          <p:cNvCxnSpPr>
            <a:cxnSpLocks/>
          </p:cNvCxnSpPr>
          <p:nvPr/>
        </p:nvCxnSpPr>
        <p:spPr>
          <a:xfrm>
            <a:off x="8720958" y="3429000"/>
            <a:ext cx="0" cy="40465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1F66ADF-3D8A-4178-BA92-FE10C5AF1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807" y="3951890"/>
            <a:ext cx="4657265" cy="23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51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WCM tool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WCM tool is heel </a:t>
            </a:r>
            <a:r>
              <a:rPr lang="en-GB" dirty="0" err="1"/>
              <a:t>gelijkaardig</a:t>
            </a:r>
            <a:r>
              <a:rPr lang="en-GB" dirty="0"/>
              <a:t> met de </a:t>
            </a:r>
            <a:r>
              <a:rPr lang="en-GB" dirty="0" err="1"/>
              <a:t>degradatiemodule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Best Practise is tot stand </a:t>
            </a:r>
            <a:r>
              <a:rPr lang="en-GB" dirty="0" err="1"/>
              <a:t>gebracht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recente</a:t>
            </a:r>
            <a:r>
              <a:rPr lang="en-GB" dirty="0"/>
              <a:t> </a:t>
            </a:r>
            <a:r>
              <a:rPr lang="en-GB" dirty="0" err="1"/>
              <a:t>praktische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de </a:t>
            </a:r>
            <a:r>
              <a:rPr lang="en-GB" dirty="0" err="1"/>
              <a:t>industrie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BP practice file </a:t>
            </a:r>
            <a:r>
              <a:rPr lang="en-GB" dirty="0" err="1"/>
              <a:t>biedt</a:t>
            </a:r>
            <a:r>
              <a:rPr lang="en-GB" dirty="0"/>
              <a:t> in </a:t>
            </a:r>
            <a:r>
              <a:rPr lang="en-GB" dirty="0" err="1"/>
              <a:t>één</a:t>
            </a:r>
            <a:r>
              <a:rPr lang="en-GB" dirty="0"/>
              <a:t> file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praktische</a:t>
            </a:r>
            <a:r>
              <a:rPr lang="en-GB" dirty="0"/>
              <a:t> tools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gedegen</a:t>
            </a:r>
            <a:r>
              <a:rPr lang="en-GB" dirty="0"/>
              <a:t> plan van </a:t>
            </a:r>
            <a:r>
              <a:rPr lang="en-GB" dirty="0" err="1"/>
              <a:t>aanpak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BP tool </a:t>
            </a:r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uitgebreid</a:t>
            </a:r>
            <a:r>
              <a:rPr lang="en-GB" dirty="0"/>
              <a:t> om </a:t>
            </a:r>
            <a:r>
              <a:rPr lang="en-GB" dirty="0" err="1"/>
              <a:t>hier</a:t>
            </a:r>
            <a:r>
              <a:rPr lang="en-GB" dirty="0"/>
              <a:t> het </a:t>
            </a:r>
            <a:r>
              <a:rPr lang="en-GB" dirty="0" err="1"/>
              <a:t>inventaris</a:t>
            </a:r>
            <a:r>
              <a:rPr lang="en-GB" dirty="0"/>
              <a:t> op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slaan</a:t>
            </a:r>
            <a:r>
              <a:rPr lang="en-GB" dirty="0"/>
              <a:t> van </a:t>
            </a:r>
            <a:r>
              <a:rPr lang="en-GB" dirty="0" err="1"/>
              <a:t>alle</a:t>
            </a:r>
            <a:r>
              <a:rPr lang="en-GB" dirty="0"/>
              <a:t> assets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alle</a:t>
            </a:r>
            <a:r>
              <a:rPr lang="en-GB" dirty="0">
                <a:sym typeface="Wingdings" panose="05000000000000000000" pitchFamily="2" charset="2"/>
              </a:rPr>
              <a:t> assets/modules </a:t>
            </a:r>
            <a:r>
              <a:rPr lang="en-GB" dirty="0" err="1">
                <a:sym typeface="Wingdings" panose="05000000000000000000" pitchFamily="2" charset="2"/>
              </a:rPr>
              <a:t>zijn</a:t>
            </a:r>
            <a:r>
              <a:rPr lang="en-GB" dirty="0">
                <a:sym typeface="Wingdings" panose="05000000000000000000" pitchFamily="2" charset="2"/>
              </a:rPr>
              <a:t> nu </a:t>
            </a:r>
            <a:r>
              <a:rPr lang="en-GB" dirty="0" err="1">
                <a:sym typeface="Wingdings" panose="05000000000000000000" pitchFamily="2" charset="2"/>
              </a:rPr>
              <a:t>enkel</a:t>
            </a:r>
            <a:r>
              <a:rPr lang="en-GB" dirty="0">
                <a:sym typeface="Wingdings" panose="05000000000000000000" pitchFamily="2" charset="2"/>
              </a:rPr>
              <a:t> via 1 excel file </a:t>
            </a:r>
            <a:r>
              <a:rPr lang="en-GB" dirty="0" err="1">
                <a:sym typeface="Wingdings" panose="05000000000000000000" pitchFamily="2" charset="2"/>
              </a:rPr>
              <a:t>risico-gebaseerd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managen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8138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WCM tool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F0D9D-F0DD-484C-A11B-209B63B0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32" y="1249469"/>
            <a:ext cx="8864111" cy="50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86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WCM tool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B4CAC-5A3B-4EF2-9810-4AD4DDFD7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1317653"/>
            <a:ext cx="10288587" cy="47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51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scope </a:t>
            </a:r>
            <a:r>
              <a:rPr lang="en-GB" sz="3200" dirty="0" err="1"/>
              <a:t>bij</a:t>
            </a:r>
            <a:r>
              <a:rPr lang="en-GB" sz="3200" dirty="0"/>
              <a:t> Shell C&amp;T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BP </a:t>
            </a:r>
            <a:r>
              <a:rPr lang="en-GB" dirty="0" err="1"/>
              <a:t>uitvoeren</a:t>
            </a:r>
            <a:r>
              <a:rPr lang="en-GB" dirty="0"/>
              <a:t> op </a:t>
            </a:r>
            <a:r>
              <a:rPr lang="en-GB" dirty="0" err="1"/>
              <a:t>geïsoleerde</a:t>
            </a:r>
            <a:r>
              <a:rPr lang="en-GB" dirty="0"/>
              <a:t> C-</a:t>
            </a:r>
            <a:r>
              <a:rPr lang="en-GB" dirty="0" err="1"/>
              <a:t>stalen</a:t>
            </a:r>
            <a:r>
              <a:rPr lang="en-GB" dirty="0"/>
              <a:t> </a:t>
            </a:r>
            <a:r>
              <a:rPr lang="en-GB" dirty="0" err="1"/>
              <a:t>leidingen</a:t>
            </a:r>
            <a:r>
              <a:rPr lang="en-GB" dirty="0"/>
              <a:t>/equipment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Inventaris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gepland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volgend</a:t>
            </a:r>
            <a:r>
              <a:rPr lang="en-GB" dirty="0"/>
              <a:t> </a:t>
            </a:r>
            <a:r>
              <a:rPr lang="en-GB" dirty="0" err="1"/>
              <a:t>jaar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Preventieve</a:t>
            </a:r>
            <a:r>
              <a:rPr lang="en-GB" dirty="0"/>
              <a:t> </a:t>
            </a:r>
            <a:r>
              <a:rPr lang="en-GB" dirty="0" err="1"/>
              <a:t>maatregelen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 *</a:t>
            </a:r>
            <a:r>
              <a:rPr lang="en-GB" dirty="0" err="1"/>
              <a:t>Wijzigen</a:t>
            </a:r>
            <a:r>
              <a:rPr lang="en-GB" dirty="0"/>
              <a:t> van C-</a:t>
            </a:r>
            <a:r>
              <a:rPr lang="en-GB" dirty="0" err="1"/>
              <a:t>stalen</a:t>
            </a:r>
            <a:r>
              <a:rPr lang="en-GB" dirty="0"/>
              <a:t> stud bolts </a:t>
            </a:r>
            <a:r>
              <a:rPr lang="en-GB" dirty="0" err="1"/>
              <a:t>naar</a:t>
            </a:r>
            <a:r>
              <a:rPr lang="en-GB" dirty="0"/>
              <a:t> RVS op RVS piping</a:t>
            </a:r>
            <a:br>
              <a:rPr lang="en-GB" dirty="0"/>
            </a:br>
            <a:r>
              <a:rPr lang="en-GB" dirty="0"/>
              <a:t> *</a:t>
            </a:r>
            <a:r>
              <a:rPr lang="en-GB" dirty="0" err="1"/>
              <a:t>Betere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kritischere</a:t>
            </a:r>
            <a:r>
              <a:rPr lang="en-GB" dirty="0"/>
              <a:t> </a:t>
            </a:r>
            <a:r>
              <a:rPr lang="en-GB" dirty="0" err="1"/>
              <a:t>eindcontrole</a:t>
            </a:r>
            <a:r>
              <a:rPr lang="en-GB" dirty="0"/>
              <a:t> op </a:t>
            </a:r>
            <a:r>
              <a:rPr lang="en-GB" dirty="0" err="1"/>
              <a:t>uitgevoerde</a:t>
            </a:r>
            <a:r>
              <a:rPr lang="en-GB" dirty="0"/>
              <a:t> </a:t>
            </a:r>
            <a:r>
              <a:rPr lang="en-GB" dirty="0" err="1"/>
              <a:t>isolatie</a:t>
            </a:r>
            <a:r>
              <a:rPr lang="en-GB" dirty="0"/>
              <a:t> </a:t>
            </a:r>
            <a:r>
              <a:rPr lang="en-GB" dirty="0" err="1"/>
              <a:t>werken</a:t>
            </a:r>
            <a:br>
              <a:rPr lang="en-GB" dirty="0"/>
            </a:br>
            <a:r>
              <a:rPr lang="en-GB" dirty="0"/>
              <a:t> *</a:t>
            </a:r>
            <a:r>
              <a:rPr lang="en-GB" dirty="0" err="1"/>
              <a:t>Vermijden</a:t>
            </a:r>
            <a:r>
              <a:rPr lang="en-GB" dirty="0"/>
              <a:t> van </a:t>
            </a:r>
            <a:r>
              <a:rPr lang="en-GB" dirty="0" err="1"/>
              <a:t>isolatie</a:t>
            </a:r>
            <a:r>
              <a:rPr lang="en-GB" dirty="0"/>
              <a:t> </a:t>
            </a:r>
            <a:r>
              <a:rPr lang="en-GB" dirty="0" err="1"/>
              <a:t>indien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(caging)</a:t>
            </a:r>
            <a:br>
              <a:rPr lang="en-GB" dirty="0"/>
            </a:br>
            <a:r>
              <a:rPr lang="en-GB" dirty="0"/>
              <a:t> *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diameters: RVS </a:t>
            </a:r>
            <a:r>
              <a:rPr lang="en-GB" dirty="0" err="1"/>
              <a:t>indien</a:t>
            </a:r>
            <a:r>
              <a:rPr lang="en-GB" dirty="0"/>
              <a:t> </a:t>
            </a:r>
            <a:r>
              <a:rPr lang="en-GB" dirty="0" err="1"/>
              <a:t>mogelijk</a:t>
            </a:r>
            <a:br>
              <a:rPr lang="en-GB" dirty="0"/>
            </a:br>
            <a:r>
              <a:rPr lang="en-GB" dirty="0"/>
              <a:t> *</a:t>
            </a:r>
            <a:r>
              <a:rPr lang="en-GB" dirty="0" err="1"/>
              <a:t>Gebruik</a:t>
            </a:r>
            <a:r>
              <a:rPr lang="en-GB" dirty="0"/>
              <a:t> van water-repellent </a:t>
            </a:r>
            <a:r>
              <a:rPr lang="en-GB" dirty="0" err="1"/>
              <a:t>isolatie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November 2020</a:t>
            </a:r>
          </a:p>
          <a:p>
            <a:pPr>
              <a:defRPr/>
            </a:pP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14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D3554-7F37-4A6D-BDD6-D12B1D77B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50" y="4268137"/>
            <a:ext cx="2745291" cy="20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29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- 2016 – 2019 </a:t>
            </a:r>
            <a:r>
              <a:rPr lang="en-GB" dirty="0" err="1"/>
              <a:t>werkzaam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Shell C&amp;T </a:t>
            </a:r>
            <a:r>
              <a:rPr lang="en-GB" dirty="0" err="1"/>
              <a:t>als</a:t>
            </a:r>
            <a:r>
              <a:rPr lang="en-GB" dirty="0"/>
              <a:t> Project Engineer (CAPEX)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Vanaf</a:t>
            </a:r>
            <a:r>
              <a:rPr lang="en-GB" dirty="0"/>
              <a:t> 2019 Reliability Engineer (1 FTE </a:t>
            </a:r>
            <a:r>
              <a:rPr lang="en-GB" dirty="0" err="1"/>
              <a:t>voor</a:t>
            </a:r>
            <a:r>
              <a:rPr lang="en-GB" dirty="0"/>
              <a:t> R&amp;I </a:t>
            </a:r>
            <a:r>
              <a:rPr lang="en-GB" dirty="0" err="1"/>
              <a:t>binnen</a:t>
            </a:r>
            <a:r>
              <a:rPr lang="en-GB" dirty="0"/>
              <a:t> Maintenance &amp; Engineering </a:t>
            </a:r>
            <a:r>
              <a:rPr lang="en-GB" dirty="0" err="1"/>
              <a:t>afdeling</a:t>
            </a:r>
            <a:r>
              <a:rPr lang="en-GB" dirty="0"/>
              <a:t>)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31827-D0D6-4051-8809-5DBD7D9A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771525"/>
            <a:ext cx="4972050" cy="2962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B0FB5-2ECF-4A33-BE67-249BFB774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252662"/>
            <a:ext cx="533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Wat is Shell Catalysts &amp; Technologies?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Shell: Upstream / Downstream / </a:t>
            </a:r>
            <a:r>
              <a:rPr lang="en-GB" dirty="0">
                <a:solidFill>
                  <a:srgbClr val="FF0000"/>
                </a:solidFill>
              </a:rPr>
              <a:t>Projects &amp; Technology 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- Shell Catalyst &amp; Technologies: 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Hoofdzetel</a:t>
            </a:r>
            <a:r>
              <a:rPr lang="en-GB" dirty="0"/>
              <a:t> in Houston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Productie</a:t>
            </a:r>
            <a:r>
              <a:rPr lang="en-GB" dirty="0"/>
              <a:t> sites in </a:t>
            </a:r>
            <a:r>
              <a:rPr lang="en-GB" dirty="0" err="1"/>
              <a:t>Californië</a:t>
            </a:r>
            <a:r>
              <a:rPr lang="en-GB" dirty="0"/>
              <a:t>, Michigan, Louisiana, </a:t>
            </a:r>
            <a:r>
              <a:rPr lang="en-GB" dirty="0" err="1"/>
              <a:t>Duitsland</a:t>
            </a:r>
            <a:r>
              <a:rPr lang="en-GB" dirty="0"/>
              <a:t>, 	  </a:t>
            </a:r>
            <a:r>
              <a:rPr lang="en-GB" dirty="0" err="1">
                <a:solidFill>
                  <a:srgbClr val="FF0000"/>
                </a:solidFill>
              </a:rPr>
              <a:t>België</a:t>
            </a:r>
            <a:r>
              <a:rPr lang="en-GB" dirty="0">
                <a:solidFill>
                  <a:srgbClr val="FF0000"/>
                </a:solidFill>
              </a:rPr>
              <a:t> (Gent)</a:t>
            </a:r>
            <a:br>
              <a:rPr lang="en-GB" dirty="0"/>
            </a:br>
            <a:r>
              <a:rPr lang="en-GB" dirty="0"/>
              <a:t>	- R&amp;D in Amsterdam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Vòòr</a:t>
            </a:r>
            <a:r>
              <a:rPr lang="en-GB" dirty="0"/>
              <a:t> 1/4/2019 </a:t>
            </a:r>
            <a:r>
              <a:rPr lang="en-GB" dirty="0" err="1"/>
              <a:t>beter</a:t>
            </a:r>
            <a:r>
              <a:rPr lang="en-GB" dirty="0"/>
              <a:t> </a:t>
            </a:r>
            <a:r>
              <a:rPr lang="en-GB" dirty="0" err="1"/>
              <a:t>gekend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CRI Catalyst (Shell)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3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237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Wat is Shell Catalysts &amp; Technologies?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Producent van </a:t>
            </a:r>
            <a:r>
              <a:rPr lang="en-GB" dirty="0" err="1"/>
              <a:t>katalysatoren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raffinaderijen</a:t>
            </a:r>
            <a:r>
              <a:rPr lang="en-GB" dirty="0"/>
              <a:t>, </a:t>
            </a:r>
            <a:r>
              <a:rPr lang="en-GB" dirty="0" err="1"/>
              <a:t>petrochemie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chemie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- Refining (</a:t>
            </a:r>
            <a:r>
              <a:rPr lang="en-GB" dirty="0" err="1"/>
              <a:t>hydroprocessing</a:t>
            </a:r>
            <a:r>
              <a:rPr lang="en-GB" dirty="0"/>
              <a:t>, hydrocracking, reforming,…)</a:t>
            </a:r>
            <a:br>
              <a:rPr lang="en-GB" dirty="0"/>
            </a:br>
            <a:r>
              <a:rPr lang="en-GB" dirty="0"/>
              <a:t>	- Gas to liquid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Ethyleenoxide</a:t>
            </a:r>
            <a:br>
              <a:rPr lang="en-GB" dirty="0"/>
            </a:br>
            <a:r>
              <a:rPr lang="en-GB" dirty="0"/>
              <a:t>	- Environmental catalysts (</a:t>
            </a:r>
            <a:r>
              <a:rPr lang="en-GB" dirty="0" err="1"/>
              <a:t>deNOx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- renewable fuel,…</a:t>
            </a: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4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04CE-CA5C-41C7-8085-996AB26C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3" y="4504282"/>
            <a:ext cx="2700338" cy="1773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9A815A-D6D3-4CE0-85A8-2B5834FA4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580" y="4610100"/>
            <a:ext cx="364845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65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Wat is Shell Catalysts &amp; Technologies Gent?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- 5 </a:t>
            </a:r>
            <a:r>
              <a:rPr lang="en-GB" dirty="0" err="1"/>
              <a:t>productie</a:t>
            </a:r>
            <a:r>
              <a:rPr lang="en-GB" dirty="0"/>
              <a:t> units (2 </a:t>
            </a:r>
            <a:r>
              <a:rPr lang="en-GB" dirty="0" err="1"/>
              <a:t>extrusieunits</a:t>
            </a:r>
            <a:r>
              <a:rPr lang="en-GB" dirty="0"/>
              <a:t>, 2 </a:t>
            </a:r>
            <a:r>
              <a:rPr lang="en-GB" dirty="0" err="1"/>
              <a:t>impregnatie</a:t>
            </a:r>
            <a:r>
              <a:rPr lang="en-GB" dirty="0"/>
              <a:t> units + 1 EO catalyst unit) + utilities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F64CA-EB72-46A2-B088-234896FF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11" y="3169066"/>
            <a:ext cx="8311132" cy="29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46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</a:t>
            </a:r>
            <a:r>
              <a:rPr lang="en-GB" sz="3200" dirty="0" err="1"/>
              <a:t>bij</a:t>
            </a:r>
            <a:r>
              <a:rPr lang="en-GB" sz="3200" dirty="0"/>
              <a:t> Shell C&amp;T </a:t>
            </a:r>
            <a:r>
              <a:rPr lang="en-GB" sz="3200" dirty="0" err="1"/>
              <a:t>ook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onzichtbare</a:t>
            </a:r>
            <a:r>
              <a:rPr lang="en-GB" sz="3200" dirty="0"/>
              <a:t> </a:t>
            </a:r>
            <a:r>
              <a:rPr lang="en-GB" sz="3200" dirty="0" err="1"/>
              <a:t>vijand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Nav </a:t>
            </a:r>
            <a:r>
              <a:rPr lang="en-GB" dirty="0" err="1"/>
              <a:t>belangrijke</a:t>
            </a:r>
            <a:r>
              <a:rPr lang="en-GB" dirty="0"/>
              <a:t> Shell audit in </a:t>
            </a:r>
            <a:r>
              <a:rPr lang="en-GB" dirty="0" err="1"/>
              <a:t>september</a:t>
            </a:r>
            <a:r>
              <a:rPr lang="en-GB" dirty="0"/>
              <a:t> 2019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Actieplan</a:t>
            </a:r>
            <a:r>
              <a:rPr lang="en-GB" dirty="0"/>
              <a:t> </a:t>
            </a:r>
            <a:r>
              <a:rPr lang="en-GB" dirty="0" err="1"/>
              <a:t>opstellen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bepalen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CUI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gevaar</a:t>
            </a:r>
            <a:r>
              <a:rPr lang="en-GB" dirty="0"/>
              <a:t> is </a:t>
            </a:r>
            <a:r>
              <a:rPr lang="en-GB" dirty="0" err="1"/>
              <a:t>voor</a:t>
            </a:r>
            <a:r>
              <a:rPr lang="en-GB" dirty="0"/>
              <a:t> de plant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bepalen</a:t>
            </a:r>
            <a:r>
              <a:rPr lang="en-GB" dirty="0"/>
              <a:t> van het </a:t>
            </a:r>
            <a:r>
              <a:rPr lang="en-GB" dirty="0" err="1"/>
              <a:t>risico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bepalen</a:t>
            </a:r>
            <a:r>
              <a:rPr lang="en-GB" dirty="0"/>
              <a:t> van de RBI </a:t>
            </a:r>
            <a:r>
              <a:rPr lang="en-GB" dirty="0" err="1"/>
              <a:t>frequentie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Gevaren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Shell C&amp;T: </a:t>
            </a:r>
            <a:r>
              <a:rPr lang="en-GB" dirty="0" err="1"/>
              <a:t>ammoniak</a:t>
            </a:r>
            <a:r>
              <a:rPr lang="en-GB" dirty="0"/>
              <a:t>, </a:t>
            </a:r>
            <a:r>
              <a:rPr lang="en-GB" dirty="0" err="1"/>
              <a:t>zuren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basen</a:t>
            </a:r>
            <a:r>
              <a:rPr lang="en-GB" dirty="0"/>
              <a:t>, </a:t>
            </a:r>
            <a:r>
              <a:rPr lang="en-GB" dirty="0" err="1"/>
              <a:t>afgassen</a:t>
            </a:r>
            <a:r>
              <a:rPr lang="en-GB" dirty="0"/>
              <a:t>, </a:t>
            </a:r>
            <a:r>
              <a:rPr lang="en-GB" dirty="0" err="1"/>
              <a:t>stoom</a:t>
            </a:r>
            <a:r>
              <a:rPr lang="en-GB" dirty="0"/>
              <a:t>,…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installaties</a:t>
            </a:r>
            <a:r>
              <a:rPr lang="en-GB" dirty="0"/>
              <a:t> </a:t>
            </a:r>
            <a:r>
              <a:rPr lang="en-GB" dirty="0" err="1"/>
              <a:t>bereiken</a:t>
            </a:r>
            <a:r>
              <a:rPr lang="en-GB" dirty="0"/>
              <a:t> </a:t>
            </a:r>
            <a:r>
              <a:rPr lang="en-GB" dirty="0" err="1"/>
              <a:t>leeftijd</a:t>
            </a:r>
            <a:r>
              <a:rPr lang="en-GB" dirty="0"/>
              <a:t> &gt; 35 </a:t>
            </a:r>
            <a:r>
              <a:rPr lang="en-GB" dirty="0" err="1"/>
              <a:t>jaar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6758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</a:t>
            </a:r>
            <a:r>
              <a:rPr lang="en-GB" sz="3200" dirty="0" err="1"/>
              <a:t>bij</a:t>
            </a:r>
            <a:r>
              <a:rPr lang="en-GB" sz="3200" dirty="0"/>
              <a:t> Shell C&amp;T </a:t>
            </a:r>
            <a:r>
              <a:rPr lang="en-GB" sz="3200" dirty="0" err="1"/>
              <a:t>ook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onzichtbare</a:t>
            </a:r>
            <a:r>
              <a:rPr lang="en-GB" sz="3200" dirty="0"/>
              <a:t> </a:t>
            </a:r>
            <a:r>
              <a:rPr lang="en-GB" sz="3200" dirty="0" err="1"/>
              <a:t>vijand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Recent 3 </a:t>
            </a:r>
            <a:r>
              <a:rPr lang="en-GB" dirty="0" err="1"/>
              <a:t>voorvallen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- C-</a:t>
            </a:r>
            <a:r>
              <a:rPr lang="en-GB" dirty="0" err="1"/>
              <a:t>stalen</a:t>
            </a:r>
            <a:r>
              <a:rPr lang="en-GB" dirty="0"/>
              <a:t> mantel </a:t>
            </a:r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isolatie</a:t>
            </a:r>
            <a:r>
              <a:rPr lang="en-GB" dirty="0"/>
              <a:t> </a:t>
            </a:r>
            <a:r>
              <a:rPr lang="en-GB" dirty="0" err="1"/>
              <a:t>doorgeroest</a:t>
            </a:r>
            <a:r>
              <a:rPr lang="en-GB" dirty="0"/>
              <a:t> op 	</a:t>
            </a:r>
            <a:r>
              <a:rPr lang="en-GB" dirty="0" err="1"/>
              <a:t>naverbrander</a:t>
            </a:r>
            <a:r>
              <a:rPr lang="en-GB" dirty="0"/>
              <a:t> in PVI </a:t>
            </a:r>
            <a:r>
              <a:rPr lang="en-GB" dirty="0" err="1"/>
              <a:t>fabriek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vrijkomen</a:t>
            </a:r>
            <a:r>
              <a:rPr lang="en-GB" dirty="0">
                <a:sym typeface="Wingdings" panose="05000000000000000000" pitchFamily="2" charset="2"/>
              </a:rPr>
              <a:t> van </a:t>
            </a:r>
            <a:r>
              <a:rPr lang="en-GB" dirty="0" err="1">
                <a:sym typeface="Wingdings" panose="05000000000000000000" pitchFamily="2" charset="2"/>
              </a:rPr>
              <a:t>rookgassen</a:t>
            </a:r>
            <a:r>
              <a:rPr lang="en-GB" dirty="0">
                <a:sym typeface="Wingdings" panose="05000000000000000000" pitchFamily="2" charset="2"/>
              </a:rPr>
              <a:t> 	</a:t>
            </a:r>
            <a:r>
              <a:rPr lang="en-GB" dirty="0" err="1">
                <a:sym typeface="Wingdings" panose="05000000000000000000" pitchFamily="2" charset="2"/>
              </a:rPr>
              <a:t>aan</a:t>
            </a:r>
            <a:r>
              <a:rPr lang="en-GB" dirty="0">
                <a:sym typeface="Wingdings" panose="05000000000000000000" pitchFamily="2" charset="2"/>
              </a:rPr>
              <a:t> 300°C </a:t>
            </a:r>
            <a:r>
              <a:rPr lang="en-GB" dirty="0"/>
              <a:t>(</a:t>
            </a:r>
            <a:r>
              <a:rPr lang="en-GB" dirty="0" err="1"/>
              <a:t>oktober</a:t>
            </a:r>
            <a:r>
              <a:rPr lang="en-GB" dirty="0"/>
              <a:t> 2018). </a:t>
            </a:r>
            <a:r>
              <a:rPr lang="en-GB" dirty="0" err="1"/>
              <a:t>Installatie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gedurende</a:t>
            </a:r>
            <a:r>
              <a:rPr lang="en-GB" dirty="0"/>
              <a:t> 	</a:t>
            </a:r>
            <a:r>
              <a:rPr lang="en-GB" dirty="0" err="1"/>
              <a:t>groot</a:t>
            </a:r>
            <a:r>
              <a:rPr lang="en-GB" dirty="0"/>
              <a:t> </a:t>
            </a:r>
            <a:r>
              <a:rPr lang="en-GB" dirty="0" err="1"/>
              <a:t>deel</a:t>
            </a:r>
            <a:r>
              <a:rPr lang="en-GB" dirty="0"/>
              <a:t> van de </a:t>
            </a:r>
            <a:r>
              <a:rPr lang="en-GB" dirty="0" err="1"/>
              <a:t>tijd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opgelijnd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Pipingsystemen</a:t>
            </a:r>
            <a:r>
              <a:rPr lang="en-GB" dirty="0"/>
              <a:t> in RVS </a:t>
            </a:r>
            <a:r>
              <a:rPr lang="en-GB" dirty="0" err="1"/>
              <a:t>uitgevoerd</a:t>
            </a:r>
            <a:r>
              <a:rPr lang="en-GB" dirty="0"/>
              <a:t> met C-</a:t>
            </a:r>
            <a:r>
              <a:rPr lang="en-GB" dirty="0" err="1"/>
              <a:t>stalen</a:t>
            </a:r>
            <a:r>
              <a:rPr lang="en-GB" dirty="0"/>
              <a:t> </a:t>
            </a:r>
            <a:r>
              <a:rPr lang="en-GB" dirty="0" err="1"/>
              <a:t>studbolts</a:t>
            </a:r>
            <a:r>
              <a:rPr lang="en-GB" dirty="0"/>
              <a:t>:		</a:t>
            </a:r>
            <a:r>
              <a:rPr lang="en-GB" dirty="0" err="1"/>
              <a:t>studbolts</a:t>
            </a:r>
            <a:r>
              <a:rPr lang="en-GB" dirty="0"/>
              <a:t> van </a:t>
            </a:r>
            <a:r>
              <a:rPr lang="en-GB" dirty="0" err="1"/>
              <a:t>geïsoleerde</a:t>
            </a:r>
            <a:r>
              <a:rPr lang="en-GB" dirty="0"/>
              <a:t> </a:t>
            </a:r>
            <a:r>
              <a:rPr lang="en-GB" dirty="0" err="1"/>
              <a:t>geflensde</a:t>
            </a:r>
            <a:r>
              <a:rPr lang="en-GB" dirty="0"/>
              <a:t> </a:t>
            </a:r>
            <a:r>
              <a:rPr lang="en-GB" dirty="0" err="1"/>
              <a:t>afsluiter</a:t>
            </a:r>
            <a:r>
              <a:rPr lang="en-GB" dirty="0"/>
              <a:t> op </a:t>
            </a:r>
            <a:r>
              <a:rPr lang="en-GB" dirty="0" err="1"/>
              <a:t>fosforzuur</a:t>
            </a:r>
            <a:r>
              <a:rPr lang="en-GB" dirty="0"/>
              <a:t> 	</a:t>
            </a:r>
            <a:r>
              <a:rPr lang="en-GB" dirty="0" err="1"/>
              <a:t>volledig</a:t>
            </a:r>
            <a:r>
              <a:rPr lang="en-GB" dirty="0"/>
              <a:t> </a:t>
            </a:r>
            <a:r>
              <a:rPr lang="en-GB" dirty="0" err="1"/>
              <a:t>doorgeroest</a:t>
            </a:r>
            <a:r>
              <a:rPr lang="en-GB" dirty="0"/>
              <a:t> (September 2019)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70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</a:t>
            </a:r>
            <a:r>
              <a:rPr lang="en-GB" sz="3200" dirty="0" err="1"/>
              <a:t>bij</a:t>
            </a:r>
            <a:r>
              <a:rPr lang="en-GB" sz="3200" dirty="0"/>
              <a:t> Shell C&amp;T </a:t>
            </a:r>
            <a:r>
              <a:rPr lang="en-GB" sz="3200" dirty="0" err="1"/>
              <a:t>ook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onzichtbare</a:t>
            </a:r>
            <a:r>
              <a:rPr lang="en-GB" sz="3200" dirty="0"/>
              <a:t> </a:t>
            </a:r>
            <a:r>
              <a:rPr lang="en-GB" sz="3200" dirty="0" err="1"/>
              <a:t>vijand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- </a:t>
            </a:r>
            <a:r>
              <a:rPr lang="en-GB" dirty="0" err="1"/>
              <a:t>Stoomleiding</a:t>
            </a:r>
            <a:r>
              <a:rPr lang="en-GB" dirty="0"/>
              <a:t> van Chevron </a:t>
            </a:r>
            <a:r>
              <a:rPr lang="en-GB" dirty="0" err="1"/>
              <a:t>naar</a:t>
            </a:r>
            <a:r>
              <a:rPr lang="en-GB" dirty="0"/>
              <a:t> Shell C&amp;T (</a:t>
            </a:r>
            <a:r>
              <a:rPr lang="en-GB" dirty="0" err="1"/>
              <a:t>juli</a:t>
            </a:r>
            <a:r>
              <a:rPr lang="en-GB" dirty="0"/>
              <a:t> 2020)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	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E8678-A681-419C-A1D5-199133CE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2479231"/>
            <a:ext cx="4836730" cy="35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78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712800"/>
            <a:ext cx="11098213" cy="5373675"/>
          </a:xfrm>
        </p:spPr>
        <p:txBody>
          <a:bodyPr/>
          <a:lstStyle/>
          <a:p>
            <a:r>
              <a:rPr lang="en-GB" sz="3200" dirty="0"/>
              <a:t>CUI </a:t>
            </a:r>
            <a:r>
              <a:rPr lang="en-GB" sz="3200" dirty="0" err="1"/>
              <a:t>bij</a:t>
            </a:r>
            <a:r>
              <a:rPr lang="en-GB" sz="3200" dirty="0"/>
              <a:t> Shell C&amp;T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Contacten</a:t>
            </a:r>
            <a:r>
              <a:rPr lang="en-GB" dirty="0"/>
              <a:t> </a:t>
            </a:r>
            <a:r>
              <a:rPr lang="en-GB" dirty="0" err="1"/>
              <a:t>binnen</a:t>
            </a:r>
            <a:r>
              <a:rPr lang="en-GB" dirty="0"/>
              <a:t> Shell C&amp;T, Shell, NAM,… op </a:t>
            </a:r>
            <a:r>
              <a:rPr lang="en-GB" dirty="0" err="1"/>
              <a:t>zoek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manier</a:t>
            </a:r>
            <a:r>
              <a:rPr lang="en-GB" dirty="0"/>
              <a:t>                                                                   van </a:t>
            </a:r>
            <a:r>
              <a:rPr lang="en-GB" dirty="0" err="1"/>
              <a:t>aanpak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Binnen</a:t>
            </a:r>
            <a:r>
              <a:rPr lang="en-GB" dirty="0"/>
              <a:t> Shell C&amp;T </a:t>
            </a:r>
            <a:r>
              <a:rPr lang="en-GB" dirty="0" err="1"/>
              <a:t>krijgt</a:t>
            </a:r>
            <a:r>
              <a:rPr lang="en-GB" dirty="0"/>
              <a:t> CUI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weinig</a:t>
            </a:r>
            <a:r>
              <a:rPr lang="en-GB" dirty="0"/>
              <a:t> </a:t>
            </a:r>
            <a:r>
              <a:rPr lang="en-GB" dirty="0" err="1"/>
              <a:t>aandacht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Zoeken</a:t>
            </a:r>
            <a:r>
              <a:rPr lang="en-GB" dirty="0"/>
              <a:t> op internet </a:t>
            </a:r>
            <a:r>
              <a:rPr lang="en-GB" dirty="0" err="1"/>
              <a:t>leidde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WCM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670343" y="6469199"/>
            <a:ext cx="1440000" cy="237600"/>
          </a:xfrm>
        </p:spPr>
        <p:txBody>
          <a:bodyPr/>
          <a:lstStyle/>
          <a:p>
            <a:r>
              <a:rPr lang="en-GB" noProof="1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9</a:t>
            </a:fld>
            <a:endParaRPr lang="en-GB" noProof="1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381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Font Theme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F99105CB-A4F5-413F-A47E-DB01C9EA953F}" vid="{8469B93A-448D-4F50-A8E8-884986DC6B4E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9639A7A21DF4BA561EFF0877C4A55" ma:contentTypeVersion="10" ma:contentTypeDescription="Create a new document." ma:contentTypeScope="" ma:versionID="3a25c00753c5fad5fea5e18ff5e2e969">
  <xsd:schema xmlns:xsd="http://www.w3.org/2001/XMLSchema" xmlns:xs="http://www.w3.org/2001/XMLSchema" xmlns:p="http://schemas.microsoft.com/office/2006/metadata/properties" xmlns:ns3="3f160de7-b247-44d3-b123-2f972ce5ea89" xmlns:ns4="91c47d9f-7c2e-47b1-ab91-4c165eb8b991" targetNamespace="http://schemas.microsoft.com/office/2006/metadata/properties" ma:root="true" ma:fieldsID="d2f78e95211098eb83e1e48f9f7130f6" ns3:_="" ns4:_="">
    <xsd:import namespace="3f160de7-b247-44d3-b123-2f972ce5ea89"/>
    <xsd:import namespace="91c47d9f-7c2e-47b1-ab91-4c165eb8b9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60de7-b247-44d3-b123-2f972ce5e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47d9f-7c2e-47b1-ab91-4c165eb8b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5692E-DD05-4CA3-BA7E-1CF248E08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60de7-b247-44d3-b123-2f972ce5ea89"/>
    <ds:schemaRef ds:uri="91c47d9f-7c2e-47b1-ab91-4c165eb8b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B646E9-A54D-40B5-BC1C-75A3924EF88F}">
  <ds:schemaRefs>
    <ds:schemaRef ds:uri="http://purl.org/dc/dcmitype/"/>
    <ds:schemaRef ds:uri="http://schemas.microsoft.com/office/infopath/2007/PartnerControls"/>
    <ds:schemaRef ds:uri="91c47d9f-7c2e-47b1-ab91-4c165eb8b991"/>
    <ds:schemaRef ds:uri="http://schemas.microsoft.com/office/2006/documentManagement/types"/>
    <ds:schemaRef ds:uri="http://schemas.microsoft.com/office/2006/metadata/properties"/>
    <ds:schemaRef ds:uri="3f160de7-b247-44d3-b123-2f972ce5ea89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C7D4798-E107-45AC-9CF4-17992F0FC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Onscreen;2057;Pos1;Date1;Widescreen Shell template - 16x9</Template>
  <TotalTime>22996</TotalTime>
  <Words>163</Words>
  <Application>Microsoft Office PowerPoint</Application>
  <PresentationFormat>Breedbeeld</PresentationFormat>
  <Paragraphs>74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ShellBold</vt:lpstr>
      <vt:lpstr>Wingdings</vt:lpstr>
      <vt:lpstr>ShellMedium</vt:lpstr>
      <vt:lpstr>Shell layouts with footer</vt:lpstr>
      <vt:lpstr>Corrosion Under Insulation (CUI) Shell Catalysts &amp; Technologies Gent</vt:lpstr>
      <vt:lpstr>         - 2016 – 2019 werkzaam bij Shell C&amp;T als Project Engineer (CAPEX)  - Vanaf 2019 Reliability Engineer (1 FTE voor R&amp;I binnen Maintenance &amp; Engineering afdeling) </vt:lpstr>
      <vt:lpstr>Wat is Shell Catalysts &amp; Technologies?  - Shell: Upstream / Downstream / Projects &amp; Technology   - Shell Catalyst &amp; Technologies:   - Hoofdzetel in Houston  - Productie sites in Californië, Michigan, Louisiana, Duitsland,    België (Gent)  - R&amp;D in Amsterdam  - Vòòr 1/4/2019 beter gekend als CRI Catalyst (Shell) </vt:lpstr>
      <vt:lpstr>Wat is Shell Catalysts &amp; Technologies?  - Producent van katalysatoren voor raffinaderijen, petrochemie en chemie   - Refining (hydroprocessing, hydrocracking, reforming,…)  - Gas to liquid  - Ethyleenoxide  - Environmental catalysts (deNOx)  - renewable fuel,…  </vt:lpstr>
      <vt:lpstr>Wat is Shell Catalysts &amp; Technologies Gent?  - 5 productie units (2 extrusieunits, 2 impregnatie units + 1 EO catalyst unit) + utilities    </vt:lpstr>
      <vt:lpstr>CUI bij Shell C&amp;T ook een onzichtbare vijand  - Nav belangrijke Shell audit in september 2019   - Actieplan opstellen:  - bepalen waar CUI een gevaar is voor de plant  - bepalen van het risico  - bepalen van de RBI frequentie  - Gevaren bij Shell C&amp;T: ammoniak, zuren en basen, afgassen, stoom,…  - Veel installaties bereiken leeftijd &gt; 35 jaar</vt:lpstr>
      <vt:lpstr>CUI bij Shell C&amp;T ook een onzichtbare vijand  - Recent 3 voorvallen:    - C-stalen mantel onder de isolatie doorgeroest op  naverbrander in PVI fabriek  vrijkomen van rookgassen  aan 300°C (oktober 2018). Installatie wordt gedurende  groot deel van de tijd niet opgelijnd.    - Pipingsystemen in RVS uitgevoerd met C-stalen studbolts:  studbolts van geïsoleerde geflensde afsluiter op fosforzuur  volledig doorgeroest (September 2019)   </vt:lpstr>
      <vt:lpstr>CUI bij Shell C&amp;T ook een onzichtbare vijand     - Stoomleiding van Chevron naar Shell C&amp;T (juli 2020)     </vt:lpstr>
      <vt:lpstr>CUI bij Shell C&amp;T  - Contacten binnen Shell C&amp;T, Shell, NAM,… op zoek naar manier                                                                   van aanpak  - Binnen Shell C&amp;T krijgt CUI nog te weinig aandacht  - Zoeken op internet leidde naar WCM</vt:lpstr>
      <vt:lpstr>CUI bij Shell  - Binnen Shell is er degradatiemodule voor C-staal       </vt:lpstr>
      <vt:lpstr>WCM tool  - WCM tool is heel gelijkaardig met de degradatiemodule  - Best Practise is tot stand gebracht vanuit meest recente praktische kennis uit de industrie  - BP practice file biedt in één file alle praktische tools en kennis voor een gedegen plan van aanpak   - BP tool zelf uitgebreid om hier het inventaris op te slaan van alle assets  alle assets/modules zijn nu enkel via 1 excel file risico-gebaseerd te managen</vt:lpstr>
      <vt:lpstr>WCM tool   </vt:lpstr>
      <vt:lpstr>WCM tool   </vt:lpstr>
      <vt:lpstr>CUI scope bij Shell C&amp;T  - BP uitvoeren op geïsoleerde C-stalen leidingen/equipment  - Inventaris staat gepland voor volgend jaar  - Preventieve maatregelen:  *Wijzigen van C-stalen stud bolts naar RVS op RVS piping  *Betere en kritischere eindcontrole op uitgevoerde isolatie werken  *Vermijden van isolatie indien mogelijk (caging)  *Voor kleine diameters: RVS indien mogelijk  *Gebruik van water-repellent isolatie     </vt:lpstr>
      <vt:lpstr>PowerPoint-presentatie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Veirman, Wim GSCAT-PTX/M/OGH</dc:creator>
  <cp:lastModifiedBy>Marja van der Helm</cp:lastModifiedBy>
  <cp:revision>35</cp:revision>
  <dcterms:created xsi:type="dcterms:W3CDTF">2020-06-08T15:16:40Z</dcterms:created>
  <dcterms:modified xsi:type="dcterms:W3CDTF">2020-11-27T09:26:47Z</dcterms:modified>
  <cp:category>Shell_IC: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0x0101006789639A7A21DF4BA561EFF0877C4A55</vt:lpwstr>
  </property>
</Properties>
</file>