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37" r:id="rId2"/>
    <p:sldId id="538" r:id="rId3"/>
    <p:sldId id="551" r:id="rId4"/>
    <p:sldId id="539" r:id="rId5"/>
    <p:sldId id="540" r:id="rId6"/>
    <p:sldId id="545" r:id="rId7"/>
    <p:sldId id="552" r:id="rId8"/>
    <p:sldId id="542" r:id="rId9"/>
    <p:sldId id="547" r:id="rId10"/>
    <p:sldId id="548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Mulders" userId="e26ef435b3b76ff1" providerId="LiveId" clId="{39C547F2-1225-42A7-AA6F-F487335F8891}"/>
    <pc:docChg chg="delSld modSld">
      <pc:chgData name="Astrid Mulders" userId="e26ef435b3b76ff1" providerId="LiveId" clId="{39C547F2-1225-42A7-AA6F-F487335F8891}" dt="2022-05-30T19:04:11.274" v="11" actId="47"/>
      <pc:docMkLst>
        <pc:docMk/>
      </pc:docMkLst>
      <pc:sldChg chg="modSp mod">
        <pc:chgData name="Astrid Mulders" userId="e26ef435b3b76ff1" providerId="LiveId" clId="{39C547F2-1225-42A7-AA6F-F487335F8891}" dt="2022-05-30T19:02:23.707" v="7" actId="20577"/>
        <pc:sldMkLst>
          <pc:docMk/>
          <pc:sldMk cId="1105829102" sldId="539"/>
        </pc:sldMkLst>
        <pc:spChg chg="mod">
          <ac:chgData name="Astrid Mulders" userId="e26ef435b3b76ff1" providerId="LiveId" clId="{39C547F2-1225-42A7-AA6F-F487335F8891}" dt="2022-05-30T19:02:23.707" v="7" actId="20577"/>
          <ac:spMkLst>
            <pc:docMk/>
            <pc:sldMk cId="1105829102" sldId="539"/>
            <ac:spMk id="7" creationId="{AE4A5E56-33C9-4F75-BCCD-B1DCFA76891C}"/>
          </ac:spMkLst>
        </pc:spChg>
      </pc:sldChg>
      <pc:sldChg chg="modSp mod">
        <pc:chgData name="Astrid Mulders" userId="e26ef435b3b76ff1" providerId="LiveId" clId="{39C547F2-1225-42A7-AA6F-F487335F8891}" dt="2022-05-30T19:03:58.766" v="9" actId="20577"/>
        <pc:sldMkLst>
          <pc:docMk/>
          <pc:sldMk cId="2451405928" sldId="542"/>
        </pc:sldMkLst>
        <pc:spChg chg="mod">
          <ac:chgData name="Astrid Mulders" userId="e26ef435b3b76ff1" providerId="LiveId" clId="{39C547F2-1225-42A7-AA6F-F487335F8891}" dt="2022-05-30T19:03:58.766" v="9" actId="20577"/>
          <ac:spMkLst>
            <pc:docMk/>
            <pc:sldMk cId="2451405928" sldId="542"/>
            <ac:spMk id="7" creationId="{AE4A5E56-33C9-4F75-BCCD-B1DCFA76891C}"/>
          </ac:spMkLst>
        </pc:spChg>
      </pc:sldChg>
      <pc:sldChg chg="modSp mod">
        <pc:chgData name="Astrid Mulders" userId="e26ef435b3b76ff1" providerId="LiveId" clId="{39C547F2-1225-42A7-AA6F-F487335F8891}" dt="2022-05-30T19:03:15.819" v="8" actId="20577"/>
        <pc:sldMkLst>
          <pc:docMk/>
          <pc:sldMk cId="634805157" sldId="545"/>
        </pc:sldMkLst>
        <pc:spChg chg="mod">
          <ac:chgData name="Astrid Mulders" userId="e26ef435b3b76ff1" providerId="LiveId" clId="{39C547F2-1225-42A7-AA6F-F487335F8891}" dt="2022-05-30T19:03:15.819" v="8" actId="20577"/>
          <ac:spMkLst>
            <pc:docMk/>
            <pc:sldMk cId="634805157" sldId="545"/>
            <ac:spMk id="7" creationId="{AE4A5E56-33C9-4F75-BCCD-B1DCFA76891C}"/>
          </ac:spMkLst>
        </pc:spChg>
      </pc:sldChg>
      <pc:sldChg chg="del">
        <pc:chgData name="Astrid Mulders" userId="e26ef435b3b76ff1" providerId="LiveId" clId="{39C547F2-1225-42A7-AA6F-F487335F8891}" dt="2022-05-30T19:04:11.274" v="11" actId="47"/>
        <pc:sldMkLst>
          <pc:docMk/>
          <pc:sldMk cId="1097681371" sldId="549"/>
        </pc:sldMkLst>
      </pc:sldChg>
      <pc:sldChg chg="del">
        <pc:chgData name="Astrid Mulders" userId="e26ef435b3b76ff1" providerId="LiveId" clId="{39C547F2-1225-42A7-AA6F-F487335F8891}" dt="2022-05-30T19:04:09.835" v="10" actId="47"/>
        <pc:sldMkLst>
          <pc:docMk/>
          <pc:sldMk cId="710241004" sldId="5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F8711-65DC-47E5-AD38-B607BF13D192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5E4C1-5F13-4666-A709-BB8254F15B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46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577-5D08-439F-B8A8-1EB3B50D64A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24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2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19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80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94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90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4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84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47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75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576A-7C8C-4294-8B82-54E4EB357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DDCDE-EEE6-4E44-B28D-4527BD72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207B-3D4E-4658-8510-3AE82E41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7048-E3FA-47F0-8FB8-1F0D2905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F8F09-BFC6-4AB1-A460-DE3E3871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76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18A4-2630-4837-B71A-D4FB59C7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80DED-E397-412A-B653-898AC9632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85F95-4672-49FC-AAB4-842401A2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94543-34E3-40E4-B6E1-1FB68765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97232-6E97-4855-AF86-09908CD2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43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3E800-AE6D-4235-AAF5-6AA8A4FAC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E59D6-5416-4790-AE60-6432A1823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724BC-02B3-45A0-B800-A5D48C38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452B0-515A-45C0-A579-9BC7A3FB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9D11-549F-4E60-8369-1F961EE6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57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6384-0BEE-4883-BA10-8AD28347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719D-D0C2-48C4-A5AA-A5C008BEA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A804F-47E7-4051-92F4-622D6661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9D68F-A2E4-49C0-9117-11BC0A7B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6F1EA-4D38-48FF-89F2-04654D6A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33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39FA-4BF1-4378-BBF8-237A588D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BB23F-0724-428A-A668-F4ABEAE7E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9A705-607B-4FD4-A355-E5067D13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E455-E41F-48C5-803F-F1458D9C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891B3-BF07-4C0A-ADAD-6841F5FB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03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BB8B-59A7-4157-BED5-003AE739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4573-6647-4C99-A957-9DDC22D76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852FA-7A96-4AB5-BC0B-597D5104D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80E61-F770-4655-B62E-B92AE4FE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DC201-34BB-4818-BB9C-872B1B40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720CE-E9B4-4EAA-96A8-0E3A97A7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14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913C-3E50-4EDD-8AFC-6B421DE1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1432-B0C8-47B6-BD15-FEB35402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DBEB3-B57C-407F-8A9F-F6B4FD5E3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A55A4-A2EB-4765-B3E0-23425AB01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D47DB-A9AC-490D-8D93-B4910E854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D631C-B04D-4D3D-9534-5C7E55F1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BA123-4634-4BF8-9CB0-A0F04C50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7D692-19E3-43AC-BB83-D04D75CB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58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F508-D80A-424C-9AD1-C0C68F04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BCD35-7D2C-4559-8EA4-EEBE0A3A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BF00F-F2B7-4E1C-97F3-B57C9793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E15BE-C00A-49DE-9960-7C6E72FF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07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44A80-F074-466A-8C1E-D58F7454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71C9E-8A7B-4BD3-9737-5650168E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15E9D-AA0F-46D8-9519-62BABC42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11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E7ED-9EB3-433C-AD19-8EBB855C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06D50-4631-4FAD-96EF-458597084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8FA1B-BCE7-472A-BBF1-76520B219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E9851-7FC5-4010-98F2-F6BB4F71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4DFBF-3C25-4D23-8942-F30127ED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C8646-3806-4BCD-B0E3-847ECC3E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98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1262-2800-465C-90AD-5798ECE8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33B67-528F-4AB5-85C9-E0637BF32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48F35-605C-49DE-B58F-EBA595073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950A6-C128-4FAA-A4CF-3991ABB6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2EC4C-749D-4C98-82B9-8B96D303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047B4-5040-4288-AD5A-0B39467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73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6319C-BD3A-4942-BDA8-E66AD175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9A79F-578C-4D31-BD9E-D545EBC29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1A7E9-FEE2-4AB2-A025-900445A49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2AF1-F0B1-45C7-ACC4-03DFB7D77F59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86C91-0F7E-4505-ACFC-37B7D14D1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AC8A-37E0-49C6-A555-2A5AB6C73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DCF7-7022-4B74-8FC1-1271350C9A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17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d@worldclassmaintenanc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d@worldclassmaintenance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5DCF8E-D16D-FA4E-A5AD-FA58B81EA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" y="-315416"/>
            <a:ext cx="12110610" cy="679268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9000AFC-4E60-A14D-BC26-56860C45F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9" y="404664"/>
            <a:ext cx="2329031" cy="1748610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82ED5B89-3FEC-3D45-AE28-C3EB4FEC1368}"/>
              </a:ext>
            </a:extLst>
          </p:cNvPr>
          <p:cNvSpPr/>
          <p:nvPr/>
        </p:nvSpPr>
        <p:spPr>
          <a:xfrm>
            <a:off x="947427" y="2492896"/>
            <a:ext cx="6864923" cy="648072"/>
          </a:xfrm>
          <a:prstGeom prst="rect">
            <a:avLst/>
          </a:prstGeom>
          <a:solidFill>
            <a:srgbClr val="114F9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852FEF9-19E7-7440-AAE1-64418E6EC876}"/>
              </a:ext>
            </a:extLst>
          </p:cNvPr>
          <p:cNvSpPr/>
          <p:nvPr/>
        </p:nvSpPr>
        <p:spPr>
          <a:xfrm>
            <a:off x="947427" y="3393613"/>
            <a:ext cx="6864923" cy="999947"/>
          </a:xfrm>
          <a:prstGeom prst="rect">
            <a:avLst/>
          </a:prstGeom>
          <a:solidFill>
            <a:srgbClr val="666D7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F5643F5-0691-624C-94F0-11C6F32CD3BB}"/>
              </a:ext>
            </a:extLst>
          </p:cNvPr>
          <p:cNvSpPr txBox="1"/>
          <p:nvPr/>
        </p:nvSpPr>
        <p:spPr>
          <a:xfrm>
            <a:off x="1127447" y="2618329"/>
            <a:ext cx="6090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Introductie WCM Loket &amp; WCM Academy</a:t>
            </a:r>
            <a:endParaRPr lang="nl-NL" sz="26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DD72B60-90BE-7C4D-92CB-2BFCE89E4452}"/>
              </a:ext>
            </a:extLst>
          </p:cNvPr>
          <p:cNvSpPr txBox="1"/>
          <p:nvPr/>
        </p:nvSpPr>
        <p:spPr>
          <a:xfrm>
            <a:off x="1113536" y="3501009"/>
            <a:ext cx="6698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i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Presentatie WCM </a:t>
            </a:r>
            <a:r>
              <a:rPr lang="nl-NL" sz="2600" i="1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Regiodag</a:t>
            </a:r>
            <a:r>
              <a:rPr lang="nl-NL" sz="2600" i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06-09-2022</a:t>
            </a:r>
            <a:br>
              <a:rPr lang="nl-NL" sz="2600" i="1" dirty="0">
                <a:solidFill>
                  <a:schemeClr val="bg1"/>
                </a:solidFill>
                <a:latin typeface="Avenir Next Condensed" panose="020B0506020202020204" pitchFamily="34" charset="0"/>
              </a:rPr>
            </a:br>
            <a:r>
              <a:rPr lang="nl-NL" sz="2600" i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Jacob Derks, Projectontwikkelaar @ WCM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E668C9-AA37-AF47-8D27-6BF15BED8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8" y="3865141"/>
            <a:ext cx="12226957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4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620688"/>
            <a:ext cx="10009113" cy="309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Contact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vragen of 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suggesties? Neem dan contact op met: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 Derks | 	Projectontwikkelaar</a:t>
            </a: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Telefoon:          	+31(0)681881406</a:t>
            </a:r>
          </a:p>
          <a:p>
            <a:pPr lvl="1">
              <a:lnSpc>
                <a:spcPct val="150000"/>
              </a:lnSpc>
              <a:buClr>
                <a:srgbClr val="858585"/>
              </a:buClr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            	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jd@worldclassmaintenance.com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2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3105835"/>
            <a:ext cx="1000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 err="1">
                <a:solidFill>
                  <a:srgbClr val="ADAFAA"/>
                </a:solidFill>
                <a:latin typeface="Avenir Next Condensed" panose="020B0506020202020204" pitchFamily="34" charset="0"/>
              </a:rPr>
              <a:t>Teaserfilmpje</a:t>
            </a:r>
            <a:endParaRPr lang="nl-NL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7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8CA420-C65C-CDDB-16F2-92B2ED8F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967" y="4615555"/>
            <a:ext cx="1477305" cy="2039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B2119-470C-E024-ED2B-3D41DEEC6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288" y="3519039"/>
            <a:ext cx="1558727" cy="1543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736250-7469-F6F4-7123-009A1CAC5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66" y="135968"/>
            <a:ext cx="1562654" cy="1660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13B403-B17A-2D10-485E-88B66C2E0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363" y="181120"/>
            <a:ext cx="1554802" cy="1570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B2C5DE-4A36-D6C9-3905-1DD6BEE28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693" y="1904455"/>
            <a:ext cx="1562654" cy="1480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F6E73D-7751-2622-CB02-CA3236763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8039" y="5237867"/>
            <a:ext cx="1554800" cy="14095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E3122C-7607-BF76-3E95-49C998E308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3032" y="210567"/>
            <a:ext cx="1562655" cy="15116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F94AEF-87AB-4945-A422-BC8798CCAF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7134" y="1890713"/>
            <a:ext cx="1539096" cy="15076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CA0C23-606E-75F4-14E3-A96EFE7A87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313" y="147747"/>
            <a:ext cx="1546949" cy="16372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122490-0F0C-4A68-E5FD-DC68A865F1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478" y="1878935"/>
            <a:ext cx="1558727" cy="15312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3AE0AC-055C-D7CB-C1A4-9EDD10DE6D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0177" y="5182701"/>
            <a:ext cx="1546948" cy="15587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220822-4198-7290-E757-4D2C083758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7693" y="3471924"/>
            <a:ext cx="1550875" cy="16372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B7EE37-00ED-5883-5AD0-C478A15056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9104" y="3538670"/>
            <a:ext cx="1539097" cy="15037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5AA80A-D4BF-D5C7-9B51-7FE8765E1C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5278" y="202714"/>
            <a:ext cx="1550875" cy="15273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7C3AB6-2B5F-69DA-0FF5-B4E3739377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86628" y="4683575"/>
            <a:ext cx="1550875" cy="15508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0B10D9-180E-F25A-23CF-9743588B467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49165" y="3526891"/>
            <a:ext cx="1550875" cy="15273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3FEB65-98F6-F5EA-BC30-40B823C6D5F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5375" y="208604"/>
            <a:ext cx="1550875" cy="15155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FAF5116-BA0D-6588-E082-B965F2E9555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01111" y="4699280"/>
            <a:ext cx="1574432" cy="153517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A6EF8B2-98A8-8EE9-7249-0D965033CE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9104" y="5163848"/>
            <a:ext cx="1550875" cy="150768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98558C-613C-3825-6F46-25A7150477D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74841" y="5163848"/>
            <a:ext cx="1531245" cy="15116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A1F36C6-DB22-FAC0-BEEC-A5866A2AD92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12848" y="1892676"/>
            <a:ext cx="1543022" cy="1503760"/>
          </a:xfrm>
          <a:prstGeom prst="rect">
            <a:avLst/>
          </a:prstGeom>
        </p:spPr>
      </p:pic>
      <p:pic>
        <p:nvPicPr>
          <p:cNvPr id="49" name="Afbeelding 16">
            <a:extLst>
              <a:ext uri="{FF2B5EF4-FFF2-40B4-BE49-F238E27FC236}">
                <a16:creationId xmlns:a16="http://schemas.microsoft.com/office/drawing/2014/main" id="{9B04777E-82A8-3E3A-0851-8507D8340C0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85" y="2554695"/>
            <a:ext cx="2329031" cy="17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9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620688"/>
            <a:ext cx="10292196" cy="600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Achtergrond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WCM fieldlabs en projecten wordt veel kennis gegenereerd. Hoe kan deze kennis het beste worden gedeeld?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Kennis genereren versus kennis verspreiden.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WCM website: 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“WCM is het netwerk voor ‘smart maintenance’ in Nederland. Doelstelling is radicaal: op naar 100% voorspelbaar onderhoud in de Nederlandse industrie. Dit doen we door slimme onderhoudskennis te ontwikkelen,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verspreiden 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toe te passen. Specifiek voor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onze leden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maar ook voor 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de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 maatschappij als geheel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Kennis verspreiden is </a:t>
            </a:r>
            <a:r>
              <a:rPr lang="nl-NL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van de kernwaardes van WCM en dient een belangrijke b</a:t>
            </a:r>
            <a:r>
              <a:rPr lang="nl-NL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ehoefte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WCM-leden en projectdeelnemers én een maatschappelijke behoefte.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 hebben en houden geïnteresseerde partijen toegang tot deze expertise? 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 (WCM leden) &amp;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(onderhoudssector; NL en internationaal)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kan worden gerealiseerd door het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WCM Loket 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en de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WCM Academy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82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620688"/>
            <a:ext cx="10594037" cy="600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Introductie WCM Loket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Wat?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platform: </a:t>
            </a:r>
          </a:p>
          <a:p>
            <a:pPr marL="1257300" lvl="2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dat zowel leden als de gehele onderhoudssector de toegang geeft tot de expertise van WCM, </a:t>
            </a:r>
          </a:p>
          <a:p>
            <a:pPr marL="1257300" lvl="2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waar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kennis wordt geborgd 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(i.e. een database) in de vorm van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kennisproducten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(e.g. best </a:t>
            </a:r>
            <a:r>
              <a:rPr lang="nl-NL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nl-NL" dirty="0" err="1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papers, instructievideo's, tools),</a:t>
            </a:r>
          </a:p>
          <a:p>
            <a:pPr marL="1257300" lvl="2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waar gebruikers worden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begeleid in de kennisoverdracht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(i.e. een interactieve omgeving).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learning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 community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 de gehele onderhoudssector.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wie?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WCM Loket voorziet hiermee in de behoeftes van kennisverspreiding intern (i.e. tussen project deelnemers, tussen project-deelnemers en niet-deelnemers) en extern (i.e. gehele onderhoudssector).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 wie?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Projectdeelnemers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Gebruikers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620688"/>
            <a:ext cx="10009113" cy="101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Introductie WCM Loket (2)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vind je op het WCM Loket? Enkele voorbeelden: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93C3875-7B12-4EB8-930F-E57998598E75}"/>
              </a:ext>
            </a:extLst>
          </p:cNvPr>
          <p:cNvSpPr/>
          <p:nvPr/>
        </p:nvSpPr>
        <p:spPr>
          <a:xfrm>
            <a:off x="1283672" y="1950125"/>
            <a:ext cx="2078990" cy="584776"/>
          </a:xfrm>
          <a:prstGeom prst="wedgeRect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AA7CA-9D4F-4562-8DC6-B8121705C084}"/>
              </a:ext>
            </a:extLst>
          </p:cNvPr>
          <p:cNvSpPr txBox="1"/>
          <p:nvPr/>
        </p:nvSpPr>
        <p:spPr>
          <a:xfrm>
            <a:off x="5036156" y="4384427"/>
            <a:ext cx="136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0" u="none" strike="noStrike" baseline="0" dirty="0">
                <a:latin typeface="+mj-lt"/>
              </a:rPr>
              <a:t>BEST PRACTICES</a:t>
            </a:r>
            <a:endParaRPr lang="nl-NL" sz="1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EC8D7-DEDF-4056-B64D-1905D2255493}"/>
              </a:ext>
            </a:extLst>
          </p:cNvPr>
          <p:cNvSpPr txBox="1"/>
          <p:nvPr/>
        </p:nvSpPr>
        <p:spPr>
          <a:xfrm>
            <a:off x="9318308" y="2597242"/>
            <a:ext cx="1896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>
                <a:latin typeface="+mj-lt"/>
              </a:rPr>
              <a:t>Wat betekent SMART</a:t>
            </a:r>
            <a:br>
              <a:rPr lang="nl-NL" sz="1600" b="1" dirty="0">
                <a:latin typeface="+mj-lt"/>
              </a:rPr>
            </a:br>
            <a:r>
              <a:rPr lang="nl-NL" sz="1600" b="1" dirty="0">
                <a:latin typeface="+mj-lt"/>
              </a:rPr>
              <a:t>voor mijn bedrijf?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AFA39-B3A8-44DC-A88C-F9DE4D781191}"/>
              </a:ext>
            </a:extLst>
          </p:cNvPr>
          <p:cNvSpPr txBox="1"/>
          <p:nvPr/>
        </p:nvSpPr>
        <p:spPr>
          <a:xfrm>
            <a:off x="1624173" y="2040924"/>
            <a:ext cx="150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>
                <a:latin typeface="+mj-lt"/>
              </a:rPr>
              <a:t>Meettechnieken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8D22B-559E-412A-AE05-B3D7F03F9278}"/>
              </a:ext>
            </a:extLst>
          </p:cNvPr>
          <p:cNvSpPr txBox="1"/>
          <p:nvPr/>
        </p:nvSpPr>
        <p:spPr>
          <a:xfrm>
            <a:off x="3624673" y="5667886"/>
            <a:ext cx="1916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latin typeface="+mj-lt"/>
              </a:rPr>
              <a:t>Implementatie-</a:t>
            </a:r>
          </a:p>
          <a:p>
            <a:pPr algn="ctr"/>
            <a:r>
              <a:rPr lang="nl-NL" sz="1600" b="1" dirty="0">
                <a:latin typeface="+mj-lt"/>
              </a:rPr>
              <a:t>strategieën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42EB2-4953-4C28-ACC9-D6876807D369}"/>
              </a:ext>
            </a:extLst>
          </p:cNvPr>
          <p:cNvSpPr txBox="1"/>
          <p:nvPr/>
        </p:nvSpPr>
        <p:spPr>
          <a:xfrm>
            <a:off x="8645198" y="1319366"/>
            <a:ext cx="2434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>
                <a:latin typeface="+mj-lt"/>
              </a:rPr>
              <a:t>Hulp bij het bepalen van de </a:t>
            </a:r>
            <a:br>
              <a:rPr lang="nl-NL" sz="1600" b="1" dirty="0">
                <a:latin typeface="+mj-lt"/>
              </a:rPr>
            </a:br>
            <a:r>
              <a:rPr lang="nl-NL" sz="1600" b="1" dirty="0" err="1">
                <a:latin typeface="+mj-lt"/>
              </a:rPr>
              <a:t>feasibility</a:t>
            </a:r>
            <a:r>
              <a:rPr lang="nl-NL" sz="1600" b="1" dirty="0">
                <a:latin typeface="+mj-lt"/>
              </a:rPr>
              <a:t> van een </a:t>
            </a:r>
            <a:br>
              <a:rPr lang="nl-NL" sz="1600" b="1" dirty="0">
                <a:latin typeface="+mj-lt"/>
              </a:rPr>
            </a:br>
            <a:r>
              <a:rPr lang="nl-NL" sz="1600" b="1" dirty="0">
                <a:latin typeface="+mj-lt"/>
              </a:rPr>
              <a:t>technologie of idee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34AAE-CFBF-4B36-8ED3-145D1096FE51}"/>
              </a:ext>
            </a:extLst>
          </p:cNvPr>
          <p:cNvSpPr txBox="1"/>
          <p:nvPr/>
        </p:nvSpPr>
        <p:spPr>
          <a:xfrm>
            <a:off x="7182125" y="3078911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0" u="none" strike="noStrike" baseline="0" dirty="0">
                <a:latin typeface="+mj-lt"/>
              </a:rPr>
              <a:t>Rules of thumb / </a:t>
            </a:r>
            <a:br>
              <a:rPr lang="en-US" sz="1600" b="1" i="0" u="none" strike="noStrike" baseline="0" dirty="0">
                <a:latin typeface="+mj-lt"/>
              </a:rPr>
            </a:br>
            <a:r>
              <a:rPr lang="en-US" sz="1600" b="1" i="0" u="none" strike="noStrike" baseline="0" dirty="0">
                <a:latin typeface="+mj-lt"/>
              </a:rPr>
              <a:t>design rules</a:t>
            </a:r>
            <a:endParaRPr lang="nl-NL" sz="1600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D8F6D-D99A-40CD-B478-6EF2F16DF9E4}"/>
              </a:ext>
            </a:extLst>
          </p:cNvPr>
          <p:cNvSpPr txBox="1"/>
          <p:nvPr/>
        </p:nvSpPr>
        <p:spPr>
          <a:xfrm>
            <a:off x="1960551" y="2982440"/>
            <a:ext cx="183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u="none" strike="noStrike" baseline="0" dirty="0">
                <a:latin typeface="+mj-lt"/>
              </a:rPr>
              <a:t>SUCCESVERHALEN / ROADMAPS</a:t>
            </a:r>
            <a:endParaRPr lang="nl-NL" sz="1600" b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644D9-E656-4993-9F45-035DF2C1B7F6}"/>
              </a:ext>
            </a:extLst>
          </p:cNvPr>
          <p:cNvSpPr txBox="1"/>
          <p:nvPr/>
        </p:nvSpPr>
        <p:spPr>
          <a:xfrm>
            <a:off x="3230274" y="4067141"/>
            <a:ext cx="142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i="0" u="none" strike="noStrike" baseline="0" dirty="0">
                <a:latin typeface="+mj-lt"/>
              </a:rPr>
              <a:t>INPUT </a:t>
            </a:r>
            <a:r>
              <a:rPr lang="nl-NL" sz="1600" b="1" dirty="0">
                <a:latin typeface="+mj-lt"/>
              </a:rPr>
              <a:t>VOOR</a:t>
            </a:r>
            <a:endParaRPr lang="nl-NL" sz="1600" b="1" i="0" u="none" strike="noStrike" baseline="0" dirty="0">
              <a:latin typeface="+mj-lt"/>
            </a:endParaRPr>
          </a:p>
          <a:p>
            <a:pPr algn="ctr"/>
            <a:r>
              <a:rPr lang="nl-NL" sz="1600" b="1" i="0" u="none" strike="noStrike" baseline="0" dirty="0">
                <a:latin typeface="+mj-lt"/>
              </a:rPr>
              <a:t>BUSINESS CASE</a:t>
            </a:r>
            <a:endParaRPr lang="nl-NL" sz="16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C653AB-9262-494C-A902-18BB3B5F1511}"/>
              </a:ext>
            </a:extLst>
          </p:cNvPr>
          <p:cNvSpPr txBox="1"/>
          <p:nvPr/>
        </p:nvSpPr>
        <p:spPr>
          <a:xfrm>
            <a:off x="1101698" y="4060113"/>
            <a:ext cx="715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0" u="none" strike="noStrike" baseline="0" dirty="0">
                <a:latin typeface="+mj-lt"/>
              </a:rPr>
              <a:t>TOOLS</a:t>
            </a:r>
            <a:endParaRPr lang="nl-NL" sz="16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7B875-F4B7-436E-BC7F-C8CEF03F4F66}"/>
              </a:ext>
            </a:extLst>
          </p:cNvPr>
          <p:cNvSpPr txBox="1"/>
          <p:nvPr/>
        </p:nvSpPr>
        <p:spPr>
          <a:xfrm>
            <a:off x="867682" y="5258432"/>
            <a:ext cx="220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>
                <a:latin typeface="+mj-lt"/>
              </a:rPr>
              <a:t>Toepassingen</a:t>
            </a:r>
            <a:br>
              <a:rPr lang="nl-NL" sz="1600" b="1" dirty="0">
                <a:latin typeface="+mj-lt"/>
              </a:rPr>
            </a:br>
            <a:r>
              <a:rPr lang="nl-NL" sz="1600" b="1" dirty="0">
                <a:latin typeface="+mj-lt"/>
              </a:rPr>
              <a:t>voorspelbaar onderhoud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9D354457-BC7A-44CE-8C66-B198A4041DAC}"/>
              </a:ext>
            </a:extLst>
          </p:cNvPr>
          <p:cNvSpPr/>
          <p:nvPr/>
        </p:nvSpPr>
        <p:spPr>
          <a:xfrm>
            <a:off x="3303211" y="3952542"/>
            <a:ext cx="1367161" cy="746976"/>
          </a:xfrm>
          <a:prstGeom prst="wedgeRect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A189B9D2-780F-41DA-8E69-F61DB85C7A7B}"/>
              </a:ext>
            </a:extLst>
          </p:cNvPr>
          <p:cNvSpPr/>
          <p:nvPr/>
        </p:nvSpPr>
        <p:spPr>
          <a:xfrm>
            <a:off x="1136873" y="3935366"/>
            <a:ext cx="666271" cy="511361"/>
          </a:xfrm>
          <a:prstGeom prst="wedgeRectCallout">
            <a:avLst>
              <a:gd name="adj1" fmla="val 16116"/>
              <a:gd name="adj2" fmla="val 89841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3DBCA051-1600-4BFE-8305-B1F49132F6E8}"/>
              </a:ext>
            </a:extLst>
          </p:cNvPr>
          <p:cNvSpPr/>
          <p:nvPr/>
        </p:nvSpPr>
        <p:spPr>
          <a:xfrm>
            <a:off x="816194" y="5213297"/>
            <a:ext cx="2291631" cy="746976"/>
          </a:xfrm>
          <a:prstGeom prst="wedgeRectCallout">
            <a:avLst>
              <a:gd name="adj1" fmla="val 3873"/>
              <a:gd name="adj2" fmla="val 67149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DBF0CBB4-3B4D-46C4-A819-0690AD638871}"/>
              </a:ext>
            </a:extLst>
          </p:cNvPr>
          <p:cNvSpPr/>
          <p:nvPr/>
        </p:nvSpPr>
        <p:spPr>
          <a:xfrm>
            <a:off x="5036157" y="4325003"/>
            <a:ext cx="1437033" cy="720365"/>
          </a:xfrm>
          <a:prstGeom prst="wedgeRectCallout">
            <a:avLst>
              <a:gd name="adj1" fmla="val 35269"/>
              <a:gd name="adj2" fmla="val 7311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47BDE24D-D869-4E5E-958F-D037ADE203D1}"/>
              </a:ext>
            </a:extLst>
          </p:cNvPr>
          <p:cNvSpPr/>
          <p:nvPr/>
        </p:nvSpPr>
        <p:spPr>
          <a:xfrm>
            <a:off x="7185794" y="2982440"/>
            <a:ext cx="1621565" cy="782450"/>
          </a:xfrm>
          <a:prstGeom prst="wedgeRect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E45E9BD8-EB34-4D84-BD37-F73B709BC28C}"/>
              </a:ext>
            </a:extLst>
          </p:cNvPr>
          <p:cNvSpPr/>
          <p:nvPr/>
        </p:nvSpPr>
        <p:spPr>
          <a:xfrm>
            <a:off x="2002353" y="2889662"/>
            <a:ext cx="1832513" cy="711248"/>
          </a:xfrm>
          <a:prstGeom prst="wedgeRect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1EB0A909-3470-42B7-83FB-CEBE249537FC}"/>
              </a:ext>
            </a:extLst>
          </p:cNvPr>
          <p:cNvSpPr/>
          <p:nvPr/>
        </p:nvSpPr>
        <p:spPr>
          <a:xfrm>
            <a:off x="3834866" y="5543315"/>
            <a:ext cx="1423403" cy="709346"/>
          </a:xfrm>
          <a:prstGeom prst="wedgeRect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D86B6B9A-B7B3-4371-8767-9832D5035663}"/>
              </a:ext>
            </a:extLst>
          </p:cNvPr>
          <p:cNvSpPr/>
          <p:nvPr/>
        </p:nvSpPr>
        <p:spPr>
          <a:xfrm>
            <a:off x="9105092" y="2449698"/>
            <a:ext cx="2252713" cy="879928"/>
          </a:xfrm>
          <a:prstGeom prst="wedgeRectCallout">
            <a:avLst>
              <a:gd name="adj1" fmla="val -31180"/>
              <a:gd name="adj2" fmla="val 67708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9E842909-0E96-4B5E-81A7-60D717E0C7EA}"/>
              </a:ext>
            </a:extLst>
          </p:cNvPr>
          <p:cNvSpPr/>
          <p:nvPr/>
        </p:nvSpPr>
        <p:spPr>
          <a:xfrm>
            <a:off x="8441226" y="1291042"/>
            <a:ext cx="2728394" cy="887644"/>
          </a:xfrm>
          <a:prstGeom prst="wedgeRect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F72ACF6A-EEFC-4CEC-A499-DF26296D236A}"/>
              </a:ext>
            </a:extLst>
          </p:cNvPr>
          <p:cNvSpPr/>
          <p:nvPr/>
        </p:nvSpPr>
        <p:spPr>
          <a:xfrm>
            <a:off x="4588356" y="2565855"/>
            <a:ext cx="1806135" cy="868960"/>
          </a:xfrm>
          <a:prstGeom prst="wedgeRect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AA8E8-D339-4A28-B9A9-38FC4FF1B860}"/>
              </a:ext>
            </a:extLst>
          </p:cNvPr>
          <p:cNvSpPr txBox="1"/>
          <p:nvPr/>
        </p:nvSpPr>
        <p:spPr>
          <a:xfrm>
            <a:off x="4588357" y="2707948"/>
            <a:ext cx="180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i="0" u="none" strike="noStrike" baseline="0" dirty="0">
                <a:latin typeface="+mj-lt"/>
              </a:rPr>
              <a:t>Doorverwijzen </a:t>
            </a:r>
            <a:r>
              <a:rPr lang="nl-NL" sz="1600" b="1" dirty="0">
                <a:latin typeface="+mj-lt"/>
              </a:rPr>
              <a:t>naar </a:t>
            </a:r>
          </a:p>
          <a:p>
            <a:pPr algn="ctr"/>
            <a:r>
              <a:rPr lang="nl-NL" sz="1600" b="1" dirty="0">
                <a:latin typeface="+mj-lt"/>
              </a:rPr>
              <a:t>relevante </a:t>
            </a:r>
            <a:r>
              <a:rPr lang="nl-NL" sz="1600" b="1" i="0" u="none" strike="noStrike" baseline="0" dirty="0">
                <a:latin typeface="+mj-lt"/>
              </a:rPr>
              <a:t>literatuur</a:t>
            </a:r>
            <a:endParaRPr lang="nl-NL" sz="1600" b="1" dirty="0">
              <a:latin typeface="+mj-lt"/>
            </a:endParaRP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51D3FC01-C772-454F-82DC-37C0B7545BD4}"/>
              </a:ext>
            </a:extLst>
          </p:cNvPr>
          <p:cNvSpPr/>
          <p:nvPr/>
        </p:nvSpPr>
        <p:spPr>
          <a:xfrm>
            <a:off x="7973257" y="4446727"/>
            <a:ext cx="1621565" cy="782450"/>
          </a:xfrm>
          <a:prstGeom prst="wedgeRect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256A0C-59EF-4603-B6C1-B6A3C42B6758}"/>
              </a:ext>
            </a:extLst>
          </p:cNvPr>
          <p:cNvSpPr txBox="1"/>
          <p:nvPr/>
        </p:nvSpPr>
        <p:spPr>
          <a:xfrm>
            <a:off x="8118436" y="4547446"/>
            <a:ext cx="1398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>
                <a:latin typeface="+mj-lt"/>
              </a:rPr>
              <a:t>Doorverwijzen </a:t>
            </a:r>
            <a:br>
              <a:rPr lang="nl-NL" sz="1600" b="1" dirty="0">
                <a:latin typeface="+mj-lt"/>
              </a:rPr>
            </a:br>
            <a:r>
              <a:rPr lang="nl-NL" sz="1600" b="1" dirty="0">
                <a:latin typeface="+mj-lt"/>
              </a:rPr>
              <a:t>naar experts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5BE4DA-B0C5-4436-9B71-50686A645264}"/>
              </a:ext>
            </a:extLst>
          </p:cNvPr>
          <p:cNvSpPr txBox="1"/>
          <p:nvPr/>
        </p:nvSpPr>
        <p:spPr>
          <a:xfrm>
            <a:off x="10214773" y="4334205"/>
            <a:ext cx="134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0" u="none" strike="noStrike" baseline="0" dirty="0">
                <a:latin typeface="+mj-lt"/>
              </a:rPr>
              <a:t>Verschillende perspectieven</a:t>
            </a:r>
            <a:endParaRPr lang="nl-NL" sz="1600" b="1" dirty="0">
              <a:latin typeface="+mj-lt"/>
            </a:endParaRP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45B6632D-00E7-4199-9245-DDC3B6C6803B}"/>
              </a:ext>
            </a:extLst>
          </p:cNvPr>
          <p:cNvSpPr/>
          <p:nvPr/>
        </p:nvSpPr>
        <p:spPr>
          <a:xfrm>
            <a:off x="10214774" y="4270915"/>
            <a:ext cx="1346073" cy="774454"/>
          </a:xfrm>
          <a:prstGeom prst="wedgeRectCallout">
            <a:avLst>
              <a:gd name="adj1" fmla="val -31180"/>
              <a:gd name="adj2" fmla="val 67708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352E7B53-5DE4-4C47-A5ED-800D5F76C264}"/>
              </a:ext>
            </a:extLst>
          </p:cNvPr>
          <p:cNvSpPr/>
          <p:nvPr/>
        </p:nvSpPr>
        <p:spPr>
          <a:xfrm>
            <a:off x="6709864" y="1691817"/>
            <a:ext cx="1437167" cy="772012"/>
          </a:xfrm>
          <a:prstGeom prst="wedgeRect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86B0AA-63A0-4BAE-844D-FFCC85B63925}"/>
              </a:ext>
            </a:extLst>
          </p:cNvPr>
          <p:cNvSpPr txBox="1"/>
          <p:nvPr/>
        </p:nvSpPr>
        <p:spPr>
          <a:xfrm>
            <a:off x="6476311" y="1785436"/>
            <a:ext cx="191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0" u="none" strike="noStrike" baseline="0" dirty="0">
                <a:latin typeface="+mj-lt"/>
              </a:rPr>
              <a:t>Richtlijnen voor opschalen</a:t>
            </a:r>
            <a:endParaRPr lang="nl-NL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80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4" y="620688"/>
            <a:ext cx="10256686" cy="558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Introductie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WCM Academy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Wat?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Voor sommige kennisproducten is een intensieve begeleiding nodig in de kennisoverdracht.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 de WCM Academy worden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korte en praktijkgerichte cursussen 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aangeboden die antwoord geven op de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behoefte in de markt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 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Voor wie?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Iedereen in de onderhoudssector.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Door wie?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Ontwikkeling en uitvoering door projectdeelnemers i.s.m. WCM. 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Samenwerking met andere aanbieders van cursussen in Smart Maintenance (e.g. Smart Makers Academy).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endParaRPr lang="nl-NL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endParaRPr lang="nl-NL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9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620688"/>
            <a:ext cx="10380973" cy="480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ADAFAA"/>
                </a:solidFill>
                <a:latin typeface="Avenir Next Condensed" panose="020B0506020202020204" pitchFamily="34" charset="0"/>
              </a:rPr>
              <a:t>Prijsvraag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oktober 2022, bij het WCM Jaarevent, gaat de eerste versie van het WCM Loket live (op spectaculaire wijze!). Daarna wordt het in verschillende fases uitgebreid (e.g. content en functionaliteit).</a:t>
            </a:r>
          </a:p>
          <a:p>
            <a:pPr marL="342900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denk jij?</a:t>
            </a:r>
          </a:p>
          <a:p>
            <a:pPr lvl="1" algn="ctr">
              <a:lnSpc>
                <a:spcPct val="150000"/>
              </a:lnSpc>
              <a:buClr>
                <a:srgbClr val="858585"/>
              </a:buClr>
              <a:defRPr/>
            </a:pPr>
            <a:r>
              <a:rPr lang="nl-N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Hoe moet het WCM Loket gaan heten? </a:t>
            </a:r>
            <a:endParaRPr lang="nl-N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endParaRPr lang="nl-NL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 jouw suggestie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voor 9 september 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 een mailtje te sturen naar 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jd@worldclassmaintenance.com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vakkundige jury kiest de beste suggestie uit. 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winnaar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krijgt een </a:t>
            </a:r>
            <a:r>
              <a:rPr lang="nl-N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trainingvoucher</a:t>
            </a:r>
            <a:r>
              <a:rPr lang="nl-N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Times New Roman" panose="02020603050405020304" pitchFamily="18" charset="0"/>
              </a:rPr>
              <a:t> te besteden in de WCM Academy</a:t>
            </a:r>
            <a:r>
              <a:rPr lang="nl-NL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En eeuwige roem... </a:t>
            </a:r>
          </a:p>
          <a:p>
            <a:pPr marL="800100" lvl="1" indent="-342900">
              <a:lnSpc>
                <a:spcPct val="150000"/>
              </a:lnSpc>
              <a:buClr>
                <a:srgbClr val="858585"/>
              </a:buClr>
              <a:buFont typeface="Wingdings" panose="05000000000000000000" pitchFamily="2" charset="2"/>
              <a:buChar char="§"/>
              <a:defRPr/>
            </a:pPr>
            <a:endParaRPr lang="nl-NL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0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" y="3871176"/>
            <a:ext cx="12192000" cy="30704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E4A5E56-33C9-4F75-BCCD-B1DCFA76891C}"/>
              </a:ext>
            </a:extLst>
          </p:cNvPr>
          <p:cNvSpPr/>
          <p:nvPr/>
        </p:nvSpPr>
        <p:spPr>
          <a:xfrm>
            <a:off x="911423" y="3105835"/>
            <a:ext cx="1000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BEDANKT!</a:t>
            </a:r>
            <a:endParaRPr lang="nl-NL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1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585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Condensed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Derks</dc:creator>
  <cp:lastModifiedBy>Jacob Derks</cp:lastModifiedBy>
  <cp:revision>19</cp:revision>
  <dcterms:created xsi:type="dcterms:W3CDTF">2021-10-21T09:31:49Z</dcterms:created>
  <dcterms:modified xsi:type="dcterms:W3CDTF">2022-09-05T07:13:48Z</dcterms:modified>
</cp:coreProperties>
</file>