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5" r:id="rId3"/>
  </p:sldMasterIdLst>
  <p:notesMasterIdLst>
    <p:notesMasterId r:id="rId23"/>
  </p:notesMasterIdLst>
  <p:sldIdLst>
    <p:sldId id="2142532359" r:id="rId4"/>
    <p:sldId id="262" r:id="rId5"/>
    <p:sldId id="267" r:id="rId6"/>
    <p:sldId id="673" r:id="rId7"/>
    <p:sldId id="976" r:id="rId8"/>
    <p:sldId id="977" r:id="rId9"/>
    <p:sldId id="2142532324" r:id="rId10"/>
    <p:sldId id="2142532325" r:id="rId11"/>
    <p:sldId id="2142532348" r:id="rId12"/>
    <p:sldId id="2142532302" r:id="rId13"/>
    <p:sldId id="2142532349" r:id="rId14"/>
    <p:sldId id="2142532257" r:id="rId15"/>
    <p:sldId id="2142532360" r:id="rId16"/>
    <p:sldId id="2142532358" r:id="rId17"/>
    <p:sldId id="2142532352" r:id="rId18"/>
    <p:sldId id="2142532353" r:id="rId19"/>
    <p:sldId id="2142532354" r:id="rId20"/>
    <p:sldId id="2142532355" r:id="rId21"/>
    <p:sldId id="2142532356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68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02FA26-48BF-4CE4-B905-7C190EE88996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7BD4F739-4B20-47EF-A570-A8241B7DC59B}">
      <dgm:prSet phldrT="[Tekst]"/>
      <dgm:spPr/>
      <dgm:t>
        <a:bodyPr/>
        <a:lstStyle/>
        <a:p>
          <a:r>
            <a:rPr lang="nl-NL">
              <a:solidFill>
                <a:schemeClr val="bg1"/>
              </a:solidFill>
            </a:rPr>
            <a:t>Techniek</a:t>
          </a:r>
        </a:p>
      </dgm:t>
    </dgm:pt>
    <dgm:pt modelId="{4D7692F9-C64B-475A-A784-D40F2D876DF2}" type="parTrans" cxnId="{8116838A-8A80-44A8-B2DC-43AE29431B1F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24828D35-21D3-4E08-B501-627906820CC4}" type="sibTrans" cxnId="{8116838A-8A80-44A8-B2DC-43AE29431B1F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5F17F552-B361-4B2E-BB96-EBD3E8B76C65}">
      <dgm:prSet phldrT="[Tekst]"/>
      <dgm:spPr/>
      <dgm:t>
        <a:bodyPr/>
        <a:lstStyle/>
        <a:p>
          <a:pPr algn="l"/>
          <a:r>
            <a:rPr lang="nl-NL">
              <a:solidFill>
                <a:schemeClr val="bg1"/>
              </a:solidFill>
            </a:rPr>
            <a:t>Vakmanschap</a:t>
          </a:r>
        </a:p>
      </dgm:t>
    </dgm:pt>
    <dgm:pt modelId="{0BEF84EE-2081-402B-831C-59B140C88C8E}" type="parTrans" cxnId="{BFA25D67-D6E6-4F02-9419-587BD032F375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28C46F5D-54FE-4E6A-80D6-B060FA679E13}" type="sibTrans" cxnId="{BFA25D67-D6E6-4F02-9419-587BD032F375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DF8BDE0D-AAC0-4662-B086-A999B6891E6B}">
      <dgm:prSet phldrT="[Tekst]"/>
      <dgm:spPr/>
      <dgm:t>
        <a:bodyPr/>
        <a:lstStyle/>
        <a:p>
          <a:pPr algn="r"/>
          <a:r>
            <a:rPr lang="nl-NL" dirty="0">
              <a:solidFill>
                <a:schemeClr val="bg1"/>
              </a:solidFill>
            </a:rPr>
            <a:t> Bedrijfskunde</a:t>
          </a:r>
        </a:p>
      </dgm:t>
    </dgm:pt>
    <dgm:pt modelId="{9D99E061-EBDC-4DC8-BD23-30016EC0C417}" type="sibTrans" cxnId="{3F99C718-23EB-4101-8EC9-6DDFF06CB7AA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B6BBC385-C1A6-47DF-8AE4-40E915A4D652}" type="parTrans" cxnId="{3F99C718-23EB-4101-8EC9-6DDFF06CB7AA}">
      <dgm:prSet/>
      <dgm:spPr/>
      <dgm:t>
        <a:bodyPr/>
        <a:lstStyle/>
        <a:p>
          <a:endParaRPr lang="nl-NL">
            <a:solidFill>
              <a:schemeClr val="bg1"/>
            </a:solidFill>
          </a:endParaRPr>
        </a:p>
      </dgm:t>
    </dgm:pt>
    <dgm:pt modelId="{A6E1EA70-96B4-4A93-9BAC-A61912FC37C8}" type="pres">
      <dgm:prSet presAssocID="{7D02FA26-48BF-4CE4-B905-7C190EE88996}" presName="compositeShape" presStyleCnt="0">
        <dgm:presLayoutVars>
          <dgm:chMax val="7"/>
          <dgm:dir/>
          <dgm:resizeHandles val="exact"/>
        </dgm:presLayoutVars>
      </dgm:prSet>
      <dgm:spPr/>
    </dgm:pt>
    <dgm:pt modelId="{BE5E648E-6F1B-490A-B1E4-B0DE91505BC5}" type="pres">
      <dgm:prSet presAssocID="{7BD4F739-4B20-47EF-A570-A8241B7DC59B}" presName="circ1" presStyleLbl="vennNode1" presStyleIdx="0" presStyleCnt="3"/>
      <dgm:spPr/>
    </dgm:pt>
    <dgm:pt modelId="{4D86A32C-08C4-43ED-A734-2ED663AEB77D}" type="pres">
      <dgm:prSet presAssocID="{7BD4F739-4B20-47EF-A570-A8241B7DC59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DE15ABB-C11E-4B6F-90CE-EFD393DFD494}" type="pres">
      <dgm:prSet presAssocID="{DF8BDE0D-AAC0-4662-B086-A999B6891E6B}" presName="circ2" presStyleLbl="vennNode1" presStyleIdx="1" presStyleCnt="3" custLinFactNeighborX="-7411" custLinFactNeighborY="-8822"/>
      <dgm:spPr/>
    </dgm:pt>
    <dgm:pt modelId="{A409E54F-4DF3-4CF0-BE4E-988594D12FB3}" type="pres">
      <dgm:prSet presAssocID="{DF8BDE0D-AAC0-4662-B086-A999B6891E6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82D8FDC-C6DF-4368-8A91-09BF057DACE5}" type="pres">
      <dgm:prSet presAssocID="{5F17F552-B361-4B2E-BB96-EBD3E8B76C65}" presName="circ3" presStyleLbl="vennNode1" presStyleIdx="2" presStyleCnt="3" custLinFactNeighborY="-8822"/>
      <dgm:spPr/>
    </dgm:pt>
    <dgm:pt modelId="{EAB9A543-2BA5-42D4-A077-D1EC1BE2377F}" type="pres">
      <dgm:prSet presAssocID="{5F17F552-B361-4B2E-BB96-EBD3E8B76C6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1D1C304-634E-41BB-BF68-76087F68F80E}" type="presOf" srcId="{7BD4F739-4B20-47EF-A570-A8241B7DC59B}" destId="{4D86A32C-08C4-43ED-A734-2ED663AEB77D}" srcOrd="1" destOrd="0" presId="urn:microsoft.com/office/officeart/2005/8/layout/venn1"/>
    <dgm:cxn modelId="{0936A405-BF19-4412-96F1-B797C36126CC}" type="presOf" srcId="{5F17F552-B361-4B2E-BB96-EBD3E8B76C65}" destId="{EAB9A543-2BA5-42D4-A077-D1EC1BE2377F}" srcOrd="1" destOrd="0" presId="urn:microsoft.com/office/officeart/2005/8/layout/venn1"/>
    <dgm:cxn modelId="{3F99C718-23EB-4101-8EC9-6DDFF06CB7AA}" srcId="{7D02FA26-48BF-4CE4-B905-7C190EE88996}" destId="{DF8BDE0D-AAC0-4662-B086-A999B6891E6B}" srcOrd="1" destOrd="0" parTransId="{B6BBC385-C1A6-47DF-8AE4-40E915A4D652}" sibTransId="{9D99E061-EBDC-4DC8-BD23-30016EC0C417}"/>
    <dgm:cxn modelId="{BFA25D67-D6E6-4F02-9419-587BD032F375}" srcId="{7D02FA26-48BF-4CE4-B905-7C190EE88996}" destId="{5F17F552-B361-4B2E-BB96-EBD3E8B76C65}" srcOrd="2" destOrd="0" parTransId="{0BEF84EE-2081-402B-831C-59B140C88C8E}" sibTransId="{28C46F5D-54FE-4E6A-80D6-B060FA679E13}"/>
    <dgm:cxn modelId="{8116838A-8A80-44A8-B2DC-43AE29431B1F}" srcId="{7D02FA26-48BF-4CE4-B905-7C190EE88996}" destId="{7BD4F739-4B20-47EF-A570-A8241B7DC59B}" srcOrd="0" destOrd="0" parTransId="{4D7692F9-C64B-475A-A784-D40F2D876DF2}" sibTransId="{24828D35-21D3-4E08-B501-627906820CC4}"/>
    <dgm:cxn modelId="{738B14B1-1A30-442B-B410-6276A394871C}" type="presOf" srcId="{7D02FA26-48BF-4CE4-B905-7C190EE88996}" destId="{A6E1EA70-96B4-4A93-9BAC-A61912FC37C8}" srcOrd="0" destOrd="0" presId="urn:microsoft.com/office/officeart/2005/8/layout/venn1"/>
    <dgm:cxn modelId="{228AF6C5-8B01-4853-A3FE-AFECEB70EDC9}" type="presOf" srcId="{7BD4F739-4B20-47EF-A570-A8241B7DC59B}" destId="{BE5E648E-6F1B-490A-B1E4-B0DE91505BC5}" srcOrd="0" destOrd="0" presId="urn:microsoft.com/office/officeart/2005/8/layout/venn1"/>
    <dgm:cxn modelId="{4C67D3EF-65BB-4E92-8F27-CA68BD754F79}" type="presOf" srcId="{DF8BDE0D-AAC0-4662-B086-A999B6891E6B}" destId="{A409E54F-4DF3-4CF0-BE4E-988594D12FB3}" srcOrd="1" destOrd="0" presId="urn:microsoft.com/office/officeart/2005/8/layout/venn1"/>
    <dgm:cxn modelId="{44FF9EF2-DE3C-4242-B331-4A836AA6E62B}" type="presOf" srcId="{5F17F552-B361-4B2E-BB96-EBD3E8B76C65}" destId="{682D8FDC-C6DF-4368-8A91-09BF057DACE5}" srcOrd="0" destOrd="0" presId="urn:microsoft.com/office/officeart/2005/8/layout/venn1"/>
    <dgm:cxn modelId="{B860D5F7-314E-434D-8C41-A31BAFA1210C}" type="presOf" srcId="{DF8BDE0D-AAC0-4662-B086-A999B6891E6B}" destId="{5DE15ABB-C11E-4B6F-90CE-EFD393DFD494}" srcOrd="0" destOrd="0" presId="urn:microsoft.com/office/officeart/2005/8/layout/venn1"/>
    <dgm:cxn modelId="{88DD01FB-3450-4D01-AEEA-12B8B825A4EC}" type="presParOf" srcId="{A6E1EA70-96B4-4A93-9BAC-A61912FC37C8}" destId="{BE5E648E-6F1B-490A-B1E4-B0DE91505BC5}" srcOrd="0" destOrd="0" presId="urn:microsoft.com/office/officeart/2005/8/layout/venn1"/>
    <dgm:cxn modelId="{53440F6B-4D29-429E-ABF1-0968C737E9FC}" type="presParOf" srcId="{A6E1EA70-96B4-4A93-9BAC-A61912FC37C8}" destId="{4D86A32C-08C4-43ED-A734-2ED663AEB77D}" srcOrd="1" destOrd="0" presId="urn:microsoft.com/office/officeart/2005/8/layout/venn1"/>
    <dgm:cxn modelId="{1D0702FD-854E-4017-884A-2473488F8E46}" type="presParOf" srcId="{A6E1EA70-96B4-4A93-9BAC-A61912FC37C8}" destId="{5DE15ABB-C11E-4B6F-90CE-EFD393DFD494}" srcOrd="2" destOrd="0" presId="urn:microsoft.com/office/officeart/2005/8/layout/venn1"/>
    <dgm:cxn modelId="{715B0D7C-8500-4977-AE19-01D7A0D8CB18}" type="presParOf" srcId="{A6E1EA70-96B4-4A93-9BAC-A61912FC37C8}" destId="{A409E54F-4DF3-4CF0-BE4E-988594D12FB3}" srcOrd="3" destOrd="0" presId="urn:microsoft.com/office/officeart/2005/8/layout/venn1"/>
    <dgm:cxn modelId="{A2BE50F4-4F55-424C-BF9D-B08116FBFFB1}" type="presParOf" srcId="{A6E1EA70-96B4-4A93-9BAC-A61912FC37C8}" destId="{682D8FDC-C6DF-4368-8A91-09BF057DACE5}" srcOrd="4" destOrd="0" presId="urn:microsoft.com/office/officeart/2005/8/layout/venn1"/>
    <dgm:cxn modelId="{7FE0C867-BE6A-439D-AA7E-62AAD7B3992F}" type="presParOf" srcId="{A6E1EA70-96B4-4A93-9BAC-A61912FC37C8}" destId="{EAB9A543-2BA5-42D4-A077-D1EC1BE2377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00B41D-4599-4E5D-ABDD-448CB9829550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</dgm:pt>
    <dgm:pt modelId="{88326E27-AD34-4AF0-A884-CD6D688294A4}">
      <dgm:prSet phldrT="[Tekst]"/>
      <dgm:spPr>
        <a:solidFill>
          <a:srgbClr val="FFEAD5"/>
        </a:solidFill>
        <a:ln>
          <a:solidFill>
            <a:schemeClr val="accent1"/>
          </a:solidFill>
        </a:ln>
      </dgm:spPr>
      <dgm:t>
        <a:bodyPr/>
        <a:lstStyle/>
        <a:p>
          <a:endParaRPr lang="nl-NL" dirty="0"/>
        </a:p>
      </dgm:t>
    </dgm:pt>
    <dgm:pt modelId="{F4C9322A-8B3C-4966-A6B4-E12D6DA6C464}" type="sibTrans" cxnId="{054996D8-A6DE-4970-97FC-F7F7D93A1D6F}">
      <dgm:prSet/>
      <dgm:spPr/>
      <dgm:t>
        <a:bodyPr/>
        <a:lstStyle/>
        <a:p>
          <a:endParaRPr lang="nl-NL"/>
        </a:p>
      </dgm:t>
    </dgm:pt>
    <dgm:pt modelId="{6B9DD9F9-8522-4C8E-9217-AC7709A1AD0B}" type="parTrans" cxnId="{054996D8-A6DE-4970-97FC-F7F7D93A1D6F}">
      <dgm:prSet/>
      <dgm:spPr/>
      <dgm:t>
        <a:bodyPr/>
        <a:lstStyle/>
        <a:p>
          <a:endParaRPr lang="nl-NL"/>
        </a:p>
      </dgm:t>
    </dgm:pt>
    <dgm:pt modelId="{74AB9C29-D413-41CE-B6CB-688C11C2DC2D}">
      <dgm:prSet phldrT="[Tekst]"/>
      <dgm:spPr>
        <a:solidFill>
          <a:srgbClr val="FFEAD5"/>
        </a:solidFill>
        <a:ln>
          <a:solidFill>
            <a:schemeClr val="accent1"/>
          </a:solidFill>
        </a:ln>
      </dgm:spPr>
      <dgm:t>
        <a:bodyPr/>
        <a:lstStyle/>
        <a:p>
          <a:endParaRPr lang="nl-NL" dirty="0"/>
        </a:p>
      </dgm:t>
    </dgm:pt>
    <dgm:pt modelId="{39A99565-24EB-4AA2-8496-2221717A0FF1}" type="sibTrans" cxnId="{AB60BD8D-F314-4C99-B996-E8E43455862F}">
      <dgm:prSet/>
      <dgm:spPr/>
      <dgm:t>
        <a:bodyPr/>
        <a:lstStyle/>
        <a:p>
          <a:endParaRPr lang="nl-NL"/>
        </a:p>
      </dgm:t>
    </dgm:pt>
    <dgm:pt modelId="{A066F58D-0D54-4A34-B94F-FE42DAFC10A9}" type="parTrans" cxnId="{AB60BD8D-F314-4C99-B996-E8E43455862F}">
      <dgm:prSet/>
      <dgm:spPr/>
      <dgm:t>
        <a:bodyPr/>
        <a:lstStyle/>
        <a:p>
          <a:endParaRPr lang="nl-NL"/>
        </a:p>
      </dgm:t>
    </dgm:pt>
    <dgm:pt modelId="{48974A07-E1C9-4C1B-9F57-0667246A4087}">
      <dgm:prSet phldrT="[Tekst]"/>
      <dgm:spPr>
        <a:solidFill>
          <a:srgbClr val="FFEAD5"/>
        </a:solidFill>
        <a:ln>
          <a:solidFill>
            <a:schemeClr val="accent1"/>
          </a:solidFill>
        </a:ln>
      </dgm:spPr>
      <dgm:t>
        <a:bodyPr/>
        <a:lstStyle/>
        <a:p>
          <a:endParaRPr lang="nl-NL" dirty="0"/>
        </a:p>
      </dgm:t>
    </dgm:pt>
    <dgm:pt modelId="{5E1F625F-9F10-440A-AF86-37C97E0D74AC}" type="sibTrans" cxnId="{62D7638E-10F1-4F7D-935B-41B684A1BDAC}">
      <dgm:prSet/>
      <dgm:spPr/>
      <dgm:t>
        <a:bodyPr/>
        <a:lstStyle/>
        <a:p>
          <a:endParaRPr lang="nl-NL"/>
        </a:p>
      </dgm:t>
    </dgm:pt>
    <dgm:pt modelId="{76C9DD62-BFCB-45E7-A95B-B7802F8C3D3B}" type="parTrans" cxnId="{62D7638E-10F1-4F7D-935B-41B684A1BDAC}">
      <dgm:prSet/>
      <dgm:spPr/>
      <dgm:t>
        <a:bodyPr/>
        <a:lstStyle/>
        <a:p>
          <a:endParaRPr lang="nl-NL"/>
        </a:p>
      </dgm:t>
    </dgm:pt>
    <dgm:pt modelId="{C3A6F0B3-126F-4A3E-92BB-241A3F30214B}">
      <dgm:prSet phldrT="[Tekst]"/>
      <dgm:spPr>
        <a:solidFill>
          <a:srgbClr val="FFEAD5"/>
        </a:solidFill>
        <a:ln>
          <a:solidFill>
            <a:schemeClr val="accent1"/>
          </a:solidFill>
        </a:ln>
      </dgm:spPr>
      <dgm:t>
        <a:bodyPr/>
        <a:lstStyle/>
        <a:p>
          <a:endParaRPr lang="nl-NL" dirty="0"/>
        </a:p>
      </dgm:t>
    </dgm:pt>
    <dgm:pt modelId="{7EFD7980-68EB-4E6A-89BB-0B10144F8118}" type="parTrans" cxnId="{E36FC649-93E2-4FAA-B76F-F85C57B11DBC}">
      <dgm:prSet/>
      <dgm:spPr/>
      <dgm:t>
        <a:bodyPr/>
        <a:lstStyle/>
        <a:p>
          <a:endParaRPr lang="nl-NL"/>
        </a:p>
      </dgm:t>
    </dgm:pt>
    <dgm:pt modelId="{A215C81D-AEF4-4C89-B57C-857455FECA34}" type="sibTrans" cxnId="{E36FC649-93E2-4FAA-B76F-F85C57B11DBC}">
      <dgm:prSet/>
      <dgm:spPr/>
      <dgm:t>
        <a:bodyPr/>
        <a:lstStyle/>
        <a:p>
          <a:endParaRPr lang="nl-NL"/>
        </a:p>
      </dgm:t>
    </dgm:pt>
    <dgm:pt modelId="{8BA581B7-0A62-4164-829B-7A3AB4952C58}" type="pres">
      <dgm:prSet presAssocID="{E300B41D-4599-4E5D-ABDD-448CB9829550}" presName="compositeShape" presStyleCnt="0">
        <dgm:presLayoutVars>
          <dgm:chMax val="7"/>
          <dgm:dir/>
          <dgm:resizeHandles val="exact"/>
        </dgm:presLayoutVars>
      </dgm:prSet>
      <dgm:spPr/>
    </dgm:pt>
    <dgm:pt modelId="{8D11ABDE-53A6-4AE0-AAC9-85E8F197DBB1}" type="pres">
      <dgm:prSet presAssocID="{E300B41D-4599-4E5D-ABDD-448CB9829550}" presName="wedge1" presStyleLbl="node1" presStyleIdx="0" presStyleCnt="4" custLinFactNeighborX="-4164" custLinFactNeighborY="4233"/>
      <dgm:spPr/>
    </dgm:pt>
    <dgm:pt modelId="{2AB90ACD-F6BC-4184-BF4A-BC16F59B7E53}" type="pres">
      <dgm:prSet presAssocID="{E300B41D-4599-4E5D-ABDD-448CB9829550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0155373-DE20-49AA-AE74-D67992A56954}" type="pres">
      <dgm:prSet presAssocID="{E300B41D-4599-4E5D-ABDD-448CB9829550}" presName="wedge2" presStyleLbl="node1" presStyleIdx="1" presStyleCnt="4" custLinFactNeighborY="0"/>
      <dgm:spPr/>
    </dgm:pt>
    <dgm:pt modelId="{64ACE413-B607-45A7-A67D-BDEC91448DF6}" type="pres">
      <dgm:prSet presAssocID="{E300B41D-4599-4E5D-ABDD-448CB9829550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BC223AA-94A5-4080-B285-7F0AC6848350}" type="pres">
      <dgm:prSet presAssocID="{E300B41D-4599-4E5D-ABDD-448CB9829550}" presName="wedge3" presStyleLbl="node1" presStyleIdx="2" presStyleCnt="4"/>
      <dgm:spPr/>
    </dgm:pt>
    <dgm:pt modelId="{85A8560B-81C5-4144-BCFB-39B2C9E401ED}" type="pres">
      <dgm:prSet presAssocID="{E300B41D-4599-4E5D-ABDD-448CB9829550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75E8A8C-788A-4374-BB4F-7D398D9B89A3}" type="pres">
      <dgm:prSet presAssocID="{E300B41D-4599-4E5D-ABDD-448CB9829550}" presName="wedge4" presStyleLbl="node1" presStyleIdx="3" presStyleCnt="4"/>
      <dgm:spPr/>
    </dgm:pt>
    <dgm:pt modelId="{CDF24A14-FE22-45BE-B478-2FBED2CFAC51}" type="pres">
      <dgm:prSet presAssocID="{E300B41D-4599-4E5D-ABDD-448CB9829550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0A65B20B-2C70-4CD4-8AD6-740D0714EFBE}" type="presOf" srcId="{48974A07-E1C9-4C1B-9F57-0667246A4087}" destId="{2AB90ACD-F6BC-4184-BF4A-BC16F59B7E53}" srcOrd="1" destOrd="0" presId="urn:microsoft.com/office/officeart/2005/8/layout/chart3"/>
    <dgm:cxn modelId="{072B2111-5359-44D4-A30E-5712E6AEEDD1}" type="presOf" srcId="{48974A07-E1C9-4C1B-9F57-0667246A4087}" destId="{8D11ABDE-53A6-4AE0-AAC9-85E8F197DBB1}" srcOrd="0" destOrd="0" presId="urn:microsoft.com/office/officeart/2005/8/layout/chart3"/>
    <dgm:cxn modelId="{AFEDC515-23E6-4599-92AA-E24E23ACAECA}" type="presOf" srcId="{74AB9C29-D413-41CE-B6CB-688C11C2DC2D}" destId="{64ACE413-B607-45A7-A67D-BDEC91448DF6}" srcOrd="1" destOrd="0" presId="urn:microsoft.com/office/officeart/2005/8/layout/chart3"/>
    <dgm:cxn modelId="{FCC20524-D6EE-40B8-A3B8-AA8B38F3C591}" type="presOf" srcId="{88326E27-AD34-4AF0-A884-CD6D688294A4}" destId="{CDF24A14-FE22-45BE-B478-2FBED2CFAC51}" srcOrd="1" destOrd="0" presId="urn:microsoft.com/office/officeart/2005/8/layout/chart3"/>
    <dgm:cxn modelId="{E36FC649-93E2-4FAA-B76F-F85C57B11DBC}" srcId="{E300B41D-4599-4E5D-ABDD-448CB9829550}" destId="{C3A6F0B3-126F-4A3E-92BB-241A3F30214B}" srcOrd="2" destOrd="0" parTransId="{7EFD7980-68EB-4E6A-89BB-0B10144F8118}" sibTransId="{A215C81D-AEF4-4C89-B57C-857455FECA34}"/>
    <dgm:cxn modelId="{F45B4F6B-2CD3-41FA-A584-0E0D585FE1CD}" type="presOf" srcId="{88326E27-AD34-4AF0-A884-CD6D688294A4}" destId="{975E8A8C-788A-4374-BB4F-7D398D9B89A3}" srcOrd="0" destOrd="0" presId="urn:microsoft.com/office/officeart/2005/8/layout/chart3"/>
    <dgm:cxn modelId="{AB60BD8D-F314-4C99-B996-E8E43455862F}" srcId="{E300B41D-4599-4E5D-ABDD-448CB9829550}" destId="{74AB9C29-D413-41CE-B6CB-688C11C2DC2D}" srcOrd="1" destOrd="0" parTransId="{A066F58D-0D54-4A34-B94F-FE42DAFC10A9}" sibTransId="{39A99565-24EB-4AA2-8496-2221717A0FF1}"/>
    <dgm:cxn modelId="{62D7638E-10F1-4F7D-935B-41B684A1BDAC}" srcId="{E300B41D-4599-4E5D-ABDD-448CB9829550}" destId="{48974A07-E1C9-4C1B-9F57-0667246A4087}" srcOrd="0" destOrd="0" parTransId="{76C9DD62-BFCB-45E7-A95B-B7802F8C3D3B}" sibTransId="{5E1F625F-9F10-440A-AF86-37C97E0D74AC}"/>
    <dgm:cxn modelId="{DA804893-6AD8-4BBB-9BA4-4F71E26FB142}" type="presOf" srcId="{E300B41D-4599-4E5D-ABDD-448CB9829550}" destId="{8BA581B7-0A62-4164-829B-7A3AB4952C58}" srcOrd="0" destOrd="0" presId="urn:microsoft.com/office/officeart/2005/8/layout/chart3"/>
    <dgm:cxn modelId="{D7A803B9-9FE3-4D18-AE6B-F6519C0F0F8D}" type="presOf" srcId="{C3A6F0B3-126F-4A3E-92BB-241A3F30214B}" destId="{85A8560B-81C5-4144-BCFB-39B2C9E401ED}" srcOrd="1" destOrd="0" presId="urn:microsoft.com/office/officeart/2005/8/layout/chart3"/>
    <dgm:cxn modelId="{7F6C30C7-066C-41AF-9617-6CBB2433B7B3}" type="presOf" srcId="{74AB9C29-D413-41CE-B6CB-688C11C2DC2D}" destId="{00155373-DE20-49AA-AE74-D67992A56954}" srcOrd="0" destOrd="0" presId="urn:microsoft.com/office/officeart/2005/8/layout/chart3"/>
    <dgm:cxn modelId="{054996D8-A6DE-4970-97FC-F7F7D93A1D6F}" srcId="{E300B41D-4599-4E5D-ABDD-448CB9829550}" destId="{88326E27-AD34-4AF0-A884-CD6D688294A4}" srcOrd="3" destOrd="0" parTransId="{6B9DD9F9-8522-4C8E-9217-AC7709A1AD0B}" sibTransId="{F4C9322A-8B3C-4966-A6B4-E12D6DA6C464}"/>
    <dgm:cxn modelId="{750EB9E0-1682-4849-9B8B-5DB131283ED4}" type="presOf" srcId="{C3A6F0B3-126F-4A3E-92BB-241A3F30214B}" destId="{DBC223AA-94A5-4080-B285-7F0AC6848350}" srcOrd="0" destOrd="0" presId="urn:microsoft.com/office/officeart/2005/8/layout/chart3"/>
    <dgm:cxn modelId="{A4A73A5C-F18A-45A1-B753-E16F7A6283F9}" type="presParOf" srcId="{8BA581B7-0A62-4164-829B-7A3AB4952C58}" destId="{8D11ABDE-53A6-4AE0-AAC9-85E8F197DBB1}" srcOrd="0" destOrd="0" presId="urn:microsoft.com/office/officeart/2005/8/layout/chart3"/>
    <dgm:cxn modelId="{C2F6F799-A827-42DF-B40A-31F9E247C751}" type="presParOf" srcId="{8BA581B7-0A62-4164-829B-7A3AB4952C58}" destId="{2AB90ACD-F6BC-4184-BF4A-BC16F59B7E53}" srcOrd="1" destOrd="0" presId="urn:microsoft.com/office/officeart/2005/8/layout/chart3"/>
    <dgm:cxn modelId="{B1108A4B-679E-438E-BED1-D54C4BEBCB12}" type="presParOf" srcId="{8BA581B7-0A62-4164-829B-7A3AB4952C58}" destId="{00155373-DE20-49AA-AE74-D67992A56954}" srcOrd="2" destOrd="0" presId="urn:microsoft.com/office/officeart/2005/8/layout/chart3"/>
    <dgm:cxn modelId="{A9D07A75-0B58-4444-B7B5-4F1268FBDF14}" type="presParOf" srcId="{8BA581B7-0A62-4164-829B-7A3AB4952C58}" destId="{64ACE413-B607-45A7-A67D-BDEC91448DF6}" srcOrd="3" destOrd="0" presId="urn:microsoft.com/office/officeart/2005/8/layout/chart3"/>
    <dgm:cxn modelId="{5E7C3529-6FE3-4CD4-9D02-761D18FC7938}" type="presParOf" srcId="{8BA581B7-0A62-4164-829B-7A3AB4952C58}" destId="{DBC223AA-94A5-4080-B285-7F0AC6848350}" srcOrd="4" destOrd="0" presId="urn:microsoft.com/office/officeart/2005/8/layout/chart3"/>
    <dgm:cxn modelId="{9B02890D-3CF1-4A8F-B622-FB63DA5DAA80}" type="presParOf" srcId="{8BA581B7-0A62-4164-829B-7A3AB4952C58}" destId="{85A8560B-81C5-4144-BCFB-39B2C9E401ED}" srcOrd="5" destOrd="0" presId="urn:microsoft.com/office/officeart/2005/8/layout/chart3"/>
    <dgm:cxn modelId="{86ABC675-DEB7-457C-B2DA-1DC58AAAFFED}" type="presParOf" srcId="{8BA581B7-0A62-4164-829B-7A3AB4952C58}" destId="{975E8A8C-788A-4374-BB4F-7D398D9B89A3}" srcOrd="6" destOrd="0" presId="urn:microsoft.com/office/officeart/2005/8/layout/chart3"/>
    <dgm:cxn modelId="{9834EA13-0590-4EEB-874A-739503D17ADC}" type="presParOf" srcId="{8BA581B7-0A62-4164-829B-7A3AB4952C58}" destId="{CDF24A14-FE22-45BE-B478-2FBED2CFAC51}" srcOrd="7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5E648E-6F1B-490A-B1E4-B0DE91505BC5}">
      <dsp:nvSpPr>
        <dsp:cNvPr id="0" name=""/>
        <dsp:cNvSpPr/>
      </dsp:nvSpPr>
      <dsp:spPr>
        <a:xfrm>
          <a:off x="1206067" y="38554"/>
          <a:ext cx="1850634" cy="185063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>
              <a:solidFill>
                <a:schemeClr val="bg1"/>
              </a:solidFill>
            </a:rPr>
            <a:t>Techniek</a:t>
          </a:r>
        </a:p>
      </dsp:txBody>
      <dsp:txXfrm>
        <a:off x="1452818" y="362415"/>
        <a:ext cx="1357132" cy="832785"/>
      </dsp:txXfrm>
    </dsp:sp>
    <dsp:sp modelId="{5DE15ABB-C11E-4B6F-90CE-EFD393DFD494}">
      <dsp:nvSpPr>
        <dsp:cNvPr id="0" name=""/>
        <dsp:cNvSpPr/>
      </dsp:nvSpPr>
      <dsp:spPr>
        <a:xfrm>
          <a:off x="1736687" y="1031938"/>
          <a:ext cx="1850634" cy="185063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>
              <a:solidFill>
                <a:schemeClr val="bg1"/>
              </a:solidFill>
            </a:rPr>
            <a:t> Bedrijfskunde</a:t>
          </a:r>
        </a:p>
      </dsp:txBody>
      <dsp:txXfrm>
        <a:off x="2302673" y="1510019"/>
        <a:ext cx="1110380" cy="1017849"/>
      </dsp:txXfrm>
    </dsp:sp>
    <dsp:sp modelId="{682D8FDC-C6DF-4368-8A91-09BF057DACE5}">
      <dsp:nvSpPr>
        <dsp:cNvPr id="0" name=""/>
        <dsp:cNvSpPr/>
      </dsp:nvSpPr>
      <dsp:spPr>
        <a:xfrm>
          <a:off x="538296" y="1031938"/>
          <a:ext cx="1850634" cy="185063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>
              <a:solidFill>
                <a:schemeClr val="bg1"/>
              </a:solidFill>
            </a:rPr>
            <a:t>Vakmanschap</a:t>
          </a:r>
        </a:p>
      </dsp:txBody>
      <dsp:txXfrm>
        <a:off x="712564" y="1510019"/>
        <a:ext cx="1110380" cy="10178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11ABDE-53A6-4AE0-AAC9-85E8F197DBB1}">
      <dsp:nvSpPr>
        <dsp:cNvPr id="0" name=""/>
        <dsp:cNvSpPr/>
      </dsp:nvSpPr>
      <dsp:spPr>
        <a:xfrm>
          <a:off x="989112" y="309514"/>
          <a:ext cx="2656848" cy="2656848"/>
        </a:xfrm>
        <a:prstGeom prst="pie">
          <a:avLst>
            <a:gd name="adj1" fmla="val 16200000"/>
            <a:gd name="adj2" fmla="val 0"/>
          </a:avLst>
        </a:prstGeom>
        <a:solidFill>
          <a:srgbClr val="FFEAD5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690" tIns="59690" rIns="59690" bIns="5969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4700" kern="1200" dirty="0"/>
        </a:p>
      </dsp:txBody>
      <dsp:txXfrm>
        <a:off x="2347900" y="801030"/>
        <a:ext cx="980503" cy="790728"/>
      </dsp:txXfrm>
    </dsp:sp>
    <dsp:sp modelId="{00155373-DE20-49AA-AE74-D67992A56954}">
      <dsp:nvSpPr>
        <dsp:cNvPr id="0" name=""/>
        <dsp:cNvSpPr/>
      </dsp:nvSpPr>
      <dsp:spPr>
        <a:xfrm>
          <a:off x="987776" y="309016"/>
          <a:ext cx="2656848" cy="2656848"/>
        </a:xfrm>
        <a:prstGeom prst="pie">
          <a:avLst>
            <a:gd name="adj1" fmla="val 0"/>
            <a:gd name="adj2" fmla="val 5400000"/>
          </a:avLst>
        </a:prstGeom>
        <a:solidFill>
          <a:srgbClr val="FFEAD5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690" tIns="59690" rIns="59690" bIns="5969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4700" kern="1200" dirty="0"/>
        </a:p>
      </dsp:txBody>
      <dsp:txXfrm>
        <a:off x="2363644" y="1684884"/>
        <a:ext cx="980503" cy="790728"/>
      </dsp:txXfrm>
    </dsp:sp>
    <dsp:sp modelId="{DBC223AA-94A5-4080-B285-7F0AC6848350}">
      <dsp:nvSpPr>
        <dsp:cNvPr id="0" name=""/>
        <dsp:cNvSpPr/>
      </dsp:nvSpPr>
      <dsp:spPr>
        <a:xfrm>
          <a:off x="987776" y="309016"/>
          <a:ext cx="2656848" cy="2656848"/>
        </a:xfrm>
        <a:prstGeom prst="pie">
          <a:avLst>
            <a:gd name="adj1" fmla="val 5400000"/>
            <a:gd name="adj2" fmla="val 10800000"/>
          </a:avLst>
        </a:prstGeom>
        <a:solidFill>
          <a:srgbClr val="FFEAD5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690" tIns="59690" rIns="59690" bIns="5969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4700" kern="1200" dirty="0"/>
        </a:p>
      </dsp:txBody>
      <dsp:txXfrm>
        <a:off x="1288253" y="1684884"/>
        <a:ext cx="980503" cy="790728"/>
      </dsp:txXfrm>
    </dsp:sp>
    <dsp:sp modelId="{975E8A8C-788A-4374-BB4F-7D398D9B89A3}">
      <dsp:nvSpPr>
        <dsp:cNvPr id="0" name=""/>
        <dsp:cNvSpPr/>
      </dsp:nvSpPr>
      <dsp:spPr>
        <a:xfrm>
          <a:off x="987776" y="309016"/>
          <a:ext cx="2656848" cy="2656848"/>
        </a:xfrm>
        <a:prstGeom prst="pie">
          <a:avLst>
            <a:gd name="adj1" fmla="val 10800000"/>
            <a:gd name="adj2" fmla="val 16200000"/>
          </a:avLst>
        </a:prstGeom>
        <a:solidFill>
          <a:srgbClr val="FFEAD5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690" tIns="59690" rIns="59690" bIns="5969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4700" kern="1200" dirty="0"/>
        </a:p>
      </dsp:txBody>
      <dsp:txXfrm>
        <a:off x="1288253" y="799268"/>
        <a:ext cx="980503" cy="7907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B65E8-8254-460C-A407-920A2D026342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A2855-8647-427E-B76A-B9D9D69BA02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3878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D01577-5D08-439F-B8A8-1EB3B50D64A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245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400" dirty="0"/>
              <a:t>1 min:</a:t>
            </a:r>
          </a:p>
          <a:p>
            <a:r>
              <a:rPr lang="nl-NL" sz="1400" dirty="0"/>
              <a:t>I </a:t>
            </a:r>
            <a:r>
              <a:rPr lang="nl-NL" sz="1400" dirty="0" err="1"/>
              <a:t>work</a:t>
            </a:r>
            <a:r>
              <a:rPr lang="nl-NL" sz="1400" baseline="0" dirty="0"/>
              <a:t> </a:t>
            </a:r>
            <a:r>
              <a:rPr lang="nl-NL" sz="1400" baseline="0" dirty="0" err="1"/>
              <a:t>for</a:t>
            </a:r>
            <a:r>
              <a:rPr lang="nl-NL" sz="1400" baseline="0" dirty="0"/>
              <a:t> </a:t>
            </a:r>
            <a:r>
              <a:rPr lang="nl-NL" sz="1400" dirty="0"/>
              <a:t>IJssel Technology</a:t>
            </a:r>
          </a:p>
          <a:p>
            <a:r>
              <a:rPr lang="nl-NL" sz="1400" dirty="0" err="1"/>
              <a:t>One</a:t>
            </a:r>
            <a:r>
              <a:rPr lang="nl-NL" sz="1400" dirty="0"/>
              <a:t> of </a:t>
            </a:r>
            <a:r>
              <a:rPr lang="nl-NL" sz="1400" dirty="0" err="1"/>
              <a:t>the</a:t>
            </a:r>
            <a:r>
              <a:rPr lang="nl-NL" sz="1400" dirty="0"/>
              <a:t> </a:t>
            </a:r>
            <a:r>
              <a:rPr lang="nl-NL" sz="1400" b="1" dirty="0"/>
              <a:t>Front runners in Smart Industry / Industry 4.0 </a:t>
            </a:r>
          </a:p>
          <a:p>
            <a:r>
              <a:rPr lang="nl-NL" sz="1400" dirty="0"/>
              <a:t>in </a:t>
            </a:r>
            <a:r>
              <a:rPr lang="nl-NL" sz="1400" dirty="0" err="1"/>
              <a:t>the</a:t>
            </a:r>
            <a:r>
              <a:rPr lang="nl-NL" sz="1400" dirty="0"/>
              <a:t> Netherlands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dirty="0" err="1"/>
              <a:t>Some</a:t>
            </a:r>
            <a:r>
              <a:rPr lang="nl-NL" sz="1400" baseline="0" dirty="0"/>
              <a:t> of </a:t>
            </a:r>
            <a:r>
              <a:rPr lang="nl-NL" sz="1400" baseline="0" dirty="0" err="1"/>
              <a:t>o</a:t>
            </a:r>
            <a:r>
              <a:rPr lang="nl-NL" sz="1400" dirty="0" err="1"/>
              <a:t>ur</a:t>
            </a:r>
            <a:r>
              <a:rPr lang="nl-NL" sz="1400" dirty="0"/>
              <a:t> </a:t>
            </a:r>
            <a:r>
              <a:rPr lang="nl-NL" sz="1400" dirty="0" err="1"/>
              <a:t>key</a:t>
            </a:r>
            <a:r>
              <a:rPr lang="nl-NL" sz="1400" dirty="0"/>
              <a:t> </a:t>
            </a:r>
            <a:r>
              <a:rPr lang="nl-NL" sz="1400" dirty="0" err="1"/>
              <a:t>areas</a:t>
            </a:r>
            <a:r>
              <a:rPr lang="nl-NL" sz="1400" dirty="0"/>
              <a:t> </a:t>
            </a:r>
            <a:r>
              <a:rPr lang="nl-NL" sz="1400" dirty="0" err="1"/>
              <a:t>for</a:t>
            </a:r>
            <a:r>
              <a:rPr lang="nl-NL" sz="1400" dirty="0"/>
              <a:t> </a:t>
            </a:r>
            <a:r>
              <a:rPr lang="nl-NL" sz="1400" dirty="0" err="1"/>
              <a:t>innovation</a:t>
            </a:r>
            <a:r>
              <a:rPr lang="nl-NL" sz="1400" dirty="0"/>
              <a:t> are: Next 3 sheets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400" dirty="0"/>
          </a:p>
          <a:p>
            <a:r>
              <a:rPr lang="nl-NL" sz="1400" dirty="0"/>
              <a:t>3 min:</a:t>
            </a:r>
          </a:p>
          <a:p>
            <a:r>
              <a:rPr lang="nl-NL" sz="1400" dirty="0"/>
              <a:t>-</a:t>
            </a:r>
            <a:r>
              <a:rPr lang="nl-NL" sz="1400" dirty="0" err="1"/>
              <a:t>bullets</a:t>
            </a:r>
            <a:r>
              <a:rPr lang="nl-NL" sz="1400" dirty="0"/>
              <a:t> on </a:t>
            </a:r>
            <a:r>
              <a:rPr lang="nl-NL" sz="1400" dirty="0" err="1"/>
              <a:t>this</a:t>
            </a:r>
            <a:r>
              <a:rPr lang="nl-NL" sz="1400" dirty="0"/>
              <a:t> sheet</a:t>
            </a:r>
          </a:p>
          <a:p>
            <a:endParaRPr lang="nl-NL" sz="1400" dirty="0"/>
          </a:p>
          <a:p>
            <a:endParaRPr lang="nl-NL" sz="1400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9CC5F-531B-4294-9CC6-0300F867248D}" type="slidenum">
              <a:rPr kumimoji="0" lang="nl-NL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418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/>
              <a:t>Auping</a:t>
            </a:r>
          </a:p>
          <a:p>
            <a:r>
              <a:rPr lang="nl-NL"/>
              <a:t>Van productie op voorraad naar productie</a:t>
            </a:r>
            <a:r>
              <a:rPr lang="nl-NL" baseline="0"/>
              <a:t> op order</a:t>
            </a:r>
          </a:p>
          <a:p>
            <a:r>
              <a:rPr lang="nl-NL" baseline="0"/>
              <a:t>Variatie spiralen: (</a:t>
            </a:r>
            <a:r>
              <a:rPr lang="nl-NL" baseline="0" err="1"/>
              <a:t>Criade</a:t>
            </a:r>
            <a:r>
              <a:rPr lang="nl-NL" baseline="0"/>
              <a:t>/Original 6b x 4l x 5t + Royal 3bx3lx5tx3kl ca. 300 types</a:t>
            </a:r>
          </a:p>
          <a:p>
            <a:r>
              <a:rPr lang="nl-NL" baseline="0"/>
              <a:t>Doorlooptijd staal van 1 week naar 3,5 uur</a:t>
            </a:r>
            <a:endParaRPr lang="nl-NL"/>
          </a:p>
          <a:p>
            <a:r>
              <a:rPr lang="nl-NL"/>
              <a:t>Voorraden</a:t>
            </a:r>
            <a:r>
              <a:rPr lang="nl-NL" baseline="0"/>
              <a:t> van </a:t>
            </a:r>
            <a:r>
              <a:rPr lang="nl-NL" err="1"/>
              <a:t>Van</a:t>
            </a:r>
            <a:r>
              <a:rPr lang="nl-NL"/>
              <a:t> 12 </a:t>
            </a:r>
            <a:r>
              <a:rPr lang="nl-NL" err="1"/>
              <a:t>mljn</a:t>
            </a:r>
            <a:r>
              <a:rPr lang="nl-NL"/>
              <a:t> naar 3 </a:t>
            </a:r>
            <a:r>
              <a:rPr lang="nl-NL" err="1"/>
              <a:t>mljn</a:t>
            </a:r>
            <a:endParaRPr lang="nl-NL"/>
          </a:p>
          <a:p>
            <a:endParaRPr lang="nl-NL"/>
          </a:p>
          <a:p>
            <a:r>
              <a:rPr lang="nl-NL" sz="1200"/>
              <a:t>Van </a:t>
            </a:r>
            <a:r>
              <a:rPr lang="nl-NL" sz="1200" err="1"/>
              <a:t>Vuuren</a:t>
            </a:r>
            <a:r>
              <a:rPr lang="nl-NL" sz="1200" baseline="0"/>
              <a:t> in </a:t>
            </a:r>
            <a:r>
              <a:rPr lang="nl-NL" sz="1200" baseline="0" err="1"/>
              <a:t>Grou</a:t>
            </a:r>
            <a:endParaRPr lang="nl-NL" sz="1200" baseline="0"/>
          </a:p>
          <a:p>
            <a:r>
              <a:rPr lang="nl-NL" sz="1200" baseline="0" err="1"/>
              <a:t>Speciaaldeuren</a:t>
            </a:r>
            <a:r>
              <a:rPr lang="nl-NL" sz="1200" baseline="0"/>
              <a:t> Utiliteitsbouw (specifieke eis deuren brandwerend/straling/geluid…)</a:t>
            </a:r>
            <a:endParaRPr lang="nl-NL" sz="1200"/>
          </a:p>
          <a:p>
            <a:r>
              <a:rPr lang="nl-NL" sz="1200"/>
              <a:t>Project ontwerp en realisatie geautomatiseerde </a:t>
            </a:r>
            <a:r>
              <a:rPr lang="nl-NL" sz="1200" err="1"/>
              <a:t>paneelopbouwlijn</a:t>
            </a:r>
            <a:r>
              <a:rPr lang="nl-NL" sz="1200" baseline="0"/>
              <a:t> </a:t>
            </a:r>
          </a:p>
          <a:p>
            <a:r>
              <a:rPr lang="nl-NL" sz="1200" baseline="0" err="1"/>
              <a:t>Klantspecifiek</a:t>
            </a:r>
            <a:r>
              <a:rPr lang="nl-NL" sz="1200" baseline="0"/>
              <a:t>, met veel variatie (Vulling 6 varianten/randhout 8/dekplaat 6/HPL </a:t>
            </a:r>
            <a:r>
              <a:rPr lang="nl-NL" sz="1200" baseline="0" err="1"/>
              <a:t>zichtlaag</a:t>
            </a:r>
            <a:r>
              <a:rPr lang="nl-NL" sz="1200" baseline="0"/>
              <a:t> 100, laagvolgorde, afmetingen hoogte 300 – 3050 mm, breedte 300-1525)</a:t>
            </a:r>
            <a:endParaRPr lang="nl-NL" sz="1200"/>
          </a:p>
          <a:p>
            <a:r>
              <a:rPr lang="nl-NL" sz="1200"/>
              <a:t>Korte levertijden</a:t>
            </a:r>
          </a:p>
          <a:p>
            <a:r>
              <a:rPr lang="nl-NL" sz="1200"/>
              <a:t>Takt 25 seconden (1000 deuren per ploeg in dagdienst)</a:t>
            </a:r>
          </a:p>
          <a:p>
            <a:r>
              <a:rPr lang="nl-NL" sz="1200" baseline="0"/>
              <a:t>Projectwaarde ca. 7 miljoen (IJssel urendeel ca. 2 miljoen)</a:t>
            </a:r>
          </a:p>
          <a:p>
            <a:r>
              <a:rPr lang="nl-NL" sz="1200" baseline="0"/>
              <a:t>PJL Taco </a:t>
            </a:r>
            <a:r>
              <a:rPr lang="nl-NL" sz="1200" baseline="0" err="1"/>
              <a:t>Overvliet</a:t>
            </a:r>
            <a:r>
              <a:rPr lang="nl-NL" sz="1200" baseline="0"/>
              <a:t>, BK Clint Swager, Johan van Elven</a:t>
            </a:r>
          </a:p>
          <a:p>
            <a:r>
              <a:rPr lang="nl-NL" sz="1200" baseline="0"/>
              <a:t>Engineering Johan vd Kooij, Jan Rigterink, Wiebe Koning, Ko van </a:t>
            </a:r>
            <a:r>
              <a:rPr lang="nl-NL" sz="1200" baseline="0" err="1"/>
              <a:t>Oldenbarneveld</a:t>
            </a:r>
            <a:r>
              <a:rPr lang="nl-NL" sz="1200" baseline="0"/>
              <a:t>, Paul de Jong</a:t>
            </a:r>
          </a:p>
          <a:p>
            <a:r>
              <a:rPr lang="nl-NL" sz="1200" baseline="0"/>
              <a:t>IA Bauke vd Berg/Monique Akkerman, Tim van Dalfsen, IA bekabeling: Jan Kleefstra</a:t>
            </a:r>
            <a:endParaRPr lang="nl-NL" sz="1200"/>
          </a:p>
          <a:p>
            <a:endParaRPr lang="nl-NL"/>
          </a:p>
          <a:p>
            <a:endParaRPr lang="nl-NL"/>
          </a:p>
          <a:p>
            <a:endParaRPr lang="nl-NL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Handout presentation, September 28th, 29th, 2011</a:t>
            </a:r>
            <a:endParaRPr kumimoji="0" lang="nl-NL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IJssel Technologie B.V.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D3CB06-1F85-41EF-B24C-606E83C836AB}" type="slidenum">
              <a:rPr kumimoji="0" lang="nl-NL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032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/>
              <a:t>1 min: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err="1"/>
              <a:t>Condition</a:t>
            </a:r>
            <a:r>
              <a:rPr lang="nl-NL" sz="1400"/>
              <a:t> </a:t>
            </a:r>
            <a:r>
              <a:rPr lang="nl-NL" sz="1400" err="1"/>
              <a:t>Based</a:t>
            </a:r>
            <a:r>
              <a:rPr lang="nl-NL" sz="1400" baseline="0"/>
              <a:t> </a:t>
            </a:r>
            <a:r>
              <a:rPr lang="nl-NL" sz="1400" baseline="0" err="1"/>
              <a:t>Predictive</a:t>
            </a:r>
            <a:r>
              <a:rPr lang="nl-NL" sz="1400" baseline="0"/>
              <a:t> Maintenance</a:t>
            </a:r>
            <a:endParaRPr lang="nl-NL" sz="14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4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/>
              <a:t>3 min: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nl-NL" sz="1400"/>
              <a:t>We have </a:t>
            </a:r>
            <a:r>
              <a:rPr lang="nl-NL" sz="1400" err="1"/>
              <a:t>developed</a:t>
            </a:r>
            <a:r>
              <a:rPr lang="nl-NL" sz="1400"/>
              <a:t> a system </a:t>
            </a:r>
            <a:r>
              <a:rPr lang="nl-NL" sz="1400" err="1"/>
              <a:t>called</a:t>
            </a:r>
            <a:r>
              <a:rPr lang="nl-NL" sz="1400" baseline="0"/>
              <a:t> </a:t>
            </a:r>
            <a:r>
              <a:rPr lang="nl-NL" sz="1400" b="1" err="1"/>
              <a:t>UptimeWorks</a:t>
            </a:r>
            <a:endParaRPr lang="nl-NL" sz="1400" b="1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nl-NL" sz="1400" err="1"/>
              <a:t>Based</a:t>
            </a:r>
            <a:r>
              <a:rPr lang="nl-NL" sz="1400"/>
              <a:t> </a:t>
            </a:r>
            <a:r>
              <a:rPr lang="nl-NL" sz="1400" err="1"/>
              <a:t>upon</a:t>
            </a:r>
            <a:r>
              <a:rPr lang="nl-NL" sz="1400" baseline="0"/>
              <a:t> </a:t>
            </a:r>
            <a:r>
              <a:rPr lang="nl-NL" sz="1400" baseline="0" err="1"/>
              <a:t>h</a:t>
            </a:r>
            <a:r>
              <a:rPr lang="nl-NL" sz="1400" err="1"/>
              <a:t>ighly</a:t>
            </a:r>
            <a:r>
              <a:rPr lang="nl-NL" sz="1400"/>
              <a:t> accurate </a:t>
            </a:r>
            <a:r>
              <a:rPr lang="nl-NL" sz="1400" b="1"/>
              <a:t>24-bit</a:t>
            </a:r>
            <a:r>
              <a:rPr lang="nl-NL" sz="1400" b="1" baseline="0"/>
              <a:t> </a:t>
            </a:r>
            <a:r>
              <a:rPr lang="nl-NL" sz="1400" b="1" baseline="0" err="1"/>
              <a:t>vibration</a:t>
            </a:r>
            <a:r>
              <a:rPr lang="nl-NL" sz="1400" b="1" baseline="0"/>
              <a:t> </a:t>
            </a:r>
            <a:r>
              <a:rPr lang="nl-NL" sz="1400" b="1" baseline="0" err="1"/>
              <a:t>measurements</a:t>
            </a:r>
            <a:r>
              <a:rPr lang="nl-NL" sz="1400" b="1" baseline="0"/>
              <a:t>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nl-NL" sz="1400" b="0" baseline="0"/>
              <a:t>is</a:t>
            </a:r>
            <a:r>
              <a:rPr lang="nl-NL" sz="1400" baseline="0"/>
              <a:t> </a:t>
            </a:r>
            <a:r>
              <a:rPr lang="nl-NL" sz="1400" baseline="0" err="1"/>
              <a:t>able</a:t>
            </a:r>
            <a:r>
              <a:rPr lang="nl-NL" sz="1400" baseline="0"/>
              <a:t> </a:t>
            </a:r>
            <a:r>
              <a:rPr lang="nl-NL" sz="1400" baseline="0" err="1"/>
              <a:t>to</a:t>
            </a:r>
            <a:r>
              <a:rPr lang="nl-NL" sz="1400" baseline="0"/>
              <a:t> </a:t>
            </a:r>
            <a:r>
              <a:rPr lang="nl-NL" sz="1400" baseline="0" err="1"/>
              <a:t>detect</a:t>
            </a:r>
            <a:r>
              <a:rPr lang="nl-NL" sz="1400" baseline="0"/>
              <a:t> </a:t>
            </a:r>
            <a:r>
              <a:rPr lang="nl-NL" sz="1400" baseline="0" err="1"/>
              <a:t>problems</a:t>
            </a:r>
            <a:r>
              <a:rPr lang="nl-NL" sz="1400" baseline="0"/>
              <a:t> </a:t>
            </a:r>
            <a:r>
              <a:rPr lang="nl-NL" sz="1400" b="1" baseline="0"/>
              <a:t>2-3 </a:t>
            </a:r>
            <a:r>
              <a:rPr lang="nl-NL" sz="1400" b="1" baseline="0" err="1"/>
              <a:t>months</a:t>
            </a:r>
            <a:r>
              <a:rPr lang="nl-NL" sz="1400" b="1" baseline="0"/>
              <a:t> </a:t>
            </a:r>
            <a:r>
              <a:rPr lang="nl-NL" sz="1400" b="1" baseline="0" err="1"/>
              <a:t>ahead</a:t>
            </a:r>
            <a:r>
              <a:rPr lang="nl-NL" sz="1400" b="1" baseline="0"/>
              <a:t>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nl-NL" sz="1400" b="0" baseline="0" err="1"/>
              <a:t>so</a:t>
            </a:r>
            <a:r>
              <a:rPr lang="nl-NL" sz="1400" b="0" baseline="0"/>
              <a:t> </a:t>
            </a:r>
            <a:r>
              <a:rPr lang="nl-NL" sz="1400" b="0" baseline="0" err="1"/>
              <a:t>they</a:t>
            </a:r>
            <a:r>
              <a:rPr lang="nl-NL" sz="1400" b="0" baseline="0"/>
              <a:t> </a:t>
            </a:r>
            <a:r>
              <a:rPr lang="nl-NL" sz="1400" b="0" baseline="0" err="1"/>
              <a:t>can</a:t>
            </a:r>
            <a:r>
              <a:rPr lang="nl-NL" sz="1400" b="0" baseline="0"/>
              <a:t> </a:t>
            </a:r>
            <a:r>
              <a:rPr lang="nl-NL" sz="1400" b="0" baseline="0" err="1"/>
              <a:t>be</a:t>
            </a:r>
            <a:r>
              <a:rPr lang="nl-NL" sz="1400" b="0" baseline="0"/>
              <a:t> </a:t>
            </a:r>
            <a:r>
              <a:rPr lang="nl-NL" sz="1400" b="0" baseline="0" err="1"/>
              <a:t>solved</a:t>
            </a:r>
            <a:r>
              <a:rPr lang="nl-NL" sz="1400" b="0" baseline="0"/>
              <a:t> </a:t>
            </a:r>
            <a:r>
              <a:rPr lang="nl-NL" sz="1400" b="0" baseline="0" err="1"/>
              <a:t>during</a:t>
            </a:r>
            <a:r>
              <a:rPr lang="nl-NL" sz="1400" b="0" baseline="0"/>
              <a:t> </a:t>
            </a:r>
            <a:r>
              <a:rPr lang="nl-NL" sz="1400" b="1" baseline="0" err="1"/>
              <a:t>regular</a:t>
            </a:r>
            <a:r>
              <a:rPr lang="nl-NL" sz="1400" b="1" baseline="0"/>
              <a:t> </a:t>
            </a:r>
            <a:r>
              <a:rPr lang="nl-NL" sz="1400" b="1" baseline="0" err="1"/>
              <a:t>planned</a:t>
            </a:r>
            <a:r>
              <a:rPr lang="nl-NL" sz="1400" b="1" baseline="0"/>
              <a:t> maintenance </a:t>
            </a:r>
            <a:r>
              <a:rPr lang="nl-NL" sz="1400" b="0" baseline="0" err="1"/>
              <a:t>stops</a:t>
            </a:r>
            <a:r>
              <a:rPr lang="nl-NL" sz="1400" b="0" baseline="0"/>
              <a:t> </a:t>
            </a:r>
            <a:r>
              <a:rPr lang="nl-NL" sz="1400" b="1" baseline="0" err="1"/>
              <a:t>instead</a:t>
            </a:r>
            <a:r>
              <a:rPr lang="nl-NL" sz="1400" b="1" baseline="0"/>
              <a:t> of </a:t>
            </a:r>
            <a:r>
              <a:rPr lang="nl-NL" sz="1400" b="0" baseline="0" err="1"/>
              <a:t>leading</a:t>
            </a:r>
            <a:r>
              <a:rPr lang="nl-NL" sz="1400" b="0" baseline="0"/>
              <a:t> </a:t>
            </a:r>
            <a:r>
              <a:rPr lang="nl-NL" sz="1400" b="0" baseline="0" err="1"/>
              <a:t>towards</a:t>
            </a:r>
            <a:r>
              <a:rPr lang="nl-NL" sz="1400" b="1" baseline="0"/>
              <a:t> </a:t>
            </a:r>
            <a:r>
              <a:rPr lang="nl-NL" sz="1400" b="1" baseline="0" err="1"/>
              <a:t>unplanned</a:t>
            </a:r>
            <a:r>
              <a:rPr lang="nl-NL" sz="1400" b="1" baseline="0"/>
              <a:t> downtime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sz="14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Sytems</a:t>
            </a:r>
            <a:r>
              <a:rPr lang="en-US"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operational at </a:t>
            </a:r>
            <a:r>
              <a:rPr lang="en-US" sz="14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Tata Steel, Scania, Cargill and Coca Cola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sz="14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Wireless Smart Sensors/Cloud-connectivity/Predictive Maintenance Algorithms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US" sz="140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Maintenance Algorithms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sz="14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Recognize and set alarms (anomaly detection)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sz="14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Automate Labeling problems (soft foot, alignment, inner/outer race/In-balance/Cavity)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sz="14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Predict remaining run-time before failure</a:t>
            </a:r>
          </a:p>
          <a:p>
            <a:endParaRPr lang="nl-NL" baseline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9CC5F-531B-4294-9CC6-0300F867248D}" type="slidenum">
              <a:rPr kumimoji="0" lang="nl-NL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315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Under </a:t>
            </a:r>
            <a:r>
              <a:rPr lang="nl-NL" dirty="0" err="1"/>
              <a:t>construction</a:t>
            </a:r>
            <a:r>
              <a:rPr lang="nl-NL" baseline="0" dirty="0"/>
              <a:t>. </a:t>
            </a:r>
            <a:r>
              <a:rPr lang="nl-NL" dirty="0"/>
              <a:t>Projectleider makkelijker toegang tot zijn projecten. inloggen </a:t>
            </a:r>
            <a:r>
              <a:rPr lang="nl-NL" dirty="0" err="1"/>
              <a:t>citrix</a:t>
            </a:r>
            <a:r>
              <a:rPr lang="nl-NL" dirty="0"/>
              <a:t>, </a:t>
            </a:r>
            <a:r>
              <a:rPr lang="nl-NL" dirty="0" err="1"/>
              <a:t>acto</a:t>
            </a:r>
            <a:r>
              <a:rPr lang="nl-NL" dirty="0"/>
              <a:t> (efficiëntie verbetering/project</a:t>
            </a:r>
            <a:r>
              <a:rPr lang="nl-NL" baseline="0" dirty="0"/>
              <a:t> bewaking)</a:t>
            </a:r>
          </a:p>
          <a:p>
            <a:endParaRPr lang="nl-NL" baseline="0" dirty="0"/>
          </a:p>
          <a:p>
            <a:r>
              <a:rPr lang="nl-NL" baseline="0" dirty="0" err="1"/>
              <a:t>Urenapp</a:t>
            </a:r>
            <a:r>
              <a:rPr lang="nl-NL" baseline="0" dirty="0"/>
              <a:t>: Harry van Zuthem</a:t>
            </a:r>
          </a:p>
          <a:p>
            <a:r>
              <a:rPr lang="nl-NL" baseline="0" dirty="0"/>
              <a:t>Ultimo Go: Tegenwoordig op alle plekken waar we overgaan op een nieuw onderhoudsbeheerssysteem gelijk de tablet/smartphone functionaliteit meegenomen</a:t>
            </a:r>
          </a:p>
          <a:p>
            <a:endParaRPr lang="nl-NL" baseline="0" dirty="0"/>
          </a:p>
          <a:p>
            <a:r>
              <a:rPr lang="nl-NL" baseline="0" dirty="0" err="1"/>
              <a:t>Mafuta</a:t>
            </a:r>
            <a:r>
              <a:rPr lang="nl-NL" baseline="0" dirty="0"/>
              <a:t>: Aansturing van </a:t>
            </a:r>
            <a:r>
              <a:rPr lang="nl-NL" baseline="0" dirty="0" err="1"/>
              <a:t>smeertechnisch</a:t>
            </a:r>
            <a:r>
              <a:rPr lang="nl-NL" baseline="0" dirty="0"/>
              <a:t> onderhoud en visuele inspecties vanuit een internetdatabase naar de smartphone met mogelijkheid uitvoeringsfeedback rechtstreeks up te </a:t>
            </a:r>
            <a:r>
              <a:rPr lang="nl-NL" baseline="0" dirty="0" err="1"/>
              <a:t>loaden</a:t>
            </a:r>
            <a:r>
              <a:rPr lang="nl-NL" baseline="0" dirty="0"/>
              <a:t> (foto’s </a:t>
            </a:r>
            <a:r>
              <a:rPr lang="nl-NL" baseline="0" dirty="0" err="1"/>
              <a:t>meetgegevenens</a:t>
            </a:r>
            <a:r>
              <a:rPr lang="nl-NL" baseline="0" dirty="0"/>
              <a:t>, en opmerkingen) 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5862A-BDA8-426D-A3BF-D7ED4F2144A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14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9CC5F-531B-4294-9CC6-0300F867248D}" type="slidenum">
              <a:rPr lang="nl-NL" smtClean="0"/>
              <a:pPr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88189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9CC5F-531B-4294-9CC6-0300F867248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7234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C071FC-8AD8-4E0E-90ED-071C2B1F09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274C123-3415-454C-A038-5BBEDA0F54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BD38EB7-10EF-4998-AD8C-4EAF89166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4DA2-B631-478F-80E3-C9B8B6DB34A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9ACB1B0-8869-4202-BB94-E18095C72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37ACE3A-8BD5-4CA7-B0FF-15478116E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BE-E40B-4BA4-99AD-410C670670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6516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9A000E-C211-42E3-BA08-89252F696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812E782-59E5-42DC-B162-ED04BFF78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C9031C8-42DC-49F4-B487-08A5C1F62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4DA2-B631-478F-80E3-C9B8B6DB34A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CDC5018-B59E-4018-B2A0-D58C11C33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4153B4C-CD5E-4F80-91DF-940893907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BE-E40B-4BA4-99AD-410C670670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6068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4EF9893-8A13-4DBF-B05B-C0BD9930C9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13A6D52-FCF3-4536-8D9C-6DA1C7597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7B7FF16-C13A-417D-8B43-E525DAE08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4DA2-B631-478F-80E3-C9B8B6DB34A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E10978-6D9A-4120-8E4A-3B2DFEE09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03A2BCA-20D9-49DF-86E6-F436703F8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BE-E40B-4BA4-99AD-410C670670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3254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89884" cy="690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446867" y="1529278"/>
            <a:ext cx="8830733" cy="1470025"/>
          </a:xfrm>
        </p:spPr>
        <p:txBody>
          <a:bodyPr tIns="0" anchor="b" anchorCtr="0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446867" y="3020549"/>
            <a:ext cx="8833709" cy="1752600"/>
          </a:xfrm>
        </p:spPr>
        <p:txBody>
          <a:bodyPr tIns="0"/>
          <a:lstStyle>
            <a:lvl1pPr marL="0" indent="0" algn="l">
              <a:buNone/>
              <a:defRPr sz="3733">
                <a:solidFill>
                  <a:schemeClr val="accent2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2447595" y="6396684"/>
            <a:ext cx="1728192" cy="365125"/>
          </a:xfrm>
          <a:prstGeom prst="rect">
            <a:avLst/>
          </a:prstGeom>
        </p:spPr>
        <p:txBody>
          <a:bodyPr/>
          <a:lstStyle/>
          <a:p>
            <a:fld id="{23BC775E-BEDB-46F0-B76C-42562E094AD4}" type="datetime1">
              <a:rPr lang="nl-NL" smtClean="0"/>
              <a:pPr/>
              <a:t>2-9-2022</a:t>
            </a:fld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647D96-09DB-4AB1-BF33-32B97071966E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5B0DC1A-CFB8-4C50-8A65-3AF20E483ECC}"/>
              </a:ext>
            </a:extLst>
          </p:cNvPr>
          <p:cNvSpPr txBox="1"/>
          <p:nvPr userDrawn="1"/>
        </p:nvSpPr>
        <p:spPr>
          <a:xfrm>
            <a:off x="8112224" y="6491723"/>
            <a:ext cx="3613490" cy="2974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333" i="1">
                <a:solidFill>
                  <a:schemeClr val="accent1"/>
                </a:solidFill>
                <a:latin typeface="+mn-lt"/>
                <a:cs typeface="Calibri Light" panose="020F0302020204030204" pitchFamily="34" charset="0"/>
              </a:rPr>
              <a:t>Uw partner in</a:t>
            </a:r>
            <a:r>
              <a:rPr lang="nl-NL" sz="1333" i="1" u="none">
                <a:solidFill>
                  <a:schemeClr val="accent1"/>
                </a:solidFill>
                <a:latin typeface="+mn-lt"/>
                <a:cs typeface="Calibri Light" panose="020F0302020204030204" pitchFamily="34" charset="0"/>
              </a:rPr>
              <a:t> duurzame </a:t>
            </a:r>
            <a:r>
              <a:rPr lang="nl-NL" sz="1333" i="1">
                <a:solidFill>
                  <a:schemeClr val="accent1"/>
                </a:solidFill>
                <a:latin typeface="+mn-lt"/>
                <a:cs typeface="Calibri Light" panose="020F0302020204030204" pitchFamily="34" charset="0"/>
              </a:rPr>
              <a:t>productieverbetering</a:t>
            </a:r>
          </a:p>
        </p:txBody>
      </p:sp>
    </p:spTree>
    <p:extLst>
      <p:ext uri="{BB962C8B-B14F-4D97-AF65-F5344CB8AC3E}">
        <p14:creationId xmlns:p14="http://schemas.microsoft.com/office/powerpoint/2010/main" val="2251090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2447595" y="6396684"/>
            <a:ext cx="1728192" cy="365125"/>
          </a:xfrm>
          <a:prstGeom prst="rect">
            <a:avLst/>
          </a:prstGeom>
        </p:spPr>
        <p:txBody>
          <a:bodyPr/>
          <a:lstStyle/>
          <a:p>
            <a:fld id="{7FC18063-FC38-4996-B285-D2F7B53B9A3B}" type="datetime1">
              <a:rPr lang="nl-NL" smtClean="0"/>
              <a:pPr/>
              <a:t>2-9-2022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407701" y="5349214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Uw partner in productieresultaat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7D96-09DB-4AB1-BF33-32B97071966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5801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2447595" y="6396684"/>
            <a:ext cx="1728192" cy="365125"/>
          </a:xfrm>
          <a:prstGeom prst="rect">
            <a:avLst/>
          </a:prstGeom>
        </p:spPr>
        <p:txBody>
          <a:bodyPr/>
          <a:lstStyle/>
          <a:p>
            <a:fld id="{96AC9AE7-88CD-4731-BF9F-8C00275A56F3}" type="datetime1">
              <a:rPr lang="nl-NL" smtClean="0"/>
              <a:pPr/>
              <a:t>2-9-2022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7D96-09DB-4AB1-BF33-32B97071966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3060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C071FC-8AD8-4E0E-90ED-071C2B1F09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274C123-3415-454C-A038-5BBEDA0F54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BD38EB7-10EF-4998-AD8C-4EAF89166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4DA2-B631-478F-80E3-C9B8B6DB34A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9ACB1B0-8869-4202-BB94-E18095C72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37ACE3A-8BD5-4CA7-B0FF-15478116E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BE-E40B-4BA4-99AD-410C670670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9250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296C47-E021-4C04-B134-0D581D0DE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D01ED6-87FB-44CF-B084-6DC858597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2533116-D91C-4CB6-ABF4-7D6AFF1FE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4DA2-B631-478F-80E3-C9B8B6DB34A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C36663C-CD17-4DEB-9F76-EDDE2DB41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554D06-DF2D-4761-B131-6474A802A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BE-E40B-4BA4-99AD-410C670670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090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D5BE40-9D6F-43D4-8C84-AD2107793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B332745-DC0C-41D2-B03E-0974B672D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5E629BD-E3E0-4122-AF18-F15D402A9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4DA2-B631-478F-80E3-C9B8B6DB34A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552B32-0F79-4339-A29B-7EC9336B8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6956E3-B900-49D4-B572-F1B75E132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BE-E40B-4BA4-99AD-410C670670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83936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D49C11-44D3-49E2-856F-85B39D50D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D7D605-4B12-4F06-A1A6-D55EBC2013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EC56B52-03AD-4931-86A7-27C57BA051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A315D10-C714-4240-AF78-6F6AEABF2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4DA2-B631-478F-80E3-C9B8B6DB34A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42E86F1-DA24-4579-920E-287D9B2AC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DFF607A-ADC6-4140-8679-1B9AA5733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BE-E40B-4BA4-99AD-410C670670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34088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18ABD2-D1B7-43E3-AD4B-DD8D26F46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1CD53B1-0A65-4A71-93D6-079232773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D60B8FB-88BD-4CAA-B32F-B63E4092D4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CD46CA5-25DE-4DB4-B02B-EB50ABFFA5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86EA949-23AA-405D-B5BF-4BE208143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A89171F-6C06-4C70-8C3F-DEF973D32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4DA2-B631-478F-80E3-C9B8B6DB34A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08A7C75-8717-49F8-BFE7-D7AB9A1D2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838B978-51CC-4682-B82F-F9609F01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BE-E40B-4BA4-99AD-410C670670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1738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296C47-E021-4C04-B134-0D581D0DE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D01ED6-87FB-44CF-B084-6DC858597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2533116-D91C-4CB6-ABF4-7D6AFF1FE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4DA2-B631-478F-80E3-C9B8B6DB34A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C36663C-CD17-4DEB-9F76-EDDE2DB41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554D06-DF2D-4761-B131-6474A802A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BE-E40B-4BA4-99AD-410C670670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9508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0BD5E0-6145-4DA8-8595-D7D7AC849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AA23124-FFDA-42B6-8F2A-C999280C8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4DA2-B631-478F-80E3-C9B8B6DB34A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3BB8B2B-9EFB-49F4-89B4-7A6EB936D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F55BE3A-1B77-4A3F-AAB5-9A763ED09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BE-E40B-4BA4-99AD-410C670670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5804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217F507-C83E-4D9F-A2C3-5D22CA5C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4DA2-B631-478F-80E3-C9B8B6DB34A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A3346C5-99CF-4BC0-89A7-E358FBFE0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2A2E048-CC21-4BBD-A767-69579A2EF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BE-E40B-4BA4-99AD-410C670670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766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3CA499-1CB7-4948-834D-D19B795E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962C4A-F134-4F11-8932-EC2446251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D8375BF-31EF-410D-8B42-66602BC15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8F849C8-8367-4348-8DC3-ED39FF5B5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4DA2-B631-478F-80E3-C9B8B6DB34A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F4C1F4D-7E65-4A29-BCA4-451CC0BBC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C40F53C-4167-40FB-8101-FC1FC3FB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BE-E40B-4BA4-99AD-410C670670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12890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E54187-3E3D-4F35-9BE1-655A91501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65D30C6-E549-491D-94E6-4745EC27E8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6830A61-4FAA-4911-A163-ADAA512A28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CA40A4C-8831-4AAF-A77B-08E211204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4DA2-B631-478F-80E3-C9B8B6DB34A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AA73678-9C22-4FB2-A26D-BF5D4839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D8A53C6-19A9-4FCB-83F3-CAB920716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BE-E40B-4BA4-99AD-410C670670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6983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9A000E-C211-42E3-BA08-89252F696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812E782-59E5-42DC-B162-ED04BFF78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C9031C8-42DC-49F4-B487-08A5C1F62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4DA2-B631-478F-80E3-C9B8B6DB34A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CDC5018-B59E-4018-B2A0-D58C11C33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4153B4C-CD5E-4F80-91DF-940893907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BE-E40B-4BA4-99AD-410C670670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2196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4EF9893-8A13-4DBF-B05B-C0BD9930C9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13A6D52-FCF3-4536-8D9C-6DA1C7597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7B7FF16-C13A-417D-8B43-E525DAE08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4DA2-B631-478F-80E3-C9B8B6DB34A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E10978-6D9A-4120-8E4A-3B2DFEE09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03A2BCA-20D9-49DF-86E6-F436703F8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BE-E40B-4BA4-99AD-410C670670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7631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D5BE40-9D6F-43D4-8C84-AD2107793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B332745-DC0C-41D2-B03E-0974B672D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5E629BD-E3E0-4122-AF18-F15D402A9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4DA2-B631-478F-80E3-C9B8B6DB34A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552B32-0F79-4339-A29B-7EC9336B8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6956E3-B900-49D4-B572-F1B75E132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BE-E40B-4BA4-99AD-410C670670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9364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D49C11-44D3-49E2-856F-85B39D50D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D7D605-4B12-4F06-A1A6-D55EBC2013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EC56B52-03AD-4931-86A7-27C57BA051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A315D10-C714-4240-AF78-6F6AEABF2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4DA2-B631-478F-80E3-C9B8B6DB34A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42E86F1-DA24-4579-920E-287D9B2AC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DFF607A-ADC6-4140-8679-1B9AA5733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BE-E40B-4BA4-99AD-410C670670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436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18ABD2-D1B7-43E3-AD4B-DD8D26F46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1CD53B1-0A65-4A71-93D6-079232773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D60B8FB-88BD-4CAA-B32F-B63E4092D4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CD46CA5-25DE-4DB4-B02B-EB50ABFFA5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86EA949-23AA-405D-B5BF-4BE208143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A89171F-6C06-4C70-8C3F-DEF973D32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4DA2-B631-478F-80E3-C9B8B6DB34A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08A7C75-8717-49F8-BFE7-D7AB9A1D2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838B978-51CC-4682-B82F-F9609F01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BE-E40B-4BA4-99AD-410C670670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4674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0BD5E0-6145-4DA8-8595-D7D7AC849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AA23124-FFDA-42B6-8F2A-C999280C8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4DA2-B631-478F-80E3-C9B8B6DB34A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3BB8B2B-9EFB-49F4-89B4-7A6EB936D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F55BE3A-1B77-4A3F-AAB5-9A763ED09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BE-E40B-4BA4-99AD-410C670670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8751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217F507-C83E-4D9F-A2C3-5D22CA5C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4DA2-B631-478F-80E3-C9B8B6DB34A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A3346C5-99CF-4BC0-89A7-E358FBFE0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2A2E048-CC21-4BBD-A767-69579A2EF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BE-E40B-4BA4-99AD-410C67067046}" type="slidenum">
              <a:rPr lang="nl-NL" smtClean="0"/>
              <a:t>‹nr.›</a:t>
            </a:fld>
            <a:endParaRPr lang="nl-NL"/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8205C0C1-E703-2F05-1ED4-AB81317CA4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29" b="95765" l="0" r="97360">
                        <a14:foregroundMark x1="23762" y1="95114" x2="22112" y2="73616"/>
                        <a14:foregroundMark x1="22112" y1="73616" x2="1650" y2="44951"/>
                        <a14:foregroundMark x1="1650" y1="44951" x2="5941" y2="31270"/>
                        <a14:foregroundMark x1="85479" y1="29967" x2="78548" y2="13681"/>
                        <a14:foregroundMark x1="78548" y1="13681" x2="60066" y2="2932"/>
                        <a14:foregroundMark x1="60066" y1="2932" x2="40594" y2="977"/>
                        <a14:foregroundMark x1="40594" y1="977" x2="21782" y2="6189"/>
                        <a14:foregroundMark x1="21782" y1="6189" x2="20462" y2="7166"/>
                        <a14:foregroundMark x1="17492" y1="16287" x2="63366" y2="36156"/>
                        <a14:foregroundMark x1="63366" y1="36156" x2="94719" y2="67752"/>
                        <a14:foregroundMark x1="56766" y1="2280" x2="35644" y2="3257"/>
                        <a14:foregroundMark x1="35644" y1="3257" x2="36634" y2="1954"/>
                        <a14:foregroundMark x1="7591" y1="25081" x2="77228" y2="82736"/>
                        <a14:foregroundMark x1="36634" y1="35179" x2="58746" y2="47557"/>
                        <a14:foregroundMark x1="58746" y1="47557" x2="76238" y2="66124"/>
                        <a14:foregroundMark x1="61386" y1="15961" x2="41914" y2="17264"/>
                        <a14:foregroundMark x1="41914" y1="17264" x2="26733" y2="23127"/>
                        <a14:foregroundMark x1="45215" y1="19218" x2="45215" y2="19218"/>
                        <a14:foregroundMark x1="21452" y1="39739" x2="21452" y2="39739"/>
                        <a14:foregroundMark x1="8581" y1="41368" x2="64356" y2="81759"/>
                        <a14:foregroundMark x1="64356" y1="81759" x2="60726" y2="92508"/>
                        <a14:foregroundMark x1="23762" y1="96091" x2="23762" y2="96091"/>
                        <a14:foregroundMark x1="30033" y1="59283" x2="55116" y2="66775"/>
                        <a14:foregroundMark x1="97360" y1="66450" x2="97360" y2="66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1"/>
          <a:stretch/>
        </p:blipFill>
        <p:spPr bwMode="auto">
          <a:xfrm>
            <a:off x="10346846" y="179995"/>
            <a:ext cx="1504950" cy="1581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0553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3CA499-1CB7-4948-834D-D19B795E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962C4A-F134-4F11-8932-EC2446251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D8375BF-31EF-410D-8B42-66602BC15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8F849C8-8367-4348-8DC3-ED39FF5B5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4DA2-B631-478F-80E3-C9B8B6DB34A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F4C1F4D-7E65-4A29-BCA4-451CC0BBC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C40F53C-4167-40FB-8101-FC1FC3FB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BE-E40B-4BA4-99AD-410C670670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9684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E54187-3E3D-4F35-9BE1-655A91501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65D30C6-E549-491D-94E6-4745EC27E8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6830A61-4FAA-4911-A163-ADAA512A28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CA40A4C-8831-4AAF-A77B-08E211204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4DA2-B631-478F-80E3-C9B8B6DB34A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AA73678-9C22-4FB2-A26D-BF5D4839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D8A53C6-19A9-4FCB-83F3-CAB920716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BE-E40B-4BA4-99AD-410C670670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481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A5957AF-6025-4ED6-A550-13DE54570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/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638F3B1-D189-44B1-B144-FCD40BD0F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C57A5F3-D72F-4754-8E0C-73BB7071D3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04DA2-B631-478F-80E3-C9B8B6DB34A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6E85148-FE8F-45E4-99B4-557EBFD03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E9D24A9-B09E-4B69-8233-C15BE2EBB3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CBEBE-E40B-4BA4-99AD-410C67067046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CDD2B7E-FAF2-3698-D746-BAD2B723383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9513"/>
            <a:ext cx="12191997" cy="30480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A37D3781-89A6-0A78-E055-6A24099017FE}"/>
              </a:ext>
            </a:extLst>
          </p:cNvPr>
          <p:cNvSpPr/>
          <p:nvPr userDrawn="1"/>
        </p:nvSpPr>
        <p:spPr>
          <a:xfrm>
            <a:off x="515888" y="6423139"/>
            <a:ext cx="52200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000" dirty="0">
                <a:solidFill>
                  <a:srgbClr val="114F96"/>
                </a:solidFill>
                <a:latin typeface="Avenir Next Condensed" panose="020B0506020202020204" pitchFamily="34" charset="0"/>
              </a:rPr>
              <a:t>Regiobijeenkomst Noord_6 september 2022</a:t>
            </a:r>
            <a:endParaRPr lang="nl-NL" sz="1000" dirty="0">
              <a:solidFill>
                <a:srgbClr val="666D70"/>
              </a:solidFill>
              <a:latin typeface="Avenir Next Condensed" panose="020B0506020202020204" pitchFamily="34" charset="0"/>
            </a:endParaRPr>
          </a:p>
        </p:txBody>
      </p:sp>
      <p:pic>
        <p:nvPicPr>
          <p:cNvPr id="9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2EC1C6B4-0C3F-3D74-87DD-7CCA69C1BA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29" b="95765" l="0" r="97360">
                        <a14:foregroundMark x1="23762" y1="95114" x2="22112" y2="73616"/>
                        <a14:foregroundMark x1="22112" y1="73616" x2="1650" y2="44951"/>
                        <a14:foregroundMark x1="1650" y1="44951" x2="5941" y2="31270"/>
                        <a14:foregroundMark x1="85479" y1="29967" x2="78548" y2="13681"/>
                        <a14:foregroundMark x1="78548" y1="13681" x2="60066" y2="2932"/>
                        <a14:foregroundMark x1="60066" y1="2932" x2="40594" y2="977"/>
                        <a14:foregroundMark x1="40594" y1="977" x2="21782" y2="6189"/>
                        <a14:foregroundMark x1="21782" y1="6189" x2="20462" y2="7166"/>
                        <a14:foregroundMark x1="17492" y1="16287" x2="63366" y2="36156"/>
                        <a14:foregroundMark x1="63366" y1="36156" x2="94719" y2="67752"/>
                        <a14:foregroundMark x1="56766" y1="2280" x2="35644" y2="3257"/>
                        <a14:foregroundMark x1="35644" y1="3257" x2="36634" y2="1954"/>
                        <a14:foregroundMark x1="7591" y1="25081" x2="77228" y2="82736"/>
                        <a14:foregroundMark x1="36634" y1="35179" x2="58746" y2="47557"/>
                        <a14:foregroundMark x1="58746" y1="47557" x2="76238" y2="66124"/>
                        <a14:foregroundMark x1="61386" y1="15961" x2="41914" y2="17264"/>
                        <a14:foregroundMark x1="41914" y1="17264" x2="26733" y2="23127"/>
                        <a14:foregroundMark x1="45215" y1="19218" x2="45215" y2="19218"/>
                        <a14:foregroundMark x1="21452" y1="39739" x2="21452" y2="39739"/>
                        <a14:foregroundMark x1="8581" y1="41368" x2="64356" y2="81759"/>
                        <a14:foregroundMark x1="64356" y1="81759" x2="60726" y2="92508"/>
                        <a14:foregroundMark x1="23762" y1="96091" x2="23762" y2="96091"/>
                        <a14:foregroundMark x1="30033" y1="59283" x2="55116" y2="66775"/>
                        <a14:foregroundMark x1="97360" y1="66450" x2="97360" y2="66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1"/>
          <a:stretch/>
        </p:blipFill>
        <p:spPr bwMode="auto">
          <a:xfrm>
            <a:off x="10346846" y="179995"/>
            <a:ext cx="1504950" cy="1581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2422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nl-NL" sz="4000" kern="1200" dirty="0">
          <a:solidFill>
            <a:srgbClr val="ADAFAA"/>
          </a:solidFill>
          <a:latin typeface="Avenir Next Condensed" panose="020B0506020202020204" pitchFamily="34" charset="0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691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2430301" y="426313"/>
            <a:ext cx="913830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447595" y="1783357"/>
            <a:ext cx="9134805" cy="4429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568608" y="1508787"/>
            <a:ext cx="6106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i="1">
                <a:solidFill>
                  <a:schemeClr val="accent1"/>
                </a:solidFill>
              </a:defRPr>
            </a:lvl1pPr>
          </a:lstStyle>
          <a:p>
            <a:fld id="{A3647D96-09DB-4AB1-BF33-32B97071966E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D066A5E-AF2A-4D8A-BCD5-29E883823BA2}"/>
              </a:ext>
            </a:extLst>
          </p:cNvPr>
          <p:cNvSpPr txBox="1"/>
          <p:nvPr userDrawn="1"/>
        </p:nvSpPr>
        <p:spPr>
          <a:xfrm>
            <a:off x="8112224" y="6487880"/>
            <a:ext cx="3613490" cy="297454"/>
          </a:xfrm>
          <a:prstGeom prst="rect">
            <a:avLst/>
          </a:prstGeom>
          <a:solidFill>
            <a:srgbClr val="193B69"/>
          </a:solidFill>
        </p:spPr>
        <p:txBody>
          <a:bodyPr wrap="none" rtlCol="0">
            <a:spAutoFit/>
          </a:bodyPr>
          <a:lstStyle/>
          <a:p>
            <a:r>
              <a:rPr lang="nl-NL" sz="1333" b="0" i="1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Uw partner in </a:t>
            </a:r>
            <a:r>
              <a:rPr lang="nl-NL" sz="1333" b="0" i="1" u="none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duurzame</a:t>
            </a:r>
            <a:r>
              <a:rPr lang="nl-NL" sz="1333" b="0" i="1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 productieverbetering</a:t>
            </a:r>
          </a:p>
        </p:txBody>
      </p:sp>
    </p:spTree>
    <p:extLst>
      <p:ext uri="{BB962C8B-B14F-4D97-AF65-F5344CB8AC3E}">
        <p14:creationId xmlns:p14="http://schemas.microsoft.com/office/powerpoint/2010/main" val="1079878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hf sldNum="0" hdr="0" ftr="0" dt="0"/>
  <p:txStyles>
    <p:titleStyle>
      <a:lvl1pPr algn="l" defTabSz="1219170" rtl="0" eaLnBrk="1" latinLnBrk="0" hangingPunct="1">
        <a:spcBef>
          <a:spcPct val="0"/>
        </a:spcBef>
        <a:buNone/>
        <a:defRPr sz="4533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34945" indent="-234945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accent1"/>
          </a:solidFill>
          <a:latin typeface="+mn-lt"/>
          <a:ea typeface="+mn-ea"/>
          <a:cs typeface="+mn-cs"/>
        </a:defRPr>
      </a:lvl1pPr>
      <a:lvl2pPr marL="480472" indent="-245527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17533" indent="-237061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accent1"/>
          </a:solidFill>
          <a:latin typeface="+mn-lt"/>
          <a:ea typeface="+mn-ea"/>
          <a:cs typeface="+mn-cs"/>
        </a:defRPr>
      </a:lvl3pPr>
      <a:lvl4pPr marL="952476" indent="-234945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67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98003" indent="-245527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67" kern="1200">
          <a:solidFill>
            <a:schemeClr val="accent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A5957AF-6025-4ED6-A550-13DE54570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638F3B1-D189-44B1-B144-FCD40BD0F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C57A5F3-D72F-4754-8E0C-73BB7071D3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04DA2-B631-478F-80E3-C9B8B6DB34A7}" type="datetimeFigureOut">
              <a:rPr lang="nl-NL" smtClean="0"/>
              <a:t>2-9-2022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6E85148-FE8F-45E4-99B4-557EBFD03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E9D24A9-B09E-4B69-8233-C15BE2EBB3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CBEBE-E40B-4BA4-99AD-410C670670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4649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100.png"/><Relationship Id="rId4" Type="http://schemas.openxmlformats.org/officeDocument/2006/relationships/image" Target="../media/image9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0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png"/><Relationship Id="rId5" Type="http://schemas.openxmlformats.org/officeDocument/2006/relationships/image" Target="../media/image101.png"/><Relationship Id="rId4" Type="http://schemas.openxmlformats.org/officeDocument/2006/relationships/image" Target="../media/image9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1.png"/><Relationship Id="rId18" Type="http://schemas.openxmlformats.org/officeDocument/2006/relationships/image" Target="../media/image98.png"/><Relationship Id="rId3" Type="http://schemas.openxmlformats.org/officeDocument/2006/relationships/image" Target="../media/image76.png"/><Relationship Id="rId7" Type="http://schemas.openxmlformats.org/officeDocument/2006/relationships/image" Target="../media/image69.png"/><Relationship Id="rId12" Type="http://schemas.openxmlformats.org/officeDocument/2006/relationships/image" Target="../media/image110.png"/><Relationship Id="rId17" Type="http://schemas.openxmlformats.org/officeDocument/2006/relationships/image" Target="../media/image11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11" Type="http://schemas.openxmlformats.org/officeDocument/2006/relationships/image" Target="../media/image109.png"/><Relationship Id="rId5" Type="http://schemas.openxmlformats.org/officeDocument/2006/relationships/image" Target="../media/image72.png"/><Relationship Id="rId15" Type="http://schemas.openxmlformats.org/officeDocument/2006/relationships/image" Target="../media/image113.png"/><Relationship Id="rId10" Type="http://schemas.openxmlformats.org/officeDocument/2006/relationships/image" Target="../media/image23.png"/><Relationship Id="rId19" Type="http://schemas.openxmlformats.org/officeDocument/2006/relationships/image" Target="../media/image80.png"/><Relationship Id="rId4" Type="http://schemas.openxmlformats.org/officeDocument/2006/relationships/image" Target="../media/image77.png"/><Relationship Id="rId9" Type="http://schemas.openxmlformats.org/officeDocument/2006/relationships/image" Target="../media/image108.png"/><Relationship Id="rId14" Type="http://schemas.openxmlformats.org/officeDocument/2006/relationships/image" Target="../media/image1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9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9.jpe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194.151.43.214/is-bin/INTERSHOP.enfinity/eTS/Store/nl/-/EUR/ConsumerSite-Start;sid=_ymhAflHdyVmRMcbb2J3Km6FvSqre3py_Vg=" TargetMode="External"/><Relationship Id="rId11" Type="http://schemas.openxmlformats.org/officeDocument/2006/relationships/image" Target="../media/image17.jpeg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10" Type="http://schemas.openxmlformats.org/officeDocument/2006/relationships/hyperlink" Target="Presentatie%202021/Auping%20K5%20lijn%20in%20bedrijf.mp4" TargetMode="External"/><Relationship Id="rId4" Type="http://schemas.microsoft.com/office/2007/relationships/hdphoto" Target="../media/hdphoto2.wdp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26" Type="http://schemas.openxmlformats.org/officeDocument/2006/relationships/diagramColors" Target="../diagrams/colors1.xml"/><Relationship Id="rId3" Type="http://schemas.openxmlformats.org/officeDocument/2006/relationships/image" Target="../media/image50.png"/><Relationship Id="rId21" Type="http://schemas.openxmlformats.org/officeDocument/2006/relationships/image" Target="../media/image68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5" Type="http://schemas.openxmlformats.org/officeDocument/2006/relationships/diagramQuickStyle" Target="../diagrams/quickStyle1.xml"/><Relationship Id="rId2" Type="http://schemas.openxmlformats.org/officeDocument/2006/relationships/image" Target="../media/image49.png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24" Type="http://schemas.openxmlformats.org/officeDocument/2006/relationships/diagramLayout" Target="../diagrams/layout1.xml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23" Type="http://schemas.openxmlformats.org/officeDocument/2006/relationships/diagramData" Target="../diagrams/data1.xml"/><Relationship Id="rId10" Type="http://schemas.openxmlformats.org/officeDocument/2006/relationships/image" Target="../media/image57.png"/><Relationship Id="rId19" Type="http://schemas.openxmlformats.org/officeDocument/2006/relationships/image" Target="../media/image66.jpe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Relationship Id="rId22" Type="http://schemas.microsoft.com/office/2007/relationships/hdphoto" Target="../media/hdphoto3.wdp"/><Relationship Id="rId27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jpe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jpeg"/><Relationship Id="rId10" Type="http://schemas.openxmlformats.org/officeDocument/2006/relationships/image" Target="../media/image76.png"/><Relationship Id="rId4" Type="http://schemas.openxmlformats.org/officeDocument/2006/relationships/image" Target="../media/image70.jpeg"/><Relationship Id="rId9" Type="http://schemas.openxmlformats.org/officeDocument/2006/relationships/image" Target="../media/image75.jpeg"/><Relationship Id="rId1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26" Type="http://schemas.openxmlformats.org/officeDocument/2006/relationships/image" Target="../media/image72.png"/><Relationship Id="rId3" Type="http://schemas.openxmlformats.org/officeDocument/2006/relationships/diagramData" Target="../diagrams/data2.xml"/><Relationship Id="rId21" Type="http://schemas.openxmlformats.org/officeDocument/2006/relationships/image" Target="../media/image94.png"/><Relationship Id="rId7" Type="http://schemas.microsoft.com/office/2007/relationships/diagramDrawing" Target="../diagrams/drawing2.xml"/><Relationship Id="rId12" Type="http://schemas.openxmlformats.org/officeDocument/2006/relationships/image" Target="../media/image85.jpg"/><Relationship Id="rId17" Type="http://schemas.openxmlformats.org/officeDocument/2006/relationships/image" Target="../media/image90.png"/><Relationship Id="rId25" Type="http://schemas.openxmlformats.org/officeDocument/2006/relationships/image" Target="../media/image9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9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84.jpg"/><Relationship Id="rId24" Type="http://schemas.openxmlformats.org/officeDocument/2006/relationships/image" Target="../media/image23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88.png"/><Relationship Id="rId23" Type="http://schemas.openxmlformats.org/officeDocument/2006/relationships/image" Target="../media/image96.png"/><Relationship Id="rId10" Type="http://schemas.openxmlformats.org/officeDocument/2006/relationships/image" Target="../media/image83.jpeg"/><Relationship Id="rId19" Type="http://schemas.openxmlformats.org/officeDocument/2006/relationships/image" Target="../media/image92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82.png"/><Relationship Id="rId14" Type="http://schemas.openxmlformats.org/officeDocument/2006/relationships/image" Target="../media/image87.png"/><Relationship Id="rId22" Type="http://schemas.openxmlformats.org/officeDocument/2006/relationships/image" Target="../media/image95.png"/><Relationship Id="rId27" Type="http://schemas.openxmlformats.org/officeDocument/2006/relationships/image" Target="../media/image9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45DCF8E-D16D-FA4E-A5AD-FA58B81EA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1" y="-315416"/>
            <a:ext cx="12110610" cy="6792687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9000AFC-4E60-A14D-BC26-56860C45F9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29" y="404664"/>
            <a:ext cx="2329031" cy="1748610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82ED5B89-3FEC-3D45-AE28-C3EB4FEC1368}"/>
              </a:ext>
            </a:extLst>
          </p:cNvPr>
          <p:cNvSpPr/>
          <p:nvPr/>
        </p:nvSpPr>
        <p:spPr>
          <a:xfrm>
            <a:off x="947428" y="2492896"/>
            <a:ext cx="4126549" cy="648072"/>
          </a:xfrm>
          <a:prstGeom prst="rect">
            <a:avLst/>
          </a:prstGeom>
          <a:solidFill>
            <a:srgbClr val="114F9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7852FEF9-19E7-7440-AAE1-64418E6EC876}"/>
              </a:ext>
            </a:extLst>
          </p:cNvPr>
          <p:cNvSpPr/>
          <p:nvPr/>
        </p:nvSpPr>
        <p:spPr>
          <a:xfrm>
            <a:off x="947428" y="3393614"/>
            <a:ext cx="2736304" cy="648072"/>
          </a:xfrm>
          <a:prstGeom prst="rect">
            <a:avLst/>
          </a:prstGeom>
          <a:solidFill>
            <a:srgbClr val="666D7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EF5643F5-0691-624C-94F0-11C6F32CD3BB}"/>
              </a:ext>
            </a:extLst>
          </p:cNvPr>
          <p:cNvSpPr txBox="1"/>
          <p:nvPr/>
        </p:nvSpPr>
        <p:spPr>
          <a:xfrm>
            <a:off x="1113537" y="2447600"/>
            <a:ext cx="75105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Condensed" panose="020B0506020202020204" pitchFamily="34" charset="0"/>
                <a:ea typeface="+mn-ea"/>
                <a:cs typeface="+mn-cs"/>
              </a:rPr>
              <a:t>Technologie verrijkt de vakman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Vakman verrijkt de technologie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CDD72B60-90BE-7C4D-92CB-2BFCE89E4452}"/>
              </a:ext>
            </a:extLst>
          </p:cNvPr>
          <p:cNvSpPr txBox="1"/>
          <p:nvPr/>
        </p:nvSpPr>
        <p:spPr>
          <a:xfrm>
            <a:off x="1113537" y="3501009"/>
            <a:ext cx="3960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Condensed" panose="020B0506020202020204" pitchFamily="34" charset="0"/>
                <a:ea typeface="+mn-ea"/>
                <a:cs typeface="+mn-cs"/>
              </a:rPr>
              <a:t>6 september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6E668C9-AA37-AF47-8D27-6BF15BED81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58" y="3865141"/>
            <a:ext cx="12226957" cy="30734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F44A39E-1439-14EF-CAEF-323DE304F1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16" b="45364"/>
          <a:stretch/>
        </p:blipFill>
        <p:spPr>
          <a:xfrm>
            <a:off x="947428" y="4301383"/>
            <a:ext cx="1463336" cy="130790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0072F63-247B-0EBD-C14B-98C6763B7AE9}"/>
              </a:ext>
            </a:extLst>
          </p:cNvPr>
          <p:cNvSpPr txBox="1"/>
          <p:nvPr/>
        </p:nvSpPr>
        <p:spPr>
          <a:xfrm>
            <a:off x="1019436" y="5782986"/>
            <a:ext cx="1319319" cy="57606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 Peters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IJssel Technologie</a:t>
            </a:r>
          </a:p>
        </p:txBody>
      </p:sp>
      <p:pic>
        <p:nvPicPr>
          <p:cNvPr id="2050" name="Picture 2" descr="Follow Gerrit Ekelmans's (@Gerrit_Ekelmans) latest Tweets ...">
            <a:extLst>
              <a:ext uri="{FF2B5EF4-FFF2-40B4-BE49-F238E27FC236}">
                <a16:creationId xmlns:a16="http://schemas.microsoft.com/office/drawing/2014/main" id="{10183095-3C89-2D54-E819-E4F4B09B6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113" y="4313886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E5A3C66-5BB6-52F9-5A7E-E9327F101FB9}"/>
              </a:ext>
            </a:extLst>
          </p:cNvPr>
          <p:cNvSpPr txBox="1"/>
          <p:nvPr/>
        </p:nvSpPr>
        <p:spPr>
          <a:xfrm>
            <a:off x="2515153" y="5757395"/>
            <a:ext cx="1319319" cy="57606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Gerrit Ekelmans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IJssel </a:t>
            </a:r>
            <a:r>
              <a:rPr lang="nl-NL" sz="1400" dirty="0">
                <a:solidFill>
                  <a:prstClr val="black"/>
                </a:solidFill>
                <a:latin typeface="Calibri" panose="020F0502020204030204"/>
              </a:rPr>
              <a:t>Technologie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338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3C5919-FBFF-3AC6-E7D2-2DB080C0D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240" y="365125"/>
            <a:ext cx="10515600" cy="646331"/>
          </a:xfrm>
        </p:spPr>
        <p:txBody>
          <a:bodyPr/>
          <a:lstStyle/>
          <a:p>
            <a:r>
              <a:rPr lang="nl-NL" dirty="0"/>
              <a:t>Gestandaardiseerd meten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BB9D387-19C8-4E16-A516-A72B0A47248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47925" y="1508125"/>
            <a:ext cx="9744075" cy="4225925"/>
          </a:xfrm>
        </p:spPr>
        <p:txBody>
          <a:bodyPr/>
          <a:lstStyle/>
          <a:p>
            <a:r>
              <a:rPr lang="en-US" sz="1600" dirty="0"/>
              <a:t>Standardized vibration measurements:</a:t>
            </a:r>
          </a:p>
          <a:p>
            <a:pPr marL="939777" lvl="2" indent="-457189">
              <a:buFont typeface="+mj-lt"/>
              <a:buAutoNum type="arabicPeriod"/>
            </a:pPr>
            <a:r>
              <a:rPr lang="en-US" sz="1467" dirty="0"/>
              <a:t>RMS g</a:t>
            </a:r>
          </a:p>
          <a:p>
            <a:pPr marL="939777" lvl="2" indent="-457189">
              <a:buFont typeface="+mj-lt"/>
              <a:buAutoNum type="arabicPeriod"/>
            </a:pPr>
            <a:r>
              <a:rPr lang="en-US" sz="1467" dirty="0"/>
              <a:t>ISO /Velocity</a:t>
            </a:r>
          </a:p>
          <a:p>
            <a:pPr marL="939777" lvl="2" indent="-457189">
              <a:buFont typeface="+mj-lt"/>
              <a:buAutoNum type="arabicPeriod"/>
            </a:pPr>
            <a:r>
              <a:rPr lang="en-US" sz="1467" dirty="0"/>
              <a:t>Magnitude</a:t>
            </a:r>
          </a:p>
          <a:p>
            <a:pPr marL="939777" lvl="2" indent="-457189">
              <a:buFont typeface="+mj-lt"/>
              <a:buAutoNum type="arabicPeriod"/>
            </a:pPr>
            <a:r>
              <a:rPr lang="en-US" sz="1467" dirty="0"/>
              <a:t>Crest factor</a:t>
            </a:r>
          </a:p>
          <a:p>
            <a:pPr marL="939777" lvl="2" indent="-457189">
              <a:buFont typeface="+mj-lt"/>
              <a:buAutoNum type="arabicPeriod"/>
            </a:pPr>
            <a:r>
              <a:rPr lang="en-US" sz="1467" dirty="0"/>
              <a:t>Kurtosis</a:t>
            </a:r>
          </a:p>
          <a:p>
            <a:pPr marL="482588" lvl="2" indent="0">
              <a:buNone/>
            </a:pPr>
            <a:endParaRPr lang="en-US" sz="1600" dirty="0"/>
          </a:p>
          <a:p>
            <a:r>
              <a:rPr lang="en-US" sz="1600" dirty="0"/>
              <a:t>Standard addable measurements:</a:t>
            </a:r>
          </a:p>
          <a:p>
            <a:pPr marL="939777" lvl="2" indent="-457189">
              <a:buFont typeface="+mj-lt"/>
              <a:buAutoNum type="arabicPeriod"/>
            </a:pPr>
            <a:r>
              <a:rPr lang="en-US" sz="1467" dirty="0"/>
              <a:t>RPM </a:t>
            </a:r>
          </a:p>
          <a:p>
            <a:pPr marL="939777" lvl="2" indent="-457189">
              <a:buFont typeface="+mj-lt"/>
              <a:buAutoNum type="arabicPeriod"/>
            </a:pPr>
            <a:r>
              <a:rPr lang="en-US" sz="1467" dirty="0"/>
              <a:t>Temperature</a:t>
            </a:r>
          </a:p>
          <a:p>
            <a:pPr marL="939777" lvl="2" indent="-457189">
              <a:buFont typeface="+mj-lt"/>
              <a:buAutoNum type="arabicPeriod"/>
            </a:pPr>
            <a:r>
              <a:rPr lang="en-US" sz="1467" dirty="0"/>
              <a:t>Current</a:t>
            </a:r>
          </a:p>
          <a:p>
            <a:pPr marL="939777" lvl="2" indent="-457189">
              <a:buFont typeface="+mj-lt"/>
              <a:buAutoNum type="arabicPeriod"/>
            </a:pPr>
            <a:r>
              <a:rPr lang="en-US" sz="1467" dirty="0"/>
              <a:t>Oil quality </a:t>
            </a:r>
          </a:p>
          <a:p>
            <a:pPr marL="939777" lvl="2" indent="-457189">
              <a:buFont typeface="+mj-lt"/>
              <a:buAutoNum type="arabicPeriod"/>
            </a:pPr>
            <a:r>
              <a:rPr lang="en-US" sz="1467" dirty="0"/>
              <a:t>Integration with other process data</a:t>
            </a:r>
          </a:p>
          <a:p>
            <a:pPr lvl="1"/>
            <a:endParaRPr lang="en-US" sz="1467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6781B19-23A2-4039-B2F3-E7396C69E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122" y="1603721"/>
            <a:ext cx="5838037" cy="3168352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CC7E7896-6013-4E9F-A972-1CF4F1E8B317}"/>
              </a:ext>
            </a:extLst>
          </p:cNvPr>
          <p:cNvSpPr txBox="1">
            <a:spLocks/>
          </p:cNvSpPr>
          <p:nvPr/>
        </p:nvSpPr>
        <p:spPr>
          <a:xfrm>
            <a:off x="2430301" y="71887"/>
            <a:ext cx="9138307" cy="698432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933" b="1" dirty="0"/>
          </a:p>
        </p:txBody>
      </p:sp>
      <p:pic>
        <p:nvPicPr>
          <p:cNvPr id="8" name="uClip.png" descr="uClip.png">
            <a:extLst>
              <a:ext uri="{FF2B5EF4-FFF2-40B4-BE49-F238E27FC236}">
                <a16:creationId xmlns:a16="http://schemas.microsoft.com/office/drawing/2014/main" id="{8513C210-4E80-4E8E-9EC6-CC09A7261A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" b="8"/>
          <a:stretch>
            <a:fillRect/>
          </a:stretch>
        </p:blipFill>
        <p:spPr>
          <a:xfrm rot="176957">
            <a:off x="217699" y="1311282"/>
            <a:ext cx="1418340" cy="1034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07F21C92-2DF8-4740-98BC-EA4BDFC9E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37" y="3187033"/>
            <a:ext cx="1439979" cy="109239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8469C00-431C-4523-81BD-7F965E0CE4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236" y="2532935"/>
            <a:ext cx="948493" cy="503733"/>
          </a:xfrm>
          <a:prstGeom prst="rect">
            <a:avLst/>
          </a:prstGeom>
        </p:spPr>
      </p:pic>
      <p:pic>
        <p:nvPicPr>
          <p:cNvPr id="4" name="Picture 3" descr="G:\Kennisontwikkeling\2) Vakgroepen (5x)\5) Smart Industry\0.1 SOLL IST IA Sprintgroepen\Illustraties\Logo7(ijssel_stijl2)v2.png">
            <a:extLst>
              <a:ext uri="{FF2B5EF4-FFF2-40B4-BE49-F238E27FC236}">
                <a16:creationId xmlns:a16="http://schemas.microsoft.com/office/drawing/2014/main" id="{333A40AC-0EFF-6681-5B0B-B077EA72739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227" y="0"/>
            <a:ext cx="1295467" cy="129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42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265F35-B56C-4584-95A7-F2C66A016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4056" y="2257691"/>
            <a:ext cx="2396749" cy="1815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8E98C9-933C-4286-BA42-55460A380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1609543"/>
            <a:ext cx="2850836" cy="1865533"/>
          </a:xfrm>
          <a:prstGeom prst="rect">
            <a:avLst/>
          </a:prstGeom>
        </p:spPr>
      </p:pic>
      <p:pic>
        <p:nvPicPr>
          <p:cNvPr id="4" name="uClip.png" descr="uClip.png">
            <a:extLst>
              <a:ext uri="{FF2B5EF4-FFF2-40B4-BE49-F238E27FC236}">
                <a16:creationId xmlns:a16="http://schemas.microsoft.com/office/drawing/2014/main" id="{823A8F4D-29B9-406D-86A6-78AE5527D6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" b="8"/>
          <a:stretch>
            <a:fillRect/>
          </a:stretch>
        </p:blipFill>
        <p:spPr>
          <a:xfrm rot="176957">
            <a:off x="10079588" y="4724829"/>
            <a:ext cx="1913033" cy="1395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3" descr="G:\Kennisontwikkeling\2) Vakgroepen (5x)\5) Smart Industry\0.1 SOLL IST IA Sprintgroepen\Illustraties\Logo7(ijssel_stijl2)v2.png">
            <a:extLst>
              <a:ext uri="{FF2B5EF4-FFF2-40B4-BE49-F238E27FC236}">
                <a16:creationId xmlns:a16="http://schemas.microsoft.com/office/drawing/2014/main" id="{1B91EB27-ADD7-4385-893B-653D918A846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533" y="0"/>
            <a:ext cx="1295467" cy="129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0EE9704-0E40-4713-B0F9-3BE9002F4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0158" y="1514742"/>
            <a:ext cx="6102220" cy="364244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F3FD1C4-4AB1-4774-9875-04DAD0E3C4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0417" y="4073689"/>
            <a:ext cx="1231129" cy="653839"/>
          </a:xfrm>
          <a:prstGeom prst="rect">
            <a:avLst/>
          </a:prstGeo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9C7CCDCC-D04C-D577-0774-416C99E84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205" y="373246"/>
            <a:ext cx="10515600" cy="646331"/>
          </a:xfrm>
        </p:spPr>
        <p:txBody>
          <a:bodyPr/>
          <a:lstStyle/>
          <a:p>
            <a:r>
              <a:rPr lang="nl-NL" dirty="0"/>
              <a:t>Conditie data analyseren in de </a:t>
            </a:r>
            <a:r>
              <a:rPr lang="nl-NL" dirty="0" err="1"/>
              <a:t>cloud</a:t>
            </a:r>
            <a:endParaRPr lang="nl-NL" dirty="0"/>
          </a:p>
        </p:txBody>
      </p:sp>
      <p:pic>
        <p:nvPicPr>
          <p:cNvPr id="14" name="Picture 3" descr="G:\Kennisontwikkeling\2) Vakgroepen (5x)\5) Smart Industry\0.1 SOLL IST IA Sprintgroepen\Illustraties\Logo7(ijssel_stijl2)v2.png">
            <a:extLst>
              <a:ext uri="{FF2B5EF4-FFF2-40B4-BE49-F238E27FC236}">
                <a16:creationId xmlns:a16="http://schemas.microsoft.com/office/drawing/2014/main" id="{06B10038-EBB1-D093-B4A6-D7EED754522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67" cy="129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389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8A58CB-681F-45D2-8406-1ECCC035B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140" y="398848"/>
            <a:ext cx="9138307" cy="646331"/>
          </a:xfrm>
        </p:spPr>
        <p:txBody>
          <a:bodyPr/>
          <a:lstStyle/>
          <a:p>
            <a:r>
              <a:rPr lang="en-US" dirty="0"/>
              <a:t>Integrated Condition Monitoring</a:t>
            </a:r>
            <a:endParaRPr lang="en-US" i="1" dirty="0"/>
          </a:p>
        </p:txBody>
      </p:sp>
      <p:grpSp>
        <p:nvGrpSpPr>
          <p:cNvPr id="33" name="Groep 32">
            <a:extLst>
              <a:ext uri="{FF2B5EF4-FFF2-40B4-BE49-F238E27FC236}">
                <a16:creationId xmlns:a16="http://schemas.microsoft.com/office/drawing/2014/main" id="{ABC0BD93-20A5-421A-9513-FB6B2677A579}"/>
              </a:ext>
            </a:extLst>
          </p:cNvPr>
          <p:cNvGrpSpPr/>
          <p:nvPr/>
        </p:nvGrpSpPr>
        <p:grpSpPr>
          <a:xfrm>
            <a:off x="432692" y="2933903"/>
            <a:ext cx="2960198" cy="2063028"/>
            <a:chOff x="6802357" y="371169"/>
            <a:chExt cx="3511954" cy="2553932"/>
          </a:xfrm>
        </p:grpSpPr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5D17D8DF-CFE3-4508-89D6-E3A7B67B1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02357" y="1665733"/>
              <a:ext cx="2158301" cy="1259368"/>
            </a:xfrm>
            <a:prstGeom prst="rect">
              <a:avLst/>
            </a:prstGeom>
          </p:spPr>
        </p:pic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154DF00D-BCA4-4759-8E8F-E34C7CB57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2357" y="371169"/>
              <a:ext cx="2142076" cy="1259368"/>
            </a:xfrm>
            <a:prstGeom prst="rect">
              <a:avLst/>
            </a:prstGeom>
          </p:spPr>
        </p:pic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E4EEBAE3-1864-4C28-B546-E7AEBAD74BDE}"/>
                </a:ext>
              </a:extLst>
            </p:cNvPr>
            <p:cNvSpPr txBox="1"/>
            <p:nvPr/>
          </p:nvSpPr>
          <p:spPr>
            <a:xfrm>
              <a:off x="9000844" y="1879585"/>
              <a:ext cx="1044691" cy="342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200">
                  <a:solidFill>
                    <a:schemeClr val="accent1"/>
                  </a:solidFill>
                </a:rPr>
                <a:t>Oil analysis</a:t>
              </a:r>
            </a:p>
          </p:txBody>
        </p:sp>
        <p:sp>
          <p:nvSpPr>
            <p:cNvPr id="27" name="Pijl: rechts 26">
              <a:extLst>
                <a:ext uri="{FF2B5EF4-FFF2-40B4-BE49-F238E27FC236}">
                  <a16:creationId xmlns:a16="http://schemas.microsoft.com/office/drawing/2014/main" id="{0C9FB4BB-7C5B-4FC2-B0DC-E43011D3D401}"/>
                </a:ext>
              </a:extLst>
            </p:cNvPr>
            <p:cNvSpPr/>
            <p:nvPr/>
          </p:nvSpPr>
          <p:spPr>
            <a:xfrm>
              <a:off x="9035800" y="1441573"/>
              <a:ext cx="1278511" cy="28576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accent1"/>
                </a:solidFill>
              </a:endParaRPr>
            </a:p>
          </p:txBody>
        </p:sp>
        <p:sp>
          <p:nvSpPr>
            <p:cNvPr id="39" name="Tekstvak 38">
              <a:extLst>
                <a:ext uri="{FF2B5EF4-FFF2-40B4-BE49-F238E27FC236}">
                  <a16:creationId xmlns:a16="http://schemas.microsoft.com/office/drawing/2014/main" id="{D5F2E573-24BF-4884-99CF-014E36B67817}"/>
                </a:ext>
              </a:extLst>
            </p:cNvPr>
            <p:cNvSpPr txBox="1"/>
            <p:nvPr/>
          </p:nvSpPr>
          <p:spPr>
            <a:xfrm>
              <a:off x="8991081" y="859896"/>
              <a:ext cx="1202921" cy="5715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200">
                  <a:solidFill>
                    <a:schemeClr val="accent1"/>
                  </a:solidFill>
                </a:rPr>
                <a:t>Lubrication</a:t>
              </a:r>
            </a:p>
            <a:p>
              <a:pPr eaLnBrk="1" hangingPunct="1"/>
              <a:r>
                <a:rPr lang="en-US" sz="1200">
                  <a:solidFill>
                    <a:schemeClr val="accent1"/>
                  </a:solidFill>
                </a:rPr>
                <a:t>management</a:t>
              </a:r>
            </a:p>
          </p:txBody>
        </p: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2AB2C6BB-A527-4FE6-9206-40FA07DD770E}"/>
              </a:ext>
            </a:extLst>
          </p:cNvPr>
          <p:cNvGrpSpPr/>
          <p:nvPr/>
        </p:nvGrpSpPr>
        <p:grpSpPr>
          <a:xfrm>
            <a:off x="3319673" y="4413377"/>
            <a:ext cx="2952120" cy="1848556"/>
            <a:chOff x="5574848" y="3278863"/>
            <a:chExt cx="2214090" cy="1386417"/>
          </a:xfrm>
        </p:grpSpPr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9A5C60EF-FBE8-45E3-B4BF-F21DB1F8E52F}"/>
                </a:ext>
              </a:extLst>
            </p:cNvPr>
            <p:cNvSpPr txBox="1"/>
            <p:nvPr/>
          </p:nvSpPr>
          <p:spPr>
            <a:xfrm>
              <a:off x="5574848" y="3721360"/>
              <a:ext cx="1943321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200">
                  <a:solidFill>
                    <a:schemeClr val="accent1"/>
                  </a:solidFill>
                </a:rPr>
                <a:t>Mobile visual inspections and infra red</a:t>
              </a:r>
            </a:p>
          </p:txBody>
        </p:sp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6FB25CF4-76C8-484C-BFCE-4F307DF8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74848" y="3938411"/>
              <a:ext cx="1202344" cy="721571"/>
            </a:xfrm>
            <a:prstGeom prst="rect">
              <a:avLst/>
            </a:prstGeom>
          </p:spPr>
        </p:pic>
        <p:pic>
          <p:nvPicPr>
            <p:cNvPr id="10" name="Picture 2" descr="IR_0141">
              <a:extLst>
                <a:ext uri="{FF2B5EF4-FFF2-40B4-BE49-F238E27FC236}">
                  <a16:creationId xmlns:a16="http://schemas.microsoft.com/office/drawing/2014/main" id="{96ECFE49-20C0-4A48-8879-3E4A852171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826703" y="3943709"/>
              <a:ext cx="962234" cy="721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threePt" dir="t"/>
            </a:scene3d>
            <a:sp3d prstMaterial="dkEdge">
              <a:bevelT w="165100" prst="coolSlant"/>
            </a:sp3d>
          </p:spPr>
        </p:pic>
        <p:sp>
          <p:nvSpPr>
            <p:cNvPr id="29" name="Pijl: rechts 28">
              <a:extLst>
                <a:ext uri="{FF2B5EF4-FFF2-40B4-BE49-F238E27FC236}">
                  <a16:creationId xmlns:a16="http://schemas.microsoft.com/office/drawing/2014/main" id="{F2842873-F5D1-4154-9A26-8B50C1A0A845}"/>
                </a:ext>
              </a:extLst>
            </p:cNvPr>
            <p:cNvSpPr/>
            <p:nvPr/>
          </p:nvSpPr>
          <p:spPr>
            <a:xfrm rot="16200000">
              <a:off x="6008419" y="3416782"/>
              <a:ext cx="436689" cy="1608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accent1"/>
                </a:solidFill>
              </a:endParaRPr>
            </a:p>
          </p:txBody>
        </p:sp>
        <p:pic>
          <p:nvPicPr>
            <p:cNvPr id="50" name="Afbeelding 49">
              <a:extLst>
                <a:ext uri="{FF2B5EF4-FFF2-40B4-BE49-F238E27FC236}">
                  <a16:creationId xmlns:a16="http://schemas.microsoft.com/office/drawing/2014/main" id="{3D070DD7-7E7B-4B0D-8223-E6C65419E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74849" y="3938411"/>
              <a:ext cx="1202344" cy="721571"/>
            </a:xfrm>
            <a:prstGeom prst="rect">
              <a:avLst/>
            </a:prstGeom>
          </p:spPr>
        </p:pic>
        <p:pic>
          <p:nvPicPr>
            <p:cNvPr id="51" name="Picture 2" descr="IR_0141">
              <a:extLst>
                <a:ext uri="{FF2B5EF4-FFF2-40B4-BE49-F238E27FC236}">
                  <a16:creationId xmlns:a16="http://schemas.microsoft.com/office/drawing/2014/main" id="{DA894F37-CD43-40B9-B0F5-A6487E35F5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826704" y="3943709"/>
              <a:ext cx="962234" cy="721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" name="Groep 4">
            <a:extLst>
              <a:ext uri="{FF2B5EF4-FFF2-40B4-BE49-F238E27FC236}">
                <a16:creationId xmlns:a16="http://schemas.microsoft.com/office/drawing/2014/main" id="{08465477-CC43-497A-BD3B-BDAC1B858CF5}"/>
              </a:ext>
            </a:extLst>
          </p:cNvPr>
          <p:cNvGrpSpPr/>
          <p:nvPr/>
        </p:nvGrpSpPr>
        <p:grpSpPr>
          <a:xfrm>
            <a:off x="3319674" y="1151333"/>
            <a:ext cx="4248277" cy="2104491"/>
            <a:chOff x="5574847" y="832330"/>
            <a:chExt cx="3186208" cy="1578368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49A81CE0-CB91-48FA-AE80-8DF4D0F817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15021"/>
            <a:stretch/>
          </p:blipFill>
          <p:spPr>
            <a:xfrm>
              <a:off x="7705600" y="839196"/>
              <a:ext cx="1055455" cy="849772"/>
            </a:xfrm>
            <a:prstGeom prst="rect">
              <a:avLst/>
            </a:prstGeom>
          </p:spPr>
        </p:pic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992544D6-EFBA-4C3B-853E-FC966278CBE7}"/>
                </a:ext>
              </a:extLst>
            </p:cNvPr>
            <p:cNvGrpSpPr/>
            <p:nvPr/>
          </p:nvGrpSpPr>
          <p:grpSpPr>
            <a:xfrm>
              <a:off x="5574847" y="832330"/>
              <a:ext cx="2541641" cy="1578368"/>
              <a:chOff x="5684016" y="832330"/>
              <a:chExt cx="2541641" cy="1578368"/>
            </a:xfrm>
          </p:grpSpPr>
          <p:sp>
            <p:nvSpPr>
              <p:cNvPr id="26" name="Pijl: rechts 25">
                <a:extLst>
                  <a:ext uri="{FF2B5EF4-FFF2-40B4-BE49-F238E27FC236}">
                    <a16:creationId xmlns:a16="http://schemas.microsoft.com/office/drawing/2014/main" id="{229392B0-5032-4C32-828A-0B3739428CB7}"/>
                  </a:ext>
                </a:extLst>
              </p:cNvPr>
              <p:cNvSpPr/>
              <p:nvPr/>
            </p:nvSpPr>
            <p:spPr>
              <a:xfrm rot="5400000">
                <a:off x="6115989" y="2108278"/>
                <a:ext cx="441936" cy="16290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3" name="Groep 2">
                <a:extLst>
                  <a:ext uri="{FF2B5EF4-FFF2-40B4-BE49-F238E27FC236}">
                    <a16:creationId xmlns:a16="http://schemas.microsoft.com/office/drawing/2014/main" id="{5821A678-A9D2-4A0D-8D0B-460D31EFAA0B}"/>
                  </a:ext>
                </a:extLst>
              </p:cNvPr>
              <p:cNvGrpSpPr/>
              <p:nvPr/>
            </p:nvGrpSpPr>
            <p:grpSpPr>
              <a:xfrm>
                <a:off x="5684016" y="832330"/>
                <a:ext cx="2541641" cy="1127130"/>
                <a:chOff x="5684016" y="832330"/>
                <a:chExt cx="2541641" cy="1127130"/>
              </a:xfrm>
            </p:grpSpPr>
            <p:pic>
              <p:nvPicPr>
                <p:cNvPr id="13" name="Afbeelding 12">
                  <a:extLst>
                    <a:ext uri="{FF2B5EF4-FFF2-40B4-BE49-F238E27FC236}">
                      <a16:creationId xmlns:a16="http://schemas.microsoft.com/office/drawing/2014/main" id="{05B7B25B-B96E-4FB8-8FB7-A1871B5751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4912" r="13949"/>
                <a:stretch/>
              </p:blipFill>
              <p:spPr>
                <a:xfrm>
                  <a:off x="6782979" y="836090"/>
                  <a:ext cx="988144" cy="856097"/>
                </a:xfrm>
                <a:prstGeom prst="rect">
                  <a:avLst/>
                </a:prstGeom>
              </p:spPr>
            </p:pic>
            <p:sp>
              <p:nvSpPr>
                <p:cNvPr id="17" name="Tekstvak 16">
                  <a:extLst>
                    <a:ext uri="{FF2B5EF4-FFF2-40B4-BE49-F238E27FC236}">
                      <a16:creationId xmlns:a16="http://schemas.microsoft.com/office/drawing/2014/main" id="{C078A4F3-881D-43E2-83EE-1EF86380AD26}"/>
                    </a:ext>
                  </a:extLst>
                </p:cNvPr>
                <p:cNvSpPr txBox="1"/>
                <p:nvPr/>
              </p:nvSpPr>
              <p:spPr>
                <a:xfrm>
                  <a:off x="5684016" y="1751711"/>
                  <a:ext cx="2541641" cy="2077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hangingPunct="1"/>
                  <a:r>
                    <a:rPr lang="en-US" sz="1200">
                      <a:solidFill>
                        <a:schemeClr val="accent1"/>
                      </a:solidFill>
                    </a:rPr>
                    <a:t>On-line &amp; route based condition monitoring </a:t>
                  </a:r>
                </a:p>
              </p:txBody>
            </p:sp>
            <p:pic>
              <p:nvPicPr>
                <p:cNvPr id="4" name="Afbeelding 3">
                  <a:extLst>
                    <a:ext uri="{FF2B5EF4-FFF2-40B4-BE49-F238E27FC236}">
                      <a16:creationId xmlns:a16="http://schemas.microsoft.com/office/drawing/2014/main" id="{245BF635-EBB3-4E16-BC0C-07961BCF64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8555" r="19088"/>
                <a:stretch/>
              </p:blipFill>
              <p:spPr>
                <a:xfrm>
                  <a:off x="5684017" y="832330"/>
                  <a:ext cx="1055316" cy="847883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E06D9CED-3336-4A39-8313-76407041B265}"/>
              </a:ext>
            </a:extLst>
          </p:cNvPr>
          <p:cNvGrpSpPr/>
          <p:nvPr/>
        </p:nvGrpSpPr>
        <p:grpSpPr>
          <a:xfrm>
            <a:off x="4584965" y="3348608"/>
            <a:ext cx="3113816" cy="1499706"/>
            <a:chOff x="5503527" y="2400986"/>
            <a:chExt cx="3038463" cy="1368177"/>
          </a:xfrm>
        </p:grpSpPr>
        <p:pic>
          <p:nvPicPr>
            <p:cNvPr id="25" name="Afbeelding 24">
              <a:extLst>
                <a:ext uri="{FF2B5EF4-FFF2-40B4-BE49-F238E27FC236}">
                  <a16:creationId xmlns:a16="http://schemas.microsoft.com/office/drawing/2014/main" id="{192FB078-1F2C-40F2-9896-823B7C8D46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9745" t="31613" r="19949" b="29319"/>
            <a:stretch/>
          </p:blipFill>
          <p:spPr>
            <a:xfrm>
              <a:off x="5857169" y="2400986"/>
              <a:ext cx="1952146" cy="970385"/>
            </a:xfrm>
            <a:prstGeom prst="rect">
              <a:avLst/>
            </a:prstGeom>
          </p:spPr>
        </p:pic>
        <p:sp>
          <p:nvSpPr>
            <p:cNvPr id="41" name="Tekstvak 40">
              <a:extLst>
                <a:ext uri="{FF2B5EF4-FFF2-40B4-BE49-F238E27FC236}">
                  <a16:creationId xmlns:a16="http://schemas.microsoft.com/office/drawing/2014/main" id="{2625E10F-40F0-4E3B-A99E-4209318D9EA0}"/>
                </a:ext>
              </a:extLst>
            </p:cNvPr>
            <p:cNvSpPr txBox="1"/>
            <p:nvPr/>
          </p:nvSpPr>
          <p:spPr>
            <a:xfrm>
              <a:off x="7153038" y="3344851"/>
              <a:ext cx="1388952" cy="421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200">
                  <a:solidFill>
                    <a:schemeClr val="accent1"/>
                  </a:solidFill>
                </a:rPr>
                <a:t>Advise and Prediction</a:t>
              </a:r>
            </a:p>
          </p:txBody>
        </p:sp>
        <p:sp>
          <p:nvSpPr>
            <p:cNvPr id="42" name="Tekstvak 41">
              <a:extLst>
                <a:ext uri="{FF2B5EF4-FFF2-40B4-BE49-F238E27FC236}">
                  <a16:creationId xmlns:a16="http://schemas.microsoft.com/office/drawing/2014/main" id="{835BEA0A-7866-4F79-8718-89C809562671}"/>
                </a:ext>
              </a:extLst>
            </p:cNvPr>
            <p:cNvSpPr txBox="1"/>
            <p:nvPr/>
          </p:nvSpPr>
          <p:spPr>
            <a:xfrm>
              <a:off x="5503527" y="3347988"/>
              <a:ext cx="1184829" cy="421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200">
                  <a:solidFill>
                    <a:schemeClr val="accent1"/>
                  </a:solidFill>
                </a:rPr>
                <a:t>Expert </a:t>
              </a:r>
            </a:p>
            <a:p>
              <a:pPr eaLnBrk="1" hangingPunct="1"/>
              <a:r>
                <a:rPr lang="en-US" sz="1200">
                  <a:solidFill>
                    <a:schemeClr val="accent1"/>
                  </a:solidFill>
                </a:rPr>
                <a:t>Analysis</a:t>
              </a:r>
            </a:p>
          </p:txBody>
        </p:sp>
        <p:sp>
          <p:nvSpPr>
            <p:cNvPr id="43" name="Tekstvak 42">
              <a:extLst>
                <a:ext uri="{FF2B5EF4-FFF2-40B4-BE49-F238E27FC236}">
                  <a16:creationId xmlns:a16="http://schemas.microsoft.com/office/drawing/2014/main" id="{4FC40F6C-18D8-4850-81DB-30030C8EBD61}"/>
                </a:ext>
              </a:extLst>
            </p:cNvPr>
            <p:cNvSpPr txBox="1"/>
            <p:nvPr/>
          </p:nvSpPr>
          <p:spPr>
            <a:xfrm>
              <a:off x="6210976" y="3347988"/>
              <a:ext cx="1184829" cy="421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200">
                  <a:solidFill>
                    <a:schemeClr val="accent1"/>
                  </a:solidFill>
                </a:rPr>
                <a:t>Root Cause Analysis</a:t>
              </a:r>
            </a:p>
          </p:txBody>
        </p:sp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F8F8FD16-41FB-4F5E-90C8-99008768C18C}"/>
              </a:ext>
            </a:extLst>
          </p:cNvPr>
          <p:cNvGrpSpPr/>
          <p:nvPr/>
        </p:nvGrpSpPr>
        <p:grpSpPr>
          <a:xfrm>
            <a:off x="1051314" y="2238732"/>
            <a:ext cx="2459905" cy="888093"/>
            <a:chOff x="7609104" y="2012262"/>
            <a:chExt cx="1844929" cy="666070"/>
          </a:xfrm>
        </p:grpSpPr>
        <p:sp>
          <p:nvSpPr>
            <p:cNvPr id="46" name="Tekstvak 45">
              <a:extLst>
                <a:ext uri="{FF2B5EF4-FFF2-40B4-BE49-F238E27FC236}">
                  <a16:creationId xmlns:a16="http://schemas.microsoft.com/office/drawing/2014/main" id="{3EAE9AFE-3347-4C28-872B-23C79EFFDC03}"/>
                </a:ext>
              </a:extLst>
            </p:cNvPr>
            <p:cNvSpPr txBox="1"/>
            <p:nvPr/>
          </p:nvSpPr>
          <p:spPr>
            <a:xfrm>
              <a:off x="7609104" y="2012262"/>
              <a:ext cx="1352063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200">
                  <a:solidFill>
                    <a:schemeClr val="accent1"/>
                  </a:solidFill>
                </a:rPr>
                <a:t>Additional </a:t>
              </a:r>
              <a:r>
                <a:rPr lang="en-US" sz="1200" err="1">
                  <a:solidFill>
                    <a:schemeClr val="accent1"/>
                  </a:solidFill>
                </a:rPr>
                <a:t>sensoring</a:t>
              </a:r>
              <a:r>
                <a:rPr lang="en-US" sz="1200">
                  <a:solidFill>
                    <a:schemeClr val="accent1"/>
                  </a:solidFill>
                </a:rPr>
                <a:t> and process data</a:t>
              </a:r>
            </a:p>
          </p:txBody>
        </p:sp>
        <p:sp>
          <p:nvSpPr>
            <p:cNvPr id="47" name="Pijl: rechts 46">
              <a:extLst>
                <a:ext uri="{FF2B5EF4-FFF2-40B4-BE49-F238E27FC236}">
                  <a16:creationId xmlns:a16="http://schemas.microsoft.com/office/drawing/2014/main" id="{99144C61-A072-4F95-8D85-71DEF69740AC}"/>
                </a:ext>
              </a:extLst>
            </p:cNvPr>
            <p:cNvSpPr/>
            <p:nvPr/>
          </p:nvSpPr>
          <p:spPr>
            <a:xfrm rot="1800000">
              <a:off x="8733807" y="2502275"/>
              <a:ext cx="720226" cy="17605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accent1"/>
                </a:solidFill>
              </a:endParaRPr>
            </a:p>
          </p:txBody>
        </p:sp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CC0B4E65-0E87-4900-AF72-D7CDE7000274}"/>
              </a:ext>
            </a:extLst>
          </p:cNvPr>
          <p:cNvSpPr txBox="1"/>
          <p:nvPr/>
        </p:nvSpPr>
        <p:spPr>
          <a:xfrm>
            <a:off x="3656228" y="4098183"/>
            <a:ext cx="46038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nl-NL" sz="2667">
                <a:solidFill>
                  <a:schemeClr val="accent1"/>
                </a:solidFill>
              </a:rPr>
              <a:t>Ai</a:t>
            </a:r>
          </a:p>
        </p:txBody>
      </p:sp>
      <p:grpSp>
        <p:nvGrpSpPr>
          <p:cNvPr id="30" name="Groep 29">
            <a:extLst>
              <a:ext uri="{FF2B5EF4-FFF2-40B4-BE49-F238E27FC236}">
                <a16:creationId xmlns:a16="http://schemas.microsoft.com/office/drawing/2014/main" id="{015C47DA-26D7-485E-BF1A-12097CCB1449}"/>
              </a:ext>
            </a:extLst>
          </p:cNvPr>
          <p:cNvGrpSpPr/>
          <p:nvPr/>
        </p:nvGrpSpPr>
        <p:grpSpPr>
          <a:xfrm>
            <a:off x="3469902" y="3396073"/>
            <a:ext cx="1362101" cy="767704"/>
            <a:chOff x="4412050" y="2507123"/>
            <a:chExt cx="1021576" cy="575778"/>
          </a:xfrm>
        </p:grpSpPr>
        <p:sp>
          <p:nvSpPr>
            <p:cNvPr id="24" name="Pijl: links/rechts 23">
              <a:extLst>
                <a:ext uri="{FF2B5EF4-FFF2-40B4-BE49-F238E27FC236}">
                  <a16:creationId xmlns:a16="http://schemas.microsoft.com/office/drawing/2014/main" id="{5DBBB772-25BE-457C-A496-9DDC6578FC4B}"/>
                </a:ext>
              </a:extLst>
            </p:cNvPr>
            <p:cNvSpPr/>
            <p:nvPr/>
          </p:nvSpPr>
          <p:spPr>
            <a:xfrm>
              <a:off x="5031720" y="2815327"/>
              <a:ext cx="401906" cy="173124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000"/>
            </a:p>
          </p:txBody>
        </p:sp>
        <p:pic>
          <p:nvPicPr>
            <p:cNvPr id="1026" name="Picture 2" descr="Database-interface symbool overzicht Gratis Icoon">
              <a:extLst>
                <a:ext uri="{FF2B5EF4-FFF2-40B4-BE49-F238E27FC236}">
                  <a16:creationId xmlns:a16="http://schemas.microsoft.com/office/drawing/2014/main" id="{0FCE69F9-EE38-488C-9E12-C7DDC76BED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050" y="2507123"/>
              <a:ext cx="575778" cy="575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F33A07DC-6E20-4758-9D4A-88B09877E231}"/>
              </a:ext>
            </a:extLst>
          </p:cNvPr>
          <p:cNvGrpSpPr/>
          <p:nvPr/>
        </p:nvGrpSpPr>
        <p:grpSpPr>
          <a:xfrm>
            <a:off x="7070944" y="2580837"/>
            <a:ext cx="3275404" cy="3117939"/>
            <a:chOff x="6022296" y="1935628"/>
            <a:chExt cx="2604369" cy="2338454"/>
          </a:xfrm>
        </p:grpSpPr>
        <p:grpSp>
          <p:nvGrpSpPr>
            <p:cNvPr id="22" name="Groep 21">
              <a:extLst>
                <a:ext uri="{FF2B5EF4-FFF2-40B4-BE49-F238E27FC236}">
                  <a16:creationId xmlns:a16="http://schemas.microsoft.com/office/drawing/2014/main" id="{733FE2B5-2387-4184-A33A-7E2DBAF4B159}"/>
                </a:ext>
              </a:extLst>
            </p:cNvPr>
            <p:cNvGrpSpPr/>
            <p:nvPr/>
          </p:nvGrpSpPr>
          <p:grpSpPr>
            <a:xfrm>
              <a:off x="6022296" y="1935628"/>
              <a:ext cx="2604369" cy="1963954"/>
              <a:chOff x="3733750" y="1561808"/>
              <a:chExt cx="2335817" cy="1963954"/>
            </a:xfrm>
          </p:grpSpPr>
          <p:sp>
            <p:nvSpPr>
              <p:cNvPr id="32" name="Tekstvak 31">
                <a:extLst>
                  <a:ext uri="{FF2B5EF4-FFF2-40B4-BE49-F238E27FC236}">
                    <a16:creationId xmlns:a16="http://schemas.microsoft.com/office/drawing/2014/main" id="{973A830C-F856-4522-85AD-AE4052D46F87}"/>
                  </a:ext>
                </a:extLst>
              </p:cNvPr>
              <p:cNvSpPr txBox="1"/>
              <p:nvPr/>
            </p:nvSpPr>
            <p:spPr>
              <a:xfrm>
                <a:off x="4456194" y="2671214"/>
                <a:ext cx="856092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200">
                    <a:solidFill>
                      <a:schemeClr val="accent1"/>
                    </a:solidFill>
                  </a:rPr>
                  <a:t>3. Dashboarding</a:t>
                </a:r>
              </a:p>
              <a:p>
                <a:pPr eaLnBrk="1" hangingPunct="1"/>
                <a:endParaRPr lang="en-US" sz="1200">
                  <a:solidFill>
                    <a:schemeClr val="accent1"/>
                  </a:solidFill>
                </a:endParaRPr>
              </a:p>
            </p:txBody>
          </p:sp>
          <p:pic>
            <p:nvPicPr>
              <p:cNvPr id="16" name="Afbeelding 15">
                <a:extLst>
                  <a:ext uri="{FF2B5EF4-FFF2-40B4-BE49-F238E27FC236}">
                    <a16:creationId xmlns:a16="http://schemas.microsoft.com/office/drawing/2014/main" id="{BF4F8CD4-0AF8-4DA3-81E5-8D44BC745B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99134" y="2064778"/>
                <a:ext cx="372658" cy="548735"/>
              </a:xfrm>
              <a:prstGeom prst="rect">
                <a:avLst/>
              </a:prstGeom>
            </p:spPr>
          </p:pic>
          <p:sp>
            <p:nvSpPr>
              <p:cNvPr id="31" name="Pijl: rechts 30">
                <a:extLst>
                  <a:ext uri="{FF2B5EF4-FFF2-40B4-BE49-F238E27FC236}">
                    <a16:creationId xmlns:a16="http://schemas.microsoft.com/office/drawing/2014/main" id="{6EEEA10A-862A-415E-8DB7-75A19F01D7EC}"/>
                  </a:ext>
                </a:extLst>
              </p:cNvPr>
              <p:cNvSpPr/>
              <p:nvPr/>
            </p:nvSpPr>
            <p:spPr>
              <a:xfrm>
                <a:off x="3733750" y="2490080"/>
                <a:ext cx="615266" cy="17312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0" name="Tekstvak 39">
                <a:extLst>
                  <a:ext uri="{FF2B5EF4-FFF2-40B4-BE49-F238E27FC236}">
                    <a16:creationId xmlns:a16="http://schemas.microsoft.com/office/drawing/2014/main" id="{1B0041BB-F4CA-401B-A983-073D1A601AB7}"/>
                  </a:ext>
                </a:extLst>
              </p:cNvPr>
              <p:cNvSpPr txBox="1"/>
              <p:nvPr/>
            </p:nvSpPr>
            <p:spPr>
              <a:xfrm>
                <a:off x="4462257" y="1850805"/>
                <a:ext cx="1607310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n-US" sz="1200">
                    <a:solidFill>
                      <a:schemeClr val="accent1"/>
                    </a:solidFill>
                  </a:rPr>
                  <a:t>2. Expert analysis &amp; advise</a:t>
                </a:r>
              </a:p>
              <a:p>
                <a:pPr marL="228597" indent="-228597">
                  <a:buFont typeface="Arial" panose="020B0604020202020204" pitchFamily="34" charset="0"/>
                  <a:buChar char="•"/>
                </a:pPr>
                <a:r>
                  <a:rPr lang="en-US" sz="1200">
                    <a:solidFill>
                      <a:schemeClr val="accent1"/>
                    </a:solidFill>
                  </a:rPr>
                  <a:t>Repair</a:t>
                </a:r>
              </a:p>
              <a:p>
                <a:pPr marL="228597" indent="-228597">
                  <a:buFont typeface="Arial" panose="020B0604020202020204" pitchFamily="34" charset="0"/>
                  <a:buChar char="•"/>
                </a:pPr>
                <a:r>
                  <a:rPr lang="en-US" sz="1200">
                    <a:solidFill>
                      <a:schemeClr val="accent1"/>
                    </a:solidFill>
                  </a:rPr>
                  <a:t>Modify</a:t>
                </a:r>
              </a:p>
              <a:p>
                <a:pPr marL="228597" indent="-228597">
                  <a:buFont typeface="Arial" panose="020B0604020202020204" pitchFamily="34" charset="0"/>
                  <a:buChar char="•"/>
                </a:pPr>
                <a:r>
                  <a:rPr lang="en-US" sz="1200" err="1">
                    <a:solidFill>
                      <a:schemeClr val="accent1"/>
                    </a:solidFill>
                  </a:rPr>
                  <a:t>Maint</a:t>
                </a:r>
                <a:r>
                  <a:rPr lang="en-US" sz="1200">
                    <a:solidFill>
                      <a:schemeClr val="accent1"/>
                    </a:solidFill>
                  </a:rPr>
                  <a:t>. Concept</a:t>
                </a:r>
              </a:p>
            </p:txBody>
          </p:sp>
          <p:pic>
            <p:nvPicPr>
              <p:cNvPr id="8" name="Afbeelding 7">
                <a:extLst>
                  <a:ext uri="{FF2B5EF4-FFF2-40B4-BE49-F238E27FC236}">
                    <a16:creationId xmlns:a16="http://schemas.microsoft.com/office/drawing/2014/main" id="{8DB34921-5D54-47CE-9C76-BDC115E2A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19427" y="2903487"/>
                <a:ext cx="747406" cy="622275"/>
              </a:xfrm>
              <a:prstGeom prst="rect">
                <a:avLst/>
              </a:prstGeom>
            </p:spPr>
          </p:pic>
          <p:sp>
            <p:nvSpPr>
              <p:cNvPr id="45" name="Tekstvak 44">
                <a:extLst>
                  <a:ext uri="{FF2B5EF4-FFF2-40B4-BE49-F238E27FC236}">
                    <a16:creationId xmlns:a16="http://schemas.microsoft.com/office/drawing/2014/main" id="{53038B0A-9D18-44B2-AC44-481377B2D670}"/>
                  </a:ext>
                </a:extLst>
              </p:cNvPr>
              <p:cNvSpPr txBox="1"/>
              <p:nvPr/>
            </p:nvSpPr>
            <p:spPr>
              <a:xfrm>
                <a:off x="4426991" y="1561808"/>
                <a:ext cx="1600247" cy="207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n-US" sz="1200" dirty="0">
                    <a:solidFill>
                      <a:schemeClr val="accent1"/>
                    </a:solidFill>
                  </a:rPr>
                  <a:t>1. Trend and Alarm reporting</a:t>
                </a:r>
              </a:p>
            </p:txBody>
          </p:sp>
        </p:grp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13F9542D-F2CC-4107-9EF5-53F8C09F1CB6}"/>
                </a:ext>
              </a:extLst>
            </p:cNvPr>
            <p:cNvSpPr txBox="1"/>
            <p:nvPr/>
          </p:nvSpPr>
          <p:spPr>
            <a:xfrm>
              <a:off x="6834561" y="4066333"/>
              <a:ext cx="1009173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22765" indent="-122765">
                <a:buFont typeface="+mj-lt"/>
                <a:buAutoNum type="arabicPeriod" startAt="4"/>
              </a:pPr>
              <a:r>
                <a:rPr lang="nl-NL" sz="1200">
                  <a:solidFill>
                    <a:schemeClr val="accent1"/>
                  </a:solidFill>
                </a:rPr>
                <a:t>Value </a:t>
              </a:r>
              <a:r>
                <a:rPr lang="nl-NL" sz="1200" err="1">
                  <a:solidFill>
                    <a:schemeClr val="accent1"/>
                  </a:solidFill>
                </a:rPr>
                <a:t>reporting</a:t>
              </a:r>
              <a:endParaRPr lang="nl-NL" sz="1200">
                <a:solidFill>
                  <a:schemeClr val="accent1"/>
                </a:solidFill>
              </a:endParaRPr>
            </a:p>
          </p:txBody>
        </p:sp>
      </p:grpSp>
      <p:grpSp>
        <p:nvGrpSpPr>
          <p:cNvPr id="52" name="Groep 51">
            <a:extLst>
              <a:ext uri="{FF2B5EF4-FFF2-40B4-BE49-F238E27FC236}">
                <a16:creationId xmlns:a16="http://schemas.microsoft.com/office/drawing/2014/main" id="{6F77BD76-9097-2B71-5A32-F60C5CF23E90}"/>
              </a:ext>
            </a:extLst>
          </p:cNvPr>
          <p:cNvGrpSpPr/>
          <p:nvPr/>
        </p:nvGrpSpPr>
        <p:grpSpPr>
          <a:xfrm>
            <a:off x="10246551" y="2845076"/>
            <a:ext cx="1933381" cy="1601825"/>
            <a:chOff x="10246551" y="2845076"/>
            <a:chExt cx="1933381" cy="1601825"/>
          </a:xfrm>
        </p:grpSpPr>
        <p:sp>
          <p:nvSpPr>
            <p:cNvPr id="35" name="Tekstvak 34">
              <a:extLst>
                <a:ext uri="{FF2B5EF4-FFF2-40B4-BE49-F238E27FC236}">
                  <a16:creationId xmlns:a16="http://schemas.microsoft.com/office/drawing/2014/main" id="{56521E30-2CB2-9860-27E9-691819F58411}"/>
                </a:ext>
              </a:extLst>
            </p:cNvPr>
            <p:cNvSpPr txBox="1"/>
            <p:nvPr/>
          </p:nvSpPr>
          <p:spPr>
            <a:xfrm>
              <a:off x="11122720" y="2845076"/>
              <a:ext cx="10572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1" hangingPunct="1"/>
              <a:r>
                <a:rPr lang="nl-NL" sz="1200" dirty="0">
                  <a:solidFill>
                    <a:schemeClr val="accent1"/>
                  </a:solidFill>
                </a:rPr>
                <a:t>Maintenance </a:t>
              </a:r>
            </a:p>
            <a:p>
              <a:pPr algn="ctr" eaLnBrk="1" hangingPunct="1"/>
              <a:r>
                <a:rPr lang="nl-NL" sz="1200" dirty="0">
                  <a:solidFill>
                    <a:schemeClr val="accent1"/>
                  </a:solidFill>
                </a:rPr>
                <a:t>Management </a:t>
              </a:r>
            </a:p>
            <a:p>
              <a:pPr algn="ctr" eaLnBrk="1" hangingPunct="1"/>
              <a:r>
                <a:rPr lang="nl-NL" sz="1200" dirty="0">
                  <a:solidFill>
                    <a:schemeClr val="accent1"/>
                  </a:solidFill>
                </a:rPr>
                <a:t>System</a:t>
              </a:r>
            </a:p>
          </p:txBody>
        </p:sp>
        <p:pic>
          <p:nvPicPr>
            <p:cNvPr id="36" name="Picture 2" descr="IBM Maximo - GIS Systemhaus">
              <a:extLst>
                <a:ext uri="{FF2B5EF4-FFF2-40B4-BE49-F238E27FC236}">
                  <a16:creationId xmlns:a16="http://schemas.microsoft.com/office/drawing/2014/main" id="{B641C1EC-BF6B-719D-9727-E304C896B8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76452" y="3700623"/>
              <a:ext cx="549748" cy="356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SAP PM - Posts | Facebook">
              <a:extLst>
                <a:ext uri="{FF2B5EF4-FFF2-40B4-BE49-F238E27FC236}">
                  <a16:creationId xmlns:a16="http://schemas.microsoft.com/office/drawing/2014/main" id="{F855AAF9-20A2-54E7-E934-1930EBC6E9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3146" y="4180768"/>
              <a:ext cx="536360" cy="266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C0A64204-2058-241A-B176-742CED8F65DC}"/>
                </a:ext>
              </a:extLst>
            </p:cNvPr>
            <p:cNvSpPr txBox="1"/>
            <p:nvPr/>
          </p:nvSpPr>
          <p:spPr>
            <a:xfrm>
              <a:off x="10523345" y="3935242"/>
              <a:ext cx="4251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nl-NL" sz="1400" dirty="0" err="1">
                  <a:solidFill>
                    <a:schemeClr val="accent1"/>
                  </a:solidFill>
                </a:rPr>
                <a:t>Api</a:t>
              </a:r>
              <a:endParaRPr lang="nl-NL" sz="1400" dirty="0">
                <a:solidFill>
                  <a:schemeClr val="accent1"/>
                </a:solidFill>
              </a:endParaRPr>
            </a:p>
          </p:txBody>
        </p:sp>
        <p:pic>
          <p:nvPicPr>
            <p:cNvPr id="44" name="Picture 2" descr="Ultimo logo 1 - Decals by xNick-NLx | Community | Gran Turismo Sport">
              <a:extLst>
                <a:ext uri="{FF2B5EF4-FFF2-40B4-BE49-F238E27FC236}">
                  <a16:creationId xmlns:a16="http://schemas.microsoft.com/office/drawing/2014/main" id="{C44E2D03-9408-D795-5C41-A7115F9E95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1778" y="3251464"/>
              <a:ext cx="779097" cy="584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Pijl: links/rechts 47">
              <a:extLst>
                <a:ext uri="{FF2B5EF4-FFF2-40B4-BE49-F238E27FC236}">
                  <a16:creationId xmlns:a16="http://schemas.microsoft.com/office/drawing/2014/main" id="{B193258F-1212-9504-2AF0-43CEF88853D7}"/>
                </a:ext>
              </a:extLst>
            </p:cNvPr>
            <p:cNvSpPr/>
            <p:nvPr/>
          </p:nvSpPr>
          <p:spPr>
            <a:xfrm>
              <a:off x="10246551" y="3817463"/>
              <a:ext cx="930886" cy="230832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53" name="Afbeelding 52">
            <a:extLst>
              <a:ext uri="{FF2B5EF4-FFF2-40B4-BE49-F238E27FC236}">
                <a16:creationId xmlns:a16="http://schemas.microsoft.com/office/drawing/2014/main" id="{CD455C0B-6986-0389-7762-CE7656EE923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8830" y="1092464"/>
            <a:ext cx="739090" cy="739090"/>
          </a:xfrm>
          <a:prstGeom prst="rect">
            <a:avLst/>
          </a:prstGeom>
        </p:spPr>
      </p:pic>
      <p:grpSp>
        <p:nvGrpSpPr>
          <p:cNvPr id="54" name="Groep 53">
            <a:extLst>
              <a:ext uri="{FF2B5EF4-FFF2-40B4-BE49-F238E27FC236}">
                <a16:creationId xmlns:a16="http://schemas.microsoft.com/office/drawing/2014/main" id="{818BA24D-D182-FB0B-FA8B-4947DE59E537}"/>
              </a:ext>
            </a:extLst>
          </p:cNvPr>
          <p:cNvGrpSpPr/>
          <p:nvPr/>
        </p:nvGrpSpPr>
        <p:grpSpPr>
          <a:xfrm>
            <a:off x="0" y="-1"/>
            <a:ext cx="2221105" cy="1147865"/>
            <a:chOff x="0" y="-1"/>
            <a:chExt cx="2511978" cy="1298188"/>
          </a:xfrm>
        </p:grpSpPr>
        <p:pic>
          <p:nvPicPr>
            <p:cNvPr id="55" name="Picture 3" descr="G:\Kennisontwikkeling\2) Vakgroepen (5x)\5) Smart Industry\0.1 SOLL IST IA Sprintgroepen\Illustraties\Logo7(ijssel_stijl2)v2.png">
              <a:extLst>
                <a:ext uri="{FF2B5EF4-FFF2-40B4-BE49-F238E27FC236}">
                  <a16:creationId xmlns:a16="http://schemas.microsoft.com/office/drawing/2014/main" id="{5D577900-E456-8526-8CC0-2DEAE8EA8678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95467" cy="1298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6" descr="G:\Kennisontwikkeling\2) Vakgroepen (5x)\5) Smart Industry\0.1 SOLL IST IA Sprintgroepen\Illustraties\Logo6(ijssel_stijl2)v2.png">
              <a:extLst>
                <a:ext uri="{FF2B5EF4-FFF2-40B4-BE49-F238E27FC236}">
                  <a16:creationId xmlns:a16="http://schemas.microsoft.com/office/drawing/2014/main" id="{1F4AD1F2-8AF3-EDFE-58C3-D5B6CFFEA7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791" y="-1"/>
              <a:ext cx="1298187" cy="1298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6439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7CF195-18E5-310F-C8D9-DFDDC9ABC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Live demo</a:t>
            </a:r>
          </a:p>
        </p:txBody>
      </p:sp>
    </p:spTree>
    <p:extLst>
      <p:ext uri="{BB962C8B-B14F-4D97-AF65-F5344CB8AC3E}">
        <p14:creationId xmlns:p14="http://schemas.microsoft.com/office/powerpoint/2010/main" val="117903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15CCFA-5754-9A25-CEEF-1CE68B7A0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700" y="365125"/>
            <a:ext cx="10515600" cy="646331"/>
          </a:xfrm>
        </p:spPr>
        <p:txBody>
          <a:bodyPr/>
          <a:lstStyle/>
          <a:p>
            <a:r>
              <a:rPr lang="nl-NL" dirty="0"/>
              <a:t>Vakman verrijkt nieuwe technologie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CAB18BC-86E2-643B-EF9F-CE26622D5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1" t="31613" r="13185" b="29319"/>
          <a:stretch/>
        </p:blipFill>
        <p:spPr>
          <a:xfrm>
            <a:off x="1584096" y="2114550"/>
            <a:ext cx="4612429" cy="186887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3A60D12-79BE-8320-6D50-CA342B946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25" y="2114550"/>
            <a:ext cx="3146703" cy="1888456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70F46088-AE49-F2BD-4209-1CD6ABB023C3}"/>
              </a:ext>
            </a:extLst>
          </p:cNvPr>
          <p:cNvGrpSpPr/>
          <p:nvPr/>
        </p:nvGrpSpPr>
        <p:grpSpPr>
          <a:xfrm>
            <a:off x="0" y="-1"/>
            <a:ext cx="2221105" cy="1147865"/>
            <a:chOff x="0" y="-1"/>
            <a:chExt cx="2511978" cy="1298188"/>
          </a:xfrm>
        </p:grpSpPr>
        <p:pic>
          <p:nvPicPr>
            <p:cNvPr id="8" name="Picture 3" descr="G:\Kennisontwikkeling\2) Vakgroepen (5x)\5) Smart Industry\0.1 SOLL IST IA Sprintgroepen\Illustraties\Logo7(ijssel_stijl2)v2.png">
              <a:extLst>
                <a:ext uri="{FF2B5EF4-FFF2-40B4-BE49-F238E27FC236}">
                  <a16:creationId xmlns:a16="http://schemas.microsoft.com/office/drawing/2014/main" id="{56873BAA-28EA-0568-BFDD-474370821A0D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95467" cy="1298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G:\Kennisontwikkeling\2) Vakgroepen (5x)\5) Smart Industry\0.1 SOLL IST IA Sprintgroepen\Illustraties\Logo6(ijssel_stijl2)v2.png">
              <a:extLst>
                <a:ext uri="{FF2B5EF4-FFF2-40B4-BE49-F238E27FC236}">
                  <a16:creationId xmlns:a16="http://schemas.microsoft.com/office/drawing/2014/main" id="{755CC2F0-8250-6BE3-006F-E8A4EE7AE0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791" y="-1"/>
              <a:ext cx="1298187" cy="1298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8862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9364DADB-AD8D-42F4-84B1-5FCCFC9C1A9F}"/>
              </a:ext>
            </a:extLst>
          </p:cNvPr>
          <p:cNvSpPr txBox="1"/>
          <p:nvPr/>
        </p:nvSpPr>
        <p:spPr>
          <a:xfrm>
            <a:off x="431371" y="2084851"/>
            <a:ext cx="3264363" cy="2286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04792" indent="-304792">
              <a:lnSpc>
                <a:spcPct val="200000"/>
              </a:lnSpc>
              <a:buAutoNum type="arabicPeriod"/>
            </a:pPr>
            <a:r>
              <a:rPr lang="en-US" sz="1467" b="1" dirty="0"/>
              <a:t>Collecting Measurements</a:t>
            </a:r>
          </a:p>
          <a:p>
            <a:pPr marL="304792" indent="-304792">
              <a:lnSpc>
                <a:spcPct val="200000"/>
              </a:lnSpc>
              <a:buAutoNum type="arabicPeriod"/>
            </a:pPr>
            <a:r>
              <a:rPr lang="en-US" sz="1467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Detecting Anomalies/Alarms</a:t>
            </a:r>
          </a:p>
          <a:p>
            <a:pPr marL="304792" indent="-304792">
              <a:lnSpc>
                <a:spcPct val="200000"/>
              </a:lnSpc>
              <a:buAutoNum type="arabicPeriod"/>
            </a:pPr>
            <a:r>
              <a:rPr lang="en-US" sz="1467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Analyzing the Selection</a:t>
            </a:r>
          </a:p>
          <a:p>
            <a:pPr marL="304792" indent="-304792">
              <a:lnSpc>
                <a:spcPct val="200000"/>
              </a:lnSpc>
              <a:buAutoNum type="arabicPeriod"/>
            </a:pPr>
            <a:r>
              <a:rPr lang="en-US" sz="1467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Reporting findings</a:t>
            </a:r>
          </a:p>
          <a:p>
            <a:pPr marL="304792" indent="-304792">
              <a:lnSpc>
                <a:spcPct val="200000"/>
              </a:lnSpc>
              <a:buAutoNum type="arabicPeriod"/>
            </a:pPr>
            <a:r>
              <a:rPr lang="en-US" sz="1467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Improvement process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8BAC781-65D0-4AE4-88FB-5E94716FF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455" y="1603722"/>
            <a:ext cx="5760000" cy="4301773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4AF10C69-D066-AA3F-0545-DFAD90434BC3}"/>
              </a:ext>
            </a:extLst>
          </p:cNvPr>
          <p:cNvGrpSpPr/>
          <p:nvPr/>
        </p:nvGrpSpPr>
        <p:grpSpPr>
          <a:xfrm>
            <a:off x="0" y="-1"/>
            <a:ext cx="2221105" cy="1147865"/>
            <a:chOff x="0" y="-1"/>
            <a:chExt cx="2511978" cy="1298188"/>
          </a:xfrm>
        </p:grpSpPr>
        <p:pic>
          <p:nvPicPr>
            <p:cNvPr id="2" name="Picture 3" descr="G:\Kennisontwikkeling\2) Vakgroepen (5x)\5) Smart Industry\0.1 SOLL IST IA Sprintgroepen\Illustraties\Logo7(ijssel_stijl2)v2.png">
              <a:extLst>
                <a:ext uri="{FF2B5EF4-FFF2-40B4-BE49-F238E27FC236}">
                  <a16:creationId xmlns:a16="http://schemas.microsoft.com/office/drawing/2014/main" id="{6AE58E10-D5A2-A3A1-BBBA-80FD728EF5CE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95467" cy="1298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G:\Kennisontwikkeling\2) Vakgroepen (5x)\5) Smart Industry\0.1 SOLL IST IA Sprintgroepen\Illustraties\Logo6(ijssel_stijl2)v2.png">
              <a:extLst>
                <a:ext uri="{FF2B5EF4-FFF2-40B4-BE49-F238E27FC236}">
                  <a16:creationId xmlns:a16="http://schemas.microsoft.com/office/drawing/2014/main" id="{C30D687A-1227-D223-25C8-1C5DD43E7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791" y="-1"/>
              <a:ext cx="1298187" cy="1298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itel 13">
            <a:extLst>
              <a:ext uri="{FF2B5EF4-FFF2-40B4-BE49-F238E27FC236}">
                <a16:creationId xmlns:a16="http://schemas.microsoft.com/office/drawing/2014/main" id="{B3E1CD0A-5F59-B3DD-B4ED-5431D26B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700" y="250765"/>
            <a:ext cx="10515600" cy="646331"/>
          </a:xfrm>
        </p:spPr>
        <p:txBody>
          <a:bodyPr/>
          <a:lstStyle/>
          <a:p>
            <a:r>
              <a:rPr lang="nl-NL" dirty="0"/>
              <a:t>AI en de vakman</a:t>
            </a:r>
          </a:p>
        </p:txBody>
      </p:sp>
    </p:spTree>
    <p:extLst>
      <p:ext uri="{BB962C8B-B14F-4D97-AF65-F5344CB8AC3E}">
        <p14:creationId xmlns:p14="http://schemas.microsoft.com/office/powerpoint/2010/main" val="2625996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9364DADB-AD8D-42F4-84B1-5FCCFC9C1A9F}"/>
              </a:ext>
            </a:extLst>
          </p:cNvPr>
          <p:cNvSpPr txBox="1"/>
          <p:nvPr/>
        </p:nvSpPr>
        <p:spPr>
          <a:xfrm>
            <a:off x="431371" y="2084851"/>
            <a:ext cx="3264363" cy="2286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04792" indent="-304792">
              <a:lnSpc>
                <a:spcPct val="200000"/>
              </a:lnSpc>
              <a:buAutoNum type="arabicPeriod"/>
            </a:pPr>
            <a:r>
              <a:rPr lang="en-US" sz="1467" b="1" dirty="0"/>
              <a:t>Collecting Measurements</a:t>
            </a:r>
          </a:p>
          <a:p>
            <a:pPr marL="304792" indent="-304792">
              <a:lnSpc>
                <a:spcPct val="200000"/>
              </a:lnSpc>
              <a:buAutoNum type="arabicPeriod"/>
            </a:pPr>
            <a:r>
              <a:rPr lang="en-US" sz="1467" b="1" dirty="0"/>
              <a:t>Detecting Anomalies/Alarms</a:t>
            </a:r>
          </a:p>
          <a:p>
            <a:pPr marL="304792" indent="-304792">
              <a:lnSpc>
                <a:spcPct val="200000"/>
              </a:lnSpc>
              <a:buAutoNum type="arabicPeriod"/>
            </a:pPr>
            <a:r>
              <a:rPr lang="en-US" sz="1467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Analyzing the Selection</a:t>
            </a:r>
          </a:p>
          <a:p>
            <a:pPr marL="304792" indent="-304792">
              <a:lnSpc>
                <a:spcPct val="200000"/>
              </a:lnSpc>
              <a:buAutoNum type="arabicPeriod"/>
            </a:pPr>
            <a:r>
              <a:rPr lang="en-US" sz="1467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Reporting findings</a:t>
            </a:r>
          </a:p>
          <a:p>
            <a:pPr marL="304792" indent="-304792">
              <a:lnSpc>
                <a:spcPct val="200000"/>
              </a:lnSpc>
              <a:buAutoNum type="arabicPeriod"/>
            </a:pPr>
            <a:r>
              <a:rPr lang="en-US" sz="1467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Improvement process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0D87125-6D52-4752-A5B6-0B748C684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455" y="1603722"/>
            <a:ext cx="5760000" cy="4301772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0F43C6D0-380C-84B8-297D-E2C07028491D}"/>
              </a:ext>
            </a:extLst>
          </p:cNvPr>
          <p:cNvGrpSpPr/>
          <p:nvPr/>
        </p:nvGrpSpPr>
        <p:grpSpPr>
          <a:xfrm>
            <a:off x="0" y="-1"/>
            <a:ext cx="2221105" cy="1147865"/>
            <a:chOff x="0" y="-1"/>
            <a:chExt cx="2511978" cy="1298188"/>
          </a:xfrm>
        </p:grpSpPr>
        <p:pic>
          <p:nvPicPr>
            <p:cNvPr id="7" name="Picture 3" descr="G:\Kennisontwikkeling\2) Vakgroepen (5x)\5) Smart Industry\0.1 SOLL IST IA Sprintgroepen\Illustraties\Logo7(ijssel_stijl2)v2.png">
              <a:extLst>
                <a:ext uri="{FF2B5EF4-FFF2-40B4-BE49-F238E27FC236}">
                  <a16:creationId xmlns:a16="http://schemas.microsoft.com/office/drawing/2014/main" id="{67B4D495-4FAA-1AD3-863E-FFDA3817254F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95467" cy="1298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G:\Kennisontwikkeling\2) Vakgroepen (5x)\5) Smart Industry\0.1 SOLL IST IA Sprintgroepen\Illustraties\Logo6(ijssel_stijl2)v2.png">
              <a:extLst>
                <a:ext uri="{FF2B5EF4-FFF2-40B4-BE49-F238E27FC236}">
                  <a16:creationId xmlns:a16="http://schemas.microsoft.com/office/drawing/2014/main" id="{C90F59AC-CA0F-8034-6935-65AFA845E6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791" y="-1"/>
              <a:ext cx="1298187" cy="1298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itel 8">
            <a:extLst>
              <a:ext uri="{FF2B5EF4-FFF2-40B4-BE49-F238E27FC236}">
                <a16:creationId xmlns:a16="http://schemas.microsoft.com/office/drawing/2014/main" id="{A1328192-8935-CA1A-F40D-2BD79AE0B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700" y="306175"/>
            <a:ext cx="10515600" cy="646331"/>
          </a:xfrm>
        </p:spPr>
        <p:txBody>
          <a:bodyPr/>
          <a:lstStyle/>
          <a:p>
            <a:r>
              <a:rPr lang="nl-NL" dirty="0"/>
              <a:t>AI en de vakman</a:t>
            </a:r>
          </a:p>
        </p:txBody>
      </p:sp>
    </p:spTree>
    <p:extLst>
      <p:ext uri="{BB962C8B-B14F-4D97-AF65-F5344CB8AC3E}">
        <p14:creationId xmlns:p14="http://schemas.microsoft.com/office/powerpoint/2010/main" val="3121913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9364DADB-AD8D-42F4-84B1-5FCCFC9C1A9F}"/>
              </a:ext>
            </a:extLst>
          </p:cNvPr>
          <p:cNvSpPr txBox="1"/>
          <p:nvPr/>
        </p:nvSpPr>
        <p:spPr>
          <a:xfrm>
            <a:off x="431371" y="2084851"/>
            <a:ext cx="3264363" cy="2286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04792" indent="-304792">
              <a:lnSpc>
                <a:spcPct val="200000"/>
              </a:lnSpc>
              <a:buAutoNum type="arabicPeriod"/>
            </a:pPr>
            <a:r>
              <a:rPr lang="en-US" sz="1467" b="1" dirty="0"/>
              <a:t>Collecting Measurements</a:t>
            </a:r>
          </a:p>
          <a:p>
            <a:pPr marL="304792" indent="-304792">
              <a:lnSpc>
                <a:spcPct val="200000"/>
              </a:lnSpc>
              <a:buAutoNum type="arabicPeriod"/>
            </a:pPr>
            <a:r>
              <a:rPr lang="en-US" sz="1467" b="1" dirty="0"/>
              <a:t>Detecting Anomalies/Alarms</a:t>
            </a:r>
          </a:p>
          <a:p>
            <a:pPr marL="304792" indent="-304792">
              <a:lnSpc>
                <a:spcPct val="200000"/>
              </a:lnSpc>
              <a:buAutoNum type="arabicPeriod"/>
            </a:pPr>
            <a:r>
              <a:rPr lang="en-US" sz="1467" b="1" dirty="0"/>
              <a:t>Analyzing the Selection</a:t>
            </a:r>
          </a:p>
          <a:p>
            <a:pPr marL="304792" indent="-304792">
              <a:lnSpc>
                <a:spcPct val="200000"/>
              </a:lnSpc>
              <a:buAutoNum type="arabicPeriod"/>
            </a:pPr>
            <a:r>
              <a:rPr lang="en-US" sz="1467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Reporting findings</a:t>
            </a:r>
          </a:p>
          <a:p>
            <a:pPr marL="304792" indent="-304792">
              <a:lnSpc>
                <a:spcPct val="200000"/>
              </a:lnSpc>
              <a:buAutoNum type="arabicPeriod"/>
            </a:pPr>
            <a:r>
              <a:rPr lang="en-US" sz="1467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Improvement process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495CC7D-FACE-4072-8EF4-A52F168A6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455" y="1603722"/>
            <a:ext cx="5760000" cy="4301772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536DBD8C-C4CC-E66C-7F1B-AE59258018A5}"/>
              </a:ext>
            </a:extLst>
          </p:cNvPr>
          <p:cNvGrpSpPr/>
          <p:nvPr/>
        </p:nvGrpSpPr>
        <p:grpSpPr>
          <a:xfrm>
            <a:off x="0" y="-1"/>
            <a:ext cx="2221105" cy="1147865"/>
            <a:chOff x="0" y="-1"/>
            <a:chExt cx="2511978" cy="1298188"/>
          </a:xfrm>
        </p:grpSpPr>
        <p:pic>
          <p:nvPicPr>
            <p:cNvPr id="6" name="Picture 3" descr="G:\Kennisontwikkeling\2) Vakgroepen (5x)\5) Smart Industry\0.1 SOLL IST IA Sprintgroepen\Illustraties\Logo7(ijssel_stijl2)v2.png">
              <a:extLst>
                <a:ext uri="{FF2B5EF4-FFF2-40B4-BE49-F238E27FC236}">
                  <a16:creationId xmlns:a16="http://schemas.microsoft.com/office/drawing/2014/main" id="{9E48B27B-56FD-93AF-ADE0-AFA5DE0FE9E4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95467" cy="1298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G:\Kennisontwikkeling\2) Vakgroepen (5x)\5) Smart Industry\0.1 SOLL IST IA Sprintgroepen\Illustraties\Logo6(ijssel_stijl2)v2.png">
              <a:extLst>
                <a:ext uri="{FF2B5EF4-FFF2-40B4-BE49-F238E27FC236}">
                  <a16:creationId xmlns:a16="http://schemas.microsoft.com/office/drawing/2014/main" id="{67E56AC3-727D-B2FE-8309-7340CFE4D0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791" y="-1"/>
              <a:ext cx="1298187" cy="1298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itel 8">
            <a:extLst>
              <a:ext uri="{FF2B5EF4-FFF2-40B4-BE49-F238E27FC236}">
                <a16:creationId xmlns:a16="http://schemas.microsoft.com/office/drawing/2014/main" id="{24911CC8-DFA5-529F-3AAB-F5A076D58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700" y="306175"/>
            <a:ext cx="10515600" cy="646331"/>
          </a:xfrm>
        </p:spPr>
        <p:txBody>
          <a:bodyPr/>
          <a:lstStyle/>
          <a:p>
            <a:r>
              <a:rPr lang="nl-NL" dirty="0"/>
              <a:t>AI en de vakman</a:t>
            </a:r>
          </a:p>
        </p:txBody>
      </p:sp>
    </p:spTree>
    <p:extLst>
      <p:ext uri="{BB962C8B-B14F-4D97-AF65-F5344CB8AC3E}">
        <p14:creationId xmlns:p14="http://schemas.microsoft.com/office/powerpoint/2010/main" val="4140167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9364DADB-AD8D-42F4-84B1-5FCCFC9C1A9F}"/>
              </a:ext>
            </a:extLst>
          </p:cNvPr>
          <p:cNvSpPr txBox="1"/>
          <p:nvPr/>
        </p:nvSpPr>
        <p:spPr>
          <a:xfrm>
            <a:off x="431371" y="2084851"/>
            <a:ext cx="3264363" cy="2286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04792" indent="-304792">
              <a:lnSpc>
                <a:spcPct val="200000"/>
              </a:lnSpc>
              <a:buAutoNum type="arabicPeriod"/>
            </a:pPr>
            <a:r>
              <a:rPr lang="en-US" sz="1467" b="1" dirty="0"/>
              <a:t>Collecting Measurements</a:t>
            </a:r>
          </a:p>
          <a:p>
            <a:pPr marL="304792" indent="-304792">
              <a:lnSpc>
                <a:spcPct val="200000"/>
              </a:lnSpc>
              <a:buAutoNum type="arabicPeriod"/>
            </a:pPr>
            <a:r>
              <a:rPr lang="en-US" sz="1467" b="1" dirty="0"/>
              <a:t>Detecting Anomalies/Alarms</a:t>
            </a:r>
          </a:p>
          <a:p>
            <a:pPr marL="304792" indent="-304792">
              <a:lnSpc>
                <a:spcPct val="200000"/>
              </a:lnSpc>
              <a:buAutoNum type="arabicPeriod"/>
            </a:pPr>
            <a:r>
              <a:rPr lang="en-US" sz="1467" b="1" dirty="0"/>
              <a:t>Analyzing the Selection</a:t>
            </a:r>
          </a:p>
          <a:p>
            <a:pPr marL="304792" indent="-304792">
              <a:lnSpc>
                <a:spcPct val="200000"/>
              </a:lnSpc>
              <a:buAutoNum type="arabicPeriod"/>
            </a:pPr>
            <a:r>
              <a:rPr lang="en-US" sz="1467" b="1" dirty="0"/>
              <a:t>Reporting findings</a:t>
            </a:r>
          </a:p>
          <a:p>
            <a:pPr marL="304792" indent="-304792">
              <a:lnSpc>
                <a:spcPct val="200000"/>
              </a:lnSpc>
              <a:buAutoNum type="arabicPeriod"/>
            </a:pPr>
            <a:r>
              <a:rPr lang="en-US" sz="1467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Improvement process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D0D858F-921D-465D-9144-004EC71E9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455" y="1603722"/>
            <a:ext cx="5760000" cy="4301772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C2DFE0FC-5467-0F1D-7980-AE2FDC38D950}"/>
              </a:ext>
            </a:extLst>
          </p:cNvPr>
          <p:cNvGrpSpPr/>
          <p:nvPr/>
        </p:nvGrpSpPr>
        <p:grpSpPr>
          <a:xfrm>
            <a:off x="0" y="-1"/>
            <a:ext cx="2221105" cy="1147865"/>
            <a:chOff x="0" y="-1"/>
            <a:chExt cx="2511978" cy="1298188"/>
          </a:xfrm>
        </p:grpSpPr>
        <p:pic>
          <p:nvPicPr>
            <p:cNvPr id="7" name="Picture 3" descr="G:\Kennisontwikkeling\2) Vakgroepen (5x)\5) Smart Industry\0.1 SOLL IST IA Sprintgroepen\Illustraties\Logo7(ijssel_stijl2)v2.png">
              <a:extLst>
                <a:ext uri="{FF2B5EF4-FFF2-40B4-BE49-F238E27FC236}">
                  <a16:creationId xmlns:a16="http://schemas.microsoft.com/office/drawing/2014/main" id="{0A36AB5B-9C2D-C855-FBF9-6D7D5677FD85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95467" cy="1298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G:\Kennisontwikkeling\2) Vakgroepen (5x)\5) Smart Industry\0.1 SOLL IST IA Sprintgroepen\Illustraties\Logo6(ijssel_stijl2)v2.png">
              <a:extLst>
                <a:ext uri="{FF2B5EF4-FFF2-40B4-BE49-F238E27FC236}">
                  <a16:creationId xmlns:a16="http://schemas.microsoft.com/office/drawing/2014/main" id="{EE11AACE-21B4-0B90-0E7C-362A24A2EF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791" y="-1"/>
              <a:ext cx="1298187" cy="1298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itel 8">
            <a:extLst>
              <a:ext uri="{FF2B5EF4-FFF2-40B4-BE49-F238E27FC236}">
                <a16:creationId xmlns:a16="http://schemas.microsoft.com/office/drawing/2014/main" id="{48A6AFEE-FFBE-66E5-FE9A-569D497F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700" y="306175"/>
            <a:ext cx="10515600" cy="646331"/>
          </a:xfrm>
        </p:spPr>
        <p:txBody>
          <a:bodyPr/>
          <a:lstStyle/>
          <a:p>
            <a:r>
              <a:rPr lang="nl-NL" dirty="0"/>
              <a:t>AI en de vakman</a:t>
            </a:r>
          </a:p>
        </p:txBody>
      </p:sp>
    </p:spTree>
    <p:extLst>
      <p:ext uri="{BB962C8B-B14F-4D97-AF65-F5344CB8AC3E}">
        <p14:creationId xmlns:p14="http://schemas.microsoft.com/office/powerpoint/2010/main" val="24925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9364DADB-AD8D-42F4-84B1-5FCCFC9C1A9F}"/>
              </a:ext>
            </a:extLst>
          </p:cNvPr>
          <p:cNvSpPr txBox="1"/>
          <p:nvPr/>
        </p:nvSpPr>
        <p:spPr>
          <a:xfrm>
            <a:off x="431371" y="2084851"/>
            <a:ext cx="3264363" cy="2286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04792" indent="-304792">
              <a:lnSpc>
                <a:spcPct val="200000"/>
              </a:lnSpc>
              <a:buAutoNum type="arabicPeriod"/>
            </a:pPr>
            <a:r>
              <a:rPr lang="en-US" sz="1467" b="1" dirty="0"/>
              <a:t>Collecting Measurements</a:t>
            </a:r>
          </a:p>
          <a:p>
            <a:pPr marL="304792" indent="-304792">
              <a:lnSpc>
                <a:spcPct val="200000"/>
              </a:lnSpc>
              <a:buAutoNum type="arabicPeriod"/>
            </a:pPr>
            <a:r>
              <a:rPr lang="en-US" sz="1467" b="1" dirty="0"/>
              <a:t>Detecting Anomalies/Alarms</a:t>
            </a:r>
          </a:p>
          <a:p>
            <a:pPr marL="304792" indent="-304792">
              <a:lnSpc>
                <a:spcPct val="200000"/>
              </a:lnSpc>
              <a:buAutoNum type="arabicPeriod"/>
            </a:pPr>
            <a:r>
              <a:rPr lang="en-US" sz="1467" b="1" dirty="0"/>
              <a:t>Analyzing the Selection</a:t>
            </a:r>
          </a:p>
          <a:p>
            <a:pPr marL="304792" indent="-304792">
              <a:lnSpc>
                <a:spcPct val="200000"/>
              </a:lnSpc>
              <a:buAutoNum type="arabicPeriod"/>
            </a:pPr>
            <a:r>
              <a:rPr lang="en-US" sz="1467" b="1" dirty="0"/>
              <a:t>Reporting findings</a:t>
            </a:r>
          </a:p>
          <a:p>
            <a:pPr marL="304792" indent="-304792">
              <a:lnSpc>
                <a:spcPct val="200000"/>
              </a:lnSpc>
              <a:buAutoNum type="arabicPeriod"/>
            </a:pPr>
            <a:r>
              <a:rPr lang="en-US" sz="1467" b="1" dirty="0"/>
              <a:t>Improvement process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A466650-1BB0-47AF-91B1-BDA767614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455" y="1603722"/>
            <a:ext cx="5760000" cy="4301772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243F97DC-3874-3213-D75E-2D75EC67F60F}"/>
              </a:ext>
            </a:extLst>
          </p:cNvPr>
          <p:cNvGrpSpPr/>
          <p:nvPr/>
        </p:nvGrpSpPr>
        <p:grpSpPr>
          <a:xfrm>
            <a:off x="0" y="-1"/>
            <a:ext cx="2221105" cy="1147865"/>
            <a:chOff x="0" y="-1"/>
            <a:chExt cx="2511978" cy="1298188"/>
          </a:xfrm>
        </p:grpSpPr>
        <p:pic>
          <p:nvPicPr>
            <p:cNvPr id="7" name="Picture 3" descr="G:\Kennisontwikkeling\2) Vakgroepen (5x)\5) Smart Industry\0.1 SOLL IST IA Sprintgroepen\Illustraties\Logo7(ijssel_stijl2)v2.png">
              <a:extLst>
                <a:ext uri="{FF2B5EF4-FFF2-40B4-BE49-F238E27FC236}">
                  <a16:creationId xmlns:a16="http://schemas.microsoft.com/office/drawing/2014/main" id="{ACAE1183-27A1-30A4-9F1B-ED1F7465B70A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95467" cy="1298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G:\Kennisontwikkeling\2) Vakgroepen (5x)\5) Smart Industry\0.1 SOLL IST IA Sprintgroepen\Illustraties\Logo6(ijssel_stijl2)v2.png">
              <a:extLst>
                <a:ext uri="{FF2B5EF4-FFF2-40B4-BE49-F238E27FC236}">
                  <a16:creationId xmlns:a16="http://schemas.microsoft.com/office/drawing/2014/main" id="{8D90DC32-0572-96A7-5413-1DC91E2372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791" y="-1"/>
              <a:ext cx="1298187" cy="1298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itel 8">
            <a:extLst>
              <a:ext uri="{FF2B5EF4-FFF2-40B4-BE49-F238E27FC236}">
                <a16:creationId xmlns:a16="http://schemas.microsoft.com/office/drawing/2014/main" id="{759B5B5B-09BA-459A-51AB-6C88FD72E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700" y="306175"/>
            <a:ext cx="10515600" cy="646331"/>
          </a:xfrm>
        </p:spPr>
        <p:txBody>
          <a:bodyPr/>
          <a:lstStyle/>
          <a:p>
            <a:r>
              <a:rPr lang="nl-NL" dirty="0"/>
              <a:t>AI en de vakman</a:t>
            </a:r>
          </a:p>
        </p:txBody>
      </p:sp>
    </p:spTree>
    <p:extLst>
      <p:ext uri="{BB962C8B-B14F-4D97-AF65-F5344CB8AC3E}">
        <p14:creationId xmlns:p14="http://schemas.microsoft.com/office/powerpoint/2010/main" val="3096265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IJssel Technologie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02687" y="1858396"/>
            <a:ext cx="9758197" cy="2784309"/>
          </a:xfrm>
        </p:spPr>
        <p:txBody>
          <a:bodyPr/>
          <a:lstStyle/>
          <a:p>
            <a:pPr marL="0" indent="0">
              <a:buNone/>
            </a:pPr>
            <a:r>
              <a:rPr lang="nl-NL" sz="1867" dirty="0"/>
              <a:t>Opdracht:		Productiebedrijven concurrerend maken</a:t>
            </a:r>
          </a:p>
          <a:p>
            <a:pPr marL="0" indent="0">
              <a:buNone/>
            </a:pPr>
            <a:r>
              <a:rPr lang="nl-NL" sz="1867" dirty="0"/>
              <a:t>Organisatie: 	450 medewerkers, 6 vestigingen</a:t>
            </a:r>
          </a:p>
          <a:p>
            <a:pPr marL="0" indent="0">
              <a:buNone/>
            </a:pPr>
            <a:r>
              <a:rPr lang="nl-NL" sz="1867" dirty="0"/>
              <a:t>		monteurs, engineers, bedrijfskundigen</a:t>
            </a:r>
          </a:p>
          <a:p>
            <a:pPr marL="0" indent="0">
              <a:buNone/>
            </a:pPr>
            <a:r>
              <a:rPr lang="nl-NL" sz="1867" dirty="0"/>
              <a:t>Markt:  		Maak-, Food- &amp; Proces Industrie</a:t>
            </a:r>
          </a:p>
          <a:p>
            <a:pPr marL="0" indent="0">
              <a:buNone/>
            </a:pPr>
            <a:r>
              <a:rPr lang="nl-NL" sz="1867" dirty="0"/>
              <a:t>Diensten:		Realiseren, onderhouden en verbeteren slimme fabrieken</a:t>
            </a:r>
          </a:p>
          <a:p>
            <a:pPr marL="0" indent="0">
              <a:buNone/>
            </a:pPr>
            <a:r>
              <a:rPr lang="nl-NL" sz="1867" dirty="0"/>
              <a:t>Unieke combinatie:	Nieuwe Technologie/Vakmanschap/Bedrijfskunde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723" y="4197087"/>
            <a:ext cx="8163587" cy="18516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75D2594-BE14-4F1F-B37A-0490931E8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9126" y="1858396"/>
            <a:ext cx="5753612" cy="300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1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0" descr="data:image/jpeg;base64,/9j/4AAQSkZJRgABAQAAAQABAAD/2wCEAAkGBxQSEhQUExQWFRUVGBcaGRgXGBocHRwaFRUYFhgZFx0YHCkgGB4lHSAYIjIiJSorLi4vGCEzODMsNyguLisBCgoKBQUFDgUFDisZExkrKysrKysrKysrKysrKysrKysrKysrKysrKysrKysrKysrKysrKysrKysrKysrKysrK//AABEIAHkBoAMBIgACEQEDEQH/xAAcAAABBAMBAAAAAAAAAAAAAAAABAUGBwECAwj/xABJEAABAgMEBgYIAwUGBgMBAAABAhEAAyEEEjFBBQYiUWFxBxMygZGhI0JSYnKCsfAUM8FDY5LR4SQ0U3Oi8YOTo7LC0hZ0sxf/xAAUAQEAAAAAAAAAAAAAAAAAAAAA/8QAFBEBAAAAAAAAAAAAAAAAAAAAAP/aAAwDAQACEQMRAD8AvGCCCAIIIIAjjbLMmahUtYdKwQRwIjtBAeYdaNCqsVqmSFYAkoO9Jwby8REk1d1vky5KUWhSkqRshQSpTpFE9kFiASKghhm5SZt0w6tfiLOLQgPMk48Un78+EUlZyglN8EocXruLPVuLQFjHXqxjBazn+WrHGj92e7aoFRorX+ybpp5IHLMtgTlvpW6MyNRbGUhSTMUCxBvAghTXSGT4Bnrg4ulQnUixj9motvUcs6FsxnurgqAbp3SLIHZlTieN1Nd73iRzx8CVN87pIX6lnSMheWTuySkMMMC9BXs3ZVJ1VsaHaQnvKjkRW8eBOGWAYhDjI0dJRREqWnkgDgcA/DM4u7kLCuxrfpCa/Vy0/JKJoBXtEjA7vKN1I0xOd+tD/DLwx3Hf/q96LMf9G8t3dhwqdkqG4/7fpl5bgUhTGmLFaZUxKLVMWAtiVLmKWkAqIKjU4VfdEns3RqW27QPlQ+W8kZ/eUSHXTQ34izqYekl7Sd7NtJ4OBQb0jAUQk6PNM9bI6lZ9JIYc5fqq4t2eDJwcFAaSOjyyp7SpqvmSBvyTTPPfuq5WfU+xo/YJJ98qO/G8aZ+HAw+j7+6cN2WFLgB9ju/p5YMm6HCy2GVL/LloR8KQP5fYOG1dUEfff/Pl4tcB9+X9PJvVByPvl/L+eY7YAP3T73eWTBSXSmj0WiTMkzOytJDjEYkKS+aTWvGvaMKz9+fHHHPI8SEtu0nJk/mzZcv41BPgDU4ZDLCgACm+pXImLkTKLlqIcPVqunMAhlDNjHoLo+1j/G2UFRedLZE3iQKL+YV5vuilOkDS9knzJcyzrKpqdlZCSElIqkucSC4o7gmtAVd9Q9Z/wdpRNL9UvZmj3SceaTXxGcB6LgjVCwQCCCDUEYEHMRtAEEEEAQQQQBBBBAEEEEAQQQQBBBBAEEEEAQQQQBBBBAEEEEAQQQQBBBBAEEEEAQQQQBBBBAEEEEBpNlhSSlQcKBBBzBDER5t160AbFa1o9RRvIPA1++L7o9KxAelvRUq0WZ78tM6WXSFKSCX9UAlyeG598BDOj7S1+WqQoupAJRxQcRxY+RAqBSYDH73/AMzlvzJ9JSuireuRNRMTRSFVBzaikK5hxvGTGsTu09INnTRKJiyN4SAaYVL5kdlsaFyFBLwGbJvLPLkMDliGBRkJy+86Yc6NvpQhNeWjpINbklI4qUpX0bPjli9S12nXy1KwUlHwITwptO2Aw3DcGC17v6+dOO84gmubkL5zZ6ZdVqSlq7SgPqTv4moxcGZS9p1jtC3vTphByvkDBsAww4b4QiZMWaAqONASef184C5LRrLZkYTQtXqol7SlGjJTdcAksA576AmtEafTJtv4iShSA+3LLYGkxAIyBqDls0pCezau22Z2bPN7xdwI9psyPGGi0Kul1O6qvi75wFjL6SUpXdNndO9MwE9wKW357uILn/8A0Cx3XvTCc09WX732fM8XqFsGruoku0SZU8z1XZib10JFMiCSTgqmGR4P30j0dLTWQtCx7MwEKzwNUk82FIDvaukuUH6uzrV8akp31pe+yX9a8gXr3bZ1JEhIqcELmF+BcB3fEZ98RnqrVIVf6qdKuHtLlMkHi6bvjuO6JJorpCnywEzpaZiabSdhTYYJF3IUASKDcGDB0Zpi1HbWuWk71iUKkerLruyyHAQq0d0YjGdPxqRLTw9pX1bDgxMg0ZrxY5orM6pXszRdG7tB0dz59ypHKnJUApKgpJqFAuDniDXPPfXFQCP2HUexy/2XWHfMJPkGG8Yb8+zW2nNFGxWlck1QdqWreg9nvHZPEPgRF2ff6buQw3BsEmN6/aB/FWa8gPOkupDYqDOtHeA495OJqQDx0Pay9dJNkmH0kgOh8VSsAPkNORTxixo8r6u6aXZp0q0SjtSyCz0UMFJPBSXHfHpzRGkkWmTLnSi6JiQod+IO4guCN4gFkEEEAQQQQBBBBAEEEEAQQQQBBBBAEEEEAQQQQBBBBAEEEEAQQQQBBBBAEEEEARhSgASSwFSYzHK1yr6Fp9pJHiGgInbOk/Rsun4i+f3cuYrzCbvnDFbemeyp/LkTl8VFCB9VHyiCaxaoz7MP7TJdOHWoqnd2wHTyU3KEmruhbAV/2tVoCcjLKGA94XL3ek92cBJrd01zz+VIko+IrmfS5Eft3StpCYW68IfKWhA8LwKvOLU0DqBodSQuTJRPG9cxcwPuKVKIB4MIlmj9DWeQGkyJMofu5aU/9ogPOfX6WtmCbbNB/wA4o/REK7B0ZaVmV6hMl85kyWPJBUrxEej4IDzRrpq5OsUxHX3SpaUlSkElJU1SkkA1Y5CoO8Ql1b0LLtc0y1zChV10sHvXakVIq1c6A7ni9ekjV0WyyKYbcsFSWxbFQHgC2ZSBnHnqzTlyZgUNlctTjmk+Y+ogLAR0dWZ6rmnDAj/1O/vpTALVyNRrGG2FL+JWO87LcOHi5fNFW5NolImowWmg3HsqQWGIU4oK7qlKlQ37vviM957WbusGqyau2WWxTIl8yL2Wd7v3ZmjPLdZUsIDJASBkABwyA3YUwODESzDur+u/lnkDRgRsB/Pdh4YNwAu5XfRhu7fX67/vHiE0RrTZrk2YlmuTJiWrheLY1yGMXofB/wBPDdw7OTejqDpDkXbTP4lCsN6Q/m+7kMAEv6KrXfsNx6ypi08gr0g5dpWO44VKZl/vuwfezYZtgcG9HWvQ5aW/EofAy1+IUD/2jPJ8rybKBbu++7DyyYBAZI8/v+XhwAQy6T1Vsk9yZd1RfalG4ebAXSeaTlSoCnlvv77vEcArP3vxzrjjxxzd1hXWk+jlQcyJoX7swXT/ABAkHy8KxGpujrXYVFQE6QfaS905VKdlWGBrTeKXTe/n9+Bq+R3EpyRl97mw7sODYJgKu0b0h2mWwmoROS2I2FeKXSQ2V0c6l5RozpCskyi1Lkn94mn8SHGWYHLABXpXVuxzaqQlCjW9LN0l6uWoo8S/P1ohuldSWrJnJme6tN0s3tCh8E92EA3a6aNRJnidJKVWe0OpJQQpKVYrSClw3rCuCs2czToX1n6uaqxTDsTXVKJyWKqR8wqOKT7UVpbtDzJPbQpIcF8U8Kin+8JrPalSlpUMUKSpJBYgpIKSORAgPXkEUToTpjtCGE65OHvC4r+JGz4pie6H6UbHObrL8knNQvJ7lIfzAgJzBCaw2+VOTelTETE70KCh5GFMAQQQQBBBGq1gByWG8wG0EM1t1rsUn8y1SEnd1iX8AXhitnSro2WWE5Uw+5LX/wBygE+cBNoIg9g6TrLMUApE2Wk4LISod9xRI7niY2O2S5yQuUtK0n1kkEeUB3ggggCCCCAIIIIAggggCCCCAIIIIAggggCCCCAwpLhjgYhmsHRxZp7qlf2eZ7g2CeKMB8rd8TMmNTMgKI0zqtbLCoLUglKCFJnSiSAU4FxtSyOLDiYk2rfSYpATLtKSsAAdYk7VKOsEss7y45GLOM0REtYNSLJaXUlPUTD60sAAn3kYHuY8YCR6J01ItKb0mYle8YKHxJO0nvEL3ijNK6rWyxKvpdaU1E2SS6eJA2kc8OMOmgukidLZM8dcn2gwX4iiu9uJgLeKooDpY1b/AAtp61AaXNqGwFcO405FEW7onWWRafypgvewqivA48w4hLrjocWyzLlkOoAlPNsBzFObHKAqfo40vcmKs6jszaofJYDEZ9pNMD2QGLsbEC8/Dj9d/Kud70lFrSqTMIcpWhQY8QxSoeRi4dX9Ki1SEzQz1CgMljtCvN65LBPa9IDoT/M88cv0rm+cYCvP9PBsODXcm2NVKZ3Lb/rme+p4uKmE8y2oT6w5Dh4Nluywb0YKipq/dPDdwa76t30dcdJlm9Mk4BUq73oUp8hgCmnDJmTNl6USMATuOFct27yDNS5GNcJCrShCkAPLvZ+qoAncHDJwbhkAEO1Zt0/R89aurCnQApKlhFCUrSoE1emQJqcCARZGgNcrPaAylCSt2uLO7ApUQAR4YYM12spFnXNClIBWEMCxcigAYYtuYcMoTzJCSkFw5JBGYZsaNn5QF3zNIoGb8q/pz88XZfFemE5Ann34/efMmm7HpCdJ/LmFvZNR4H9IfLLriw9LLrvQRXmCac37oCwZulV5U+x/T7AZKu1LVio/eVPCIPO1zJpLljgVEk47h/M45tHL8bb5wdKVpHBIQMHopTHjjxgJzMmgOSfHnx3n7zhm0hrPJlUB61VaIw71GmO5/pDGjVefMLzZoHMlZy38Gz3Dk52LVSQiqyqYRkSwcY0GNaMT/UGiZpm12s3ZQUlJcES6CuN9Zw8RyjtK1JWUgqmpCieyASGwxzPd3xIpmlbPJF3rEAD1UVyyCMP6vuhutWuEodhC18SyRu54cMOdAYLfqbPRVIE0e6WV4Kx7iYYZklctTEKQrcQQYlFp1wnHspQgcio4NiaeXDe6EyrTajeKZkzEgkMkb7rskYZbuEAhsOlJ8tQUkkKGCkkpUOSktE30P0p22SwWrrRumgKLcFJIU/N4i9t0QZI9NMRLUxIQCVr7wmia0qRgd0IbLZVzSRLSSzkksAAMSoksPHhWAtK09NMxvR2RAO9U0mvIJH1hitnS7b1YKky3wuS3PitSvpEFtMgoJSSlx7KkqG7FJIMdLPpGbLRcQsgHcEg5+sBez37twgHu2a86Qmvetc5vdIQP+mBDMpU60qu+knqpjeWQ+Du7czHTQy7OJgNpEwpcUSBd5rYhRDsWSxYGLL0NpOyrSESFy2AAEsAJNXDXSA9SRhUkjCZshCbPqRalAFRlIBHrKLij1ZLDjWjH2VM42fUCo6yfQYhKGPrZk0wL09VYxAecjHjwL1oaPjUguc1pJouY2Bw/UbmYmopdqcGScZaoCr9JavWqxqUpAKpbnaRtBgphfSMDhVmqGJBBO+hNa5klQWlapSvalksd14Zjm/KLC0jpGVIDzVhNCwq59WiRVqswwBUMZaYrvWPSEi0LJlyAguSVmilVxUlDJcht9b1cAAtHV3pSJAFoQFp/xJWPzIJ+jcosLROmZFpTekTErGYGI+JJqnvEeX5GhrTd62VKmXRmnE8UjFQqMARtDeI7aN1hWhQU5BGC5ZZQ8G8mgPVMEVBq30nzAAJt20I3hkzAOOSu8DnFjaE1ns1qpKmC/wCwrZX4HHmHEA8wQQQBBBBAEEEEAQQQQBBBBAEEEEBxmgwmmAwuaNVIeAbiTGrwsmSI4KlQHJ4YNN6o2a0uSnq5h9eXQv7wwV3h+MP5EEBUemNS7TZ3UgdcgVvI7QbMoxHMPHTQuvNoksmZ6ZAyWTeHJeP8V7ui2IZtNas2e1OVoZZ/aI2Vd+SvmBgKl1vskq2TjPs6hLKhVCxW8SScHBD1F1ztFwkARH7FpC1WEqAdKVkOCxSopdiFDAiuBzifaZ1EtEl1SvTI90MsDinP5SeURJUi7fA2FKe9Rw+G0g0PIwCqTrhLUPSCYDmKKD8yRw3R0Ot0gYJWflH/ALcvOI1arKBVaLn7yUCpHNUs7SOYccITGylIvi7MQPWSbyeSmqnvYwEsGuEn2Zngn/2jhatcEEECUVP7RAHk/wB+Tfo63WUsJshKfeS5HMh7w7nyh2RaNHpwEpx+7vZcU/bcYCO2TSEwOJEvEvspK1DAMFYgYePGFK9E2yeq8tPzLUBQcBXy/SJKdYbOKJUVcEhXHJh9mE0zT8w/l2dZ4qBH0H67twgI3pTQa5Cb0yYHJYAPWuWdOIamODtqZYyrEg0hJn2gpMxKRdBAqkM+OKiYTnRJGK5ae8/oloBolpKSCl0kYEFm5RI7JrVNSllpStQwVhu7TY13M/nDYuxFN0q7KmYioLh2ffwIBjSfYSewe4/oYBfadZZ6sFBHwiuO9T/TPkzbMtEycQkqXMJLBNTXgP5QkUkgsQQeMd5NpmJ7K1JoRskiiu0AcnzgFsvQ05gVBMpJas1SUCvAl8Ks2De0lz8NZ09ueVmjpkyyeJ2l3Rgw5ngYbrt5VaqUWdR+pUWHfSJJYtTZqwCqZLQCPVde5uzQguC4J7SMSpIIIpGmJcljIsybw9ecorVUVoLoGQBDUB3052nWS0roZykigaWyMPhY8e4bg0ts2pUhHbK5mOKgkZ12MKA1cipNQkdY+2PRsqV2JSEb7qQ+JoX4pZiTgQcJpIVfZdAWmb2JKzxULu7AqYHFIYbxvEP1k1GnKDTZqUpGATeXi1QKCrvR32We8h5+QeJ8S+Izqe1zN5ixWq7D9fdKKQZUtEwpd1KuKIV7jlLFqqPF72BSACyxal2ZDFQXMOO2qmRwlteo1Ku9Cb8swutOrVlWLvVJTShQLpHHZoc8iC9MZcQqzazWmWW6y+BktjvPaSys8Xow9kM8L192R6Hbz2yEiuTB8OTEgD8tJgNdIahHGTMfhMH/AJIG58B6tO0l4zpPV+dI/NlkB2CqFJxFCKZHwh1tGtFqmlkqubhLS2FaGqhlgR2U+yGxZtXLVOLqSocZhIwYAbW1uGGXAsDfo/TVpktdmqKR6q9pJFaMp2FVYN2jvLutq1wtC0BOwlTbSkguavS8Tdzf4lYXjDrYdRhQzZhNRRA4igUvMgpyDFadym00hqO7mTNxwSsULswChWpKWofzEP6xARfR1lNomkGahBJdSpiqnEkh6rVTDzrE/wBEarSZDKKTMWGN4sWLMSgYYuzvXqqsuILbtW7RLqZRUn2kbYODHZqAXTiB2hvhHYtIzpP5U1SBuBdPEsaZDwEBcIGQAPAdwASXoC6QDuVJORhr0rq/ItNVpF44TEbCqsQXbAlQLKBAE393EVsGvM0Fp0pEwe4bhqS+RGBUKN6vsgQq0nrySlpKGJBvKmccWSCRV5mJ/aM1AYBm0/qpMswM1C0qlhmL3Jgdmpgo7QwL9qmyTDbZtLrS18XgCGOBG6vhHdCLRbFlRJXXamzFXUJvLAO0pkgOp2HtO0KLRZLHKYrmKtKmqiU6EVSrFZqWN00Y1IIgJhq10lT5bJviej2JtFinqrx8b0WVoLXqy2lklfVTD6kxg591XZVyd+EUP/8AFxOQZtiWZiUkvLmMmYnMAkbBcF32RRW6raLZOkqKJqVOMUzAQrdmH3Y74D1jBHnvVvX2fZ2Eua6f8KbVOXZq6e4jlFm6B6SbNOZM8Gzr94ug8lgbPzAc4CbwRpKmBQCkkEGoILgjeCMY3gCCCCAIIIIAggggCCCCAw0aqQ8bwQCaZIhOuVDg0YUmAayIIWzJEJ1yYDlDZpjQEi1D0ssFWSxRY7xjyLiHQpjEBWGmdQJ0p1SD1yd1Asd2Cu6vCITP0fdWSypM0YlIuq5LSRXvEehYQaV0PJtIadLSrcrBQ5KFRywgPPdpSpBKlSETuKBdwzKN54PhEh0RqrbpyUrlWaQhCqhRVKPmgxKdNdHsxLqsy+sHsKYK7j2VeXfEXs9ptFkmG6qZImesMH+NKhdX8wPCAfJOoFvPamykcif0SYVJ6NJx7VoSTwvD9IW6G6RME2mX/wASV/5INe9JL+yImtgt8qem/KmJmJ3pLsdyhik8DWAreZ0WzSXFpQmuaSvuLtSIhrHZl2CeqQrq1EXdsSiAb6QoUMylS2eEegIj2tGqEi3FKpl5K00voZyHdlBQILF2zDmAoH/5JNBI6tBGBTdod4OP6w6WNCZ4KpIKVJDqlKwHwryHBVOIwi4NG9HVgksep6075qir/TRPlEmkWdCE3EISlOF1KQA3IBoDzpNlhTpWllDEGih9+BhvtFgUmqdoecXhrHqJKnh5QCFDBOAHwEVl8mKfdzistKaHnWZRTMSaVdqgbyA7j3kkp5YQEPTXCFmj7XNkl5S1IPA0PMYHE4jOHGdZUrqKE5jA89/OG6dJKCygeYw8YCeaE1mQqVetExCZgUcHDh0sWAoXbD2H9RCQWrXOQkejSqZ8oSMQPWqKAUY+qMAq9HtD6tKtEoTRMQgG9i57L9o4DBR4JSTuBebPqSgduapWIZKQmrgAbRNcrtNos+yogG22a4z1PcSiWC9WvGvFVDRxhW8s4qMMttmzpvpZl5dWvqBZztM+DtVosax6Bs8uqZaDjUkqoQ/aVUApbAYEkVWgDpp7RpnyVywQFUKX9pKnZTYOxByBf1ZVQqlSFb/v7+kcGY1+8/v/AGiRJ1ctRLdSqj4s2WBevaT4gYvGbNqnNnSlLSAClSgUqLKdJrXDImpwS+aXBnkzVJqhaknekkHy7/sxYuq2sSZyEonLSJwcFw18B2VxJDuBU+kaswNW82zrlqKVAgpLEGhBFCPvcI3elYC6inF34hXzPfIx/aORunHNMcLZb5csPNWlHxqAJckMc3JUsFs1TW7KYquXpy0BHVifMuDIHDs0vdoDZGfqwhUtySSVE4l3J3vvgLDt2u8hPYC5vdcBe87k1BLnAN6VTdlMRHTGsBtRLy5INDeSkX8z2zvLmgGIyAAaSnl9cOX84dNH6v2ic3VylMSKnZGIH3ygGzD+n3+kYPL7+/pE20fqGaGavdsoGOBAc4GssZ/mcDC+VqVKExxMX1bIZKAAokOVOsudoXWAb81GMBXf4Y4kXeJYZZPU0+kaqlje/L+tf9oto6tWQI2pKLgFVlwS2d9RfC8Q59aVuiJab0FZEv1M5V72Ui+hw3rqKSzuXBXRt5MBtqdpqzWZCkrVMSpZBUFJF1wFMxS5FHQSr2zSkS21y7PaZZvmVNQPWUoUNK3neWSSHLhuvXhdiu5Wj0gtVR3Cu7IVyjosIlipQhsqE+Cc+BIMAac0DISr+zzisPVKgSzlWCwwNLtAD2jXZqmlyAkXStSuAJ/8ageUcLVpRI7Cb3xFh3Afq8TTU7XDRMq6LVZJktY/aLaegEYEJSBcPwy++A01GTpFC0/gUzOrcOFfkkEuXfYGblJvRfYhq0LrDZbWHs0+VNbJCg45pxT3iHWAIIIIAggggCCCCAIIIIAggggCCCCAI1UmNoIDguRCdcmF8alMA2FMYheuTCdcmA4Qk0jo2VPTdnISsZPiPhIqnuhYUxiAr3TXR4Q6rKt/3cwsflVge9ucQ9aJ9lm1EyTNGBqktzHaTwqDF5Rwttjlzk3JqErTuUH7xuPEVgK+0L0hTEsm0o60e2hkr+ZNEK7rnIxOdFaZkWkPJmBTYpqFJ+JKgFDwiJaZ6PAXVZl3T/hzC4+VWI735xCLfYJ1mWBMQuWsPdUCQeJlrSfNJgLzgirtDa+T5TCcBPTvLJmDkoBlciH3qidaG1ks9qYS5gC2fq17K6YsD2gN6SRxgHeE1vsEucm7MSFDLEEHekiqTxEKYICsNZdQFIvTJBKhiWFfnQntfEhjvScYg8xKkm6sMThmlTeycDyx3gR6HiO60arS7UhRSlAmli6nurb/ABAM2wWNoUrlAV7ozWHATKe8kBsjVOGIBpRwmjJAhxXpmzAsqdKGFCoqoQQzDAXXxrdKsFTFXY5pPQM6Qogy1pYtdW//AE5nZm8nfnDVNQmZQjDuUk7q1B4GAl69arIP2ilHglTv2qbISFOeV4gtdlphNN11s6eymYrdsgJ4UKgbtAG9lAHrKMQ2Zo0JSSVmmACHPftAAYufKtEIG6o5fXL7EBLbZrysuJUsJxqslSs2NGZTE13rWd11gtWmJ8wEKmKIJUWBup21OXCWDO1DkBCMDLE7hU0+/rDxYNWLTNwlXRWswtW9dZsXvOMMjuLAypSf6Dhx+8Y2uDv8TE8sOoyMZs0qxLIDJAahzJ2XVgMUD1okdi0NIk/lykJPGprsteLnK675TTkICrFWBYCSpBSlRZN4EOboLADGhHiN8aTpYS+bdwwwaLhmKBBJYgOSogUdyVVonEnJitA9VhEtL2eyGalRKSEBQEuRLDFRIIvzCwUgF2ABYD3iIB11X0PLlyJSlS0GaUgqJTmog3a4AbKeSZsPpa6TW6BVStmjesSwS4NTkZ6/YiJWnWaYQEy0pQ9A4vqNGDPQlnwT6yjmYSLs9onrZZWpeN1d5S6nES0grSOaQOMBKLXp6QihWZhz6vOpc3yyQ7rVsuxWn2IZ7VrVNUWlISgnCl9eJNAQ2O5NGTWghfo3UOcuszYG9Zb/AKcpTnvmp5RMNF6m2aWNoGZvSWSg80IYL+e8eMBWaLFaLStjfWsZEqWoU9lL9X89wRJ9E9G05bGcRLG5RvHjsS1MP+YrlFm2RKJaQiWlKEjBKQAByAoIUhcBGtF6iWSSKoM0/vGu/wDLSAg8yCeMOmktAWa0ICJ0iVMSAwCkDZ+E4p7mhyeEmk9KybOm9OmoljK8oB+CRio8BAV7proasq3NmmzJBySr0iP9TL/1HlEA010X6Qs73ZQnortSS570KZT8EhUWPpzpWky3TZ5Sph9pboT3JYrPIhPOK905rrbLU9+cpCPYlvLT33TeUOClEQEINjUF9hSVpPFKkkb/AGSO6LD6Odabem12eQu0qmypiwgombZYvULO0COZENehdVLXbG6mSoo9tWwjuJofleLK1P6MRZpsufPnX5ks3kolhkAsRtFVVY5BMBY0EEEAQQQQBBBBAEEEEAQQQQBBBBAEEEEAQQQQBGpTG0EBxXJhNMkQujRcA3qQ0awpmQnVAYjlaLOmYkpWlK0nFKgCD3GOsEBCdNdH0tbqs6urPsKJKO49pPn3RBdLaHnWYtOllIcMqhSSDQpUKPnvEXhDdrL/AHS0f5Z+kBWuhtdbTIYKV1yB6swkq+WZVX8V7g0TrQuuNmtBCb3VTDgiYwcl6IU91Z4AvvAinxGLV+VN+BX0gPQUENWqn9zs/wDlp+kOsA0azaas9lkqVaSClQIEtgozPdSk48zQZkRR1u0xKnTVK6oykE7F1RUpCcgSrtjNjQOwbGHzpe/v/wDwZf1VEJR2k80/UQD0SUgKJCkHBaez82aO+m4wS7PKKwqYgrGaQopfMVGHdXvqLD16/Ms3/wBaZ9BFaaN/LT3/AFgJ/oP8ME+gShN0ByEbQCS4UpNSWO3mCeqQCWMOipgGISAKMTSgKSm9XJ0Of3ysxEI0D/eJPxj6phZrV6nJH/4SoB5tGsEpOCis0OynN3epYF9pnLNLGCSIZ7XrIs0QlKBgH2juAD07NMDifaLsyYXaufmzvgP0gNJqZ01QvlSlFykLKiqpc3JaQV47ktEg0ZqPPmVWkoTvmG53hCCVnkVSzDv0O/kz/wDNV9YnucBGtGalyZQ2lKWaOE+jTTfcN9Y4LWqJBZLIiUm5KQmWkeqhISPAR2ggCCCCAwqYEgkkADEksBzJwiO6U1/sskbKjOP7trv8ZZJ+W8eEMvSz+XZv80fWKz0j+auAmOmeku1TXEppKfcqrvWoP/ClJ4xFJYn2qYQkLmzFY3Qpaj8RLqI+Iwii5uin+5fMr6mAi2g+iy0TGNoWmQn2Qy1+Rup8TyiwdBah2KysRK6xY9ebtl94DXU9wEP0uOyYDcRmMRmAIIIIAggggP/Z"/>
          <p:cNvSpPr>
            <a:spLocks noChangeAspect="1" noChangeArrowheads="1"/>
          </p:cNvSpPr>
          <p:nvPr/>
        </p:nvSpPr>
        <p:spPr bwMode="auto">
          <a:xfrm>
            <a:off x="150447" y="-144462"/>
            <a:ext cx="375139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3900" tIns="51951" rIns="103900" bIns="51951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nl-NL" sz="2400">
              <a:solidFill>
                <a:srgbClr val="33434C"/>
              </a:solidFill>
              <a:latin typeface="Arial"/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SMART</a:t>
            </a:r>
            <a:r>
              <a:rPr lang="en-US" sz="2800" dirty="0"/>
              <a:t>PRODUCTION</a:t>
            </a:r>
            <a:br>
              <a:rPr lang="en-US" sz="2800" dirty="0"/>
            </a:br>
            <a:r>
              <a:rPr lang="en-US" sz="2000" i="1" dirty="0"/>
              <a:t>Making customer specific (n=1) production the new standard</a:t>
            </a:r>
            <a:endParaRPr lang="nl-NL" sz="2000" i="1" dirty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60" t="-1643" r="31193" b="1643"/>
          <a:stretch/>
        </p:blipFill>
        <p:spPr>
          <a:xfrm>
            <a:off x="9168342" y="2468894"/>
            <a:ext cx="2871909" cy="351924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A11E9D56-2E69-45DF-A17C-1B6039BD3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1532" y="2378161"/>
            <a:ext cx="1705048" cy="403588"/>
          </a:xfrm>
          <a:prstGeom prst="rect">
            <a:avLst/>
          </a:prstGeom>
        </p:spPr>
      </p:pic>
      <p:pic>
        <p:nvPicPr>
          <p:cNvPr id="8" name="Picture 8" descr="auping_logo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64801" y="4040346"/>
            <a:ext cx="1241019" cy="43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 descr="Scania NL Logo 25%">
            <a:extLst>
              <a:ext uri="{FF2B5EF4-FFF2-40B4-BE49-F238E27FC236}">
                <a16:creationId xmlns:a16="http://schemas.microsoft.com/office/drawing/2014/main" id="{CDD69AC6-22F2-4CAE-8F06-01B78663E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244" y="1720843"/>
            <a:ext cx="1605579" cy="38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2">
            <a:extLst>
              <a:ext uri="{FF2B5EF4-FFF2-40B4-BE49-F238E27FC236}">
                <a16:creationId xmlns:a16="http://schemas.microsoft.com/office/drawing/2014/main" id="{6F0114CE-63F0-458B-BA83-9D9A7F039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160" y="1730566"/>
            <a:ext cx="683393" cy="461665"/>
          </a:xfrm>
          <a:prstGeom prst="rect">
            <a:avLst/>
          </a:prstGeom>
          <a:solidFill>
            <a:srgbClr val="000000"/>
          </a:solidFill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nl-NL" sz="1200" b="1" kern="0">
                <a:solidFill>
                  <a:srgbClr val="FFFFFF"/>
                </a:solidFill>
                <a:latin typeface="Arial" charset="0"/>
              </a:rPr>
              <a:t>Takt</a:t>
            </a:r>
          </a:p>
          <a:p>
            <a:pPr algn="ctr" defTabSz="1219170">
              <a:defRPr/>
            </a:pPr>
            <a:r>
              <a:rPr lang="nl-NL" sz="1200" b="1" kern="0">
                <a:solidFill>
                  <a:srgbClr val="FFFFFF"/>
                </a:solidFill>
                <a:latin typeface="Arial" charset="0"/>
              </a:rPr>
              <a:t>05:04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E4BC6F07-EA7A-4F13-B056-62E4C704AD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7712" y="1712040"/>
            <a:ext cx="869291" cy="458216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047683F5-5D81-4DF5-A1BD-6B2FD5120696}"/>
              </a:ext>
            </a:extLst>
          </p:cNvPr>
          <p:cNvGrpSpPr/>
          <p:nvPr/>
        </p:nvGrpSpPr>
        <p:grpSpPr>
          <a:xfrm>
            <a:off x="2540161" y="1712040"/>
            <a:ext cx="6626841" cy="4330512"/>
            <a:chOff x="1905120" y="1284030"/>
            <a:chExt cx="4970131" cy="3247884"/>
          </a:xfrm>
        </p:grpSpPr>
        <p:pic>
          <p:nvPicPr>
            <p:cNvPr id="453634" name="Picture 2" descr="H:\foto's auping\_L1A7106.jpg">
              <a:hlinkClick r:id="rId10" action="ppaction://hlinkfile"/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089" r="8993"/>
            <a:stretch/>
          </p:blipFill>
          <p:spPr bwMode="auto">
            <a:xfrm>
              <a:off x="1905120" y="3030259"/>
              <a:ext cx="2374245" cy="1501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Afbeelding 12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00" b="15001"/>
            <a:stretch/>
          </p:blipFill>
          <p:spPr>
            <a:xfrm>
              <a:off x="4330782" y="1284030"/>
              <a:ext cx="2544469" cy="1715355"/>
            </a:xfrm>
            <a:prstGeom prst="rect">
              <a:avLst/>
            </a:prstGeom>
          </p:spPr>
        </p:pic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338C8C40-6091-4905-AC9A-17FB2C9294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5" r="9076"/>
            <a:stretch/>
          </p:blipFill>
          <p:spPr>
            <a:xfrm>
              <a:off x="1905120" y="1292194"/>
              <a:ext cx="2374246" cy="1715354"/>
            </a:xfrm>
            <a:prstGeom prst="rect">
              <a:avLst/>
            </a:prstGeom>
          </p:spPr>
        </p:pic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940362E6-8708-426F-8CF2-36BEDB5064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9362"/>
            <a:stretch/>
          </p:blipFill>
          <p:spPr>
            <a:xfrm>
              <a:off x="4324088" y="3028045"/>
              <a:ext cx="2544468" cy="1496571"/>
            </a:xfrm>
            <a:prstGeom prst="rect">
              <a:avLst/>
            </a:prstGeom>
          </p:spPr>
        </p:pic>
      </p:grp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4BEFAADF-7031-4D81-83EE-D5E5A50A05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83281" y="4036812"/>
            <a:ext cx="883721" cy="50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9102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67" b="1" dirty="0"/>
              <a:t>SMART</a:t>
            </a:r>
            <a:r>
              <a:rPr lang="en-US" sz="2667" dirty="0"/>
              <a:t>MAINTENANCE</a:t>
            </a:r>
            <a:br>
              <a:rPr lang="en-US" sz="2667" dirty="0"/>
            </a:br>
            <a:r>
              <a:rPr lang="en-US" sz="2400" i="1" dirty="0"/>
              <a:t>Leading industry towards zero (unplanned) downtime</a:t>
            </a: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684"/>
          <a:stretch/>
        </p:blipFill>
        <p:spPr>
          <a:xfrm>
            <a:off x="5231905" y="1467091"/>
            <a:ext cx="3615441" cy="2619272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4"/>
          <a:srcRect l="4961" t="31613" r="13185" b="29319"/>
          <a:stretch/>
        </p:blipFill>
        <p:spPr>
          <a:xfrm>
            <a:off x="8677043" y="1737796"/>
            <a:ext cx="3168352" cy="1283763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42" y="3367491"/>
            <a:ext cx="714633" cy="560637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03" r="6031"/>
          <a:stretch/>
        </p:blipFill>
        <p:spPr>
          <a:xfrm>
            <a:off x="2560777" y="1717825"/>
            <a:ext cx="2977259" cy="2353980"/>
          </a:xfrm>
          <a:prstGeom prst="rect">
            <a:avLst/>
          </a:prstGeom>
        </p:spPr>
      </p:pic>
      <p:grpSp>
        <p:nvGrpSpPr>
          <p:cNvPr id="16" name="Groep 15"/>
          <p:cNvGrpSpPr/>
          <p:nvPr/>
        </p:nvGrpSpPr>
        <p:grpSpPr>
          <a:xfrm>
            <a:off x="8675069" y="3063122"/>
            <a:ext cx="3181572" cy="1517157"/>
            <a:chOff x="4202606" y="3333714"/>
            <a:chExt cx="2715024" cy="1279047"/>
          </a:xfrm>
        </p:grpSpPr>
        <p:pic>
          <p:nvPicPr>
            <p:cNvPr id="9" name="Afbeelding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101" r="28419" b="23750"/>
            <a:stretch/>
          </p:blipFill>
          <p:spPr>
            <a:xfrm>
              <a:off x="5118213" y="3347147"/>
              <a:ext cx="803615" cy="1260983"/>
            </a:xfrm>
            <a:prstGeom prst="rect">
              <a:avLst/>
            </a:prstGeom>
          </p:spPr>
        </p:pic>
        <p:pic>
          <p:nvPicPr>
            <p:cNvPr id="10" name="Afbeelding 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524"/>
            <a:stretch/>
          </p:blipFill>
          <p:spPr>
            <a:xfrm rot="5400000">
              <a:off x="3996881" y="3552872"/>
              <a:ext cx="1265614" cy="854164"/>
            </a:xfrm>
            <a:prstGeom prst="rect">
              <a:avLst/>
            </a:prstGeom>
          </p:spPr>
        </p:pic>
        <p:pic>
          <p:nvPicPr>
            <p:cNvPr id="11" name="Afbeelding 1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4971"/>
            <a:stretch/>
          </p:blipFill>
          <p:spPr>
            <a:xfrm>
              <a:off x="5929744" y="3333714"/>
              <a:ext cx="987886" cy="1274416"/>
            </a:xfrm>
            <a:prstGeom prst="rect">
              <a:avLst/>
            </a:prstGeom>
          </p:spPr>
        </p:pic>
      </p:grp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03D361AF-3132-4778-A78E-275C563009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0978" y="4113617"/>
            <a:ext cx="3008409" cy="202220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D3CBE38-0E0D-4F17-9FCE-CEF15A3A43E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-1007"/>
          <a:stretch/>
        </p:blipFill>
        <p:spPr>
          <a:xfrm>
            <a:off x="8688288" y="4621842"/>
            <a:ext cx="3168352" cy="153813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5115472-7455-497A-B631-FB034A9117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1004" y="1701287"/>
            <a:ext cx="777032" cy="36806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793B92F-971D-4E99-9DA6-E1C11A8E36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56397" y="5680642"/>
            <a:ext cx="803980" cy="47933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4ACE5D0-CD21-4C4C-85B5-B7371A2EB3A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002" r="14696"/>
          <a:stretch/>
        </p:blipFill>
        <p:spPr>
          <a:xfrm>
            <a:off x="2560778" y="4133273"/>
            <a:ext cx="2937807" cy="199635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524E5CB-36FF-4FDC-A014-C7C16F8E975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72777" y="4131354"/>
            <a:ext cx="435084" cy="437327"/>
          </a:xfrm>
          <a:prstGeom prst="rect">
            <a:avLst/>
          </a:prstGeom>
        </p:spPr>
      </p:pic>
      <p:pic>
        <p:nvPicPr>
          <p:cNvPr id="21" name="Picture 12">
            <a:extLst>
              <a:ext uri="{FF2B5EF4-FFF2-40B4-BE49-F238E27FC236}">
                <a16:creationId xmlns:a16="http://schemas.microsoft.com/office/drawing/2014/main" id="{1C685465-1022-4820-A2A8-B3E5DA9289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2"/>
          <a:stretch/>
        </p:blipFill>
        <p:spPr bwMode="auto">
          <a:xfrm>
            <a:off x="7990714" y="4107420"/>
            <a:ext cx="611961" cy="202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497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>
            <a:extLst>
              <a:ext uri="{FF2B5EF4-FFF2-40B4-BE49-F238E27FC236}">
                <a16:creationId xmlns:a16="http://schemas.microsoft.com/office/drawing/2014/main" id="{850A2A13-DB93-4D22-AF90-C1C7D0664D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93" t="54846" r="28897" b="34519"/>
          <a:stretch/>
        </p:blipFill>
        <p:spPr>
          <a:xfrm>
            <a:off x="2563705" y="1472283"/>
            <a:ext cx="2986152" cy="405504"/>
          </a:xfrm>
          <a:prstGeom prst="rect">
            <a:avLst/>
          </a:prstGeom>
        </p:spPr>
      </p:pic>
      <p:pic>
        <p:nvPicPr>
          <p:cNvPr id="6" name="Afbeelding 5" descr="Afbeelding met vrouw, tafel, venster, man&#10;&#10;Automatisch gegenereerde beschrijving">
            <a:extLst>
              <a:ext uri="{FF2B5EF4-FFF2-40B4-BE49-F238E27FC236}">
                <a16:creationId xmlns:a16="http://schemas.microsoft.com/office/drawing/2014/main" id="{0E2E5F77-3AFA-4827-A1F8-08219E4A29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595"/>
          <a:stretch/>
        </p:blipFill>
        <p:spPr>
          <a:xfrm>
            <a:off x="2563435" y="1831024"/>
            <a:ext cx="3443708" cy="1887235"/>
          </a:xfrm>
          <a:prstGeom prst="rect">
            <a:avLst/>
          </a:prstGeom>
        </p:spPr>
      </p:pic>
      <p:pic>
        <p:nvPicPr>
          <p:cNvPr id="19" name="Afbeelding 18" descr="Afbeelding met persoon, man, vasthouden, staand&#10;&#10;Automatisch gegenereerde beschrijving">
            <a:extLst>
              <a:ext uri="{FF2B5EF4-FFF2-40B4-BE49-F238E27FC236}">
                <a16:creationId xmlns:a16="http://schemas.microsoft.com/office/drawing/2014/main" id="{7BEAA6B7-A648-4798-8945-5B01FBCD956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683" y="3549521"/>
            <a:ext cx="3223287" cy="2148857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4B9E8CDD-BD63-43C5-98BB-3AD6923044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53" t="43508" r="28799" b="46306"/>
          <a:stretch/>
        </p:blipFill>
        <p:spPr>
          <a:xfrm>
            <a:off x="5543683" y="1467578"/>
            <a:ext cx="2899637" cy="363447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E9FF7F06-67DF-4729-A874-F1D3D36E38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349" t="31908" r="28879" b="56392"/>
          <a:stretch/>
        </p:blipFill>
        <p:spPr>
          <a:xfrm>
            <a:off x="8375717" y="1430225"/>
            <a:ext cx="3172936" cy="44756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4B4BAEE4-DA6F-41ED-889A-2D17F0559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933" y="425451"/>
            <a:ext cx="9137651" cy="1143000"/>
          </a:xfrm>
        </p:spPr>
        <p:txBody>
          <a:bodyPr/>
          <a:lstStyle/>
          <a:p>
            <a:r>
              <a:rPr lang="en-US" sz="2667" b="1"/>
              <a:t>SMART</a:t>
            </a:r>
            <a:r>
              <a:rPr lang="en-US" sz="2667"/>
              <a:t>PEOPLE</a:t>
            </a:r>
            <a:br>
              <a:rPr lang="en-US" sz="2667"/>
            </a:br>
            <a:r>
              <a:rPr lang="en-US" sz="2400" i="1"/>
              <a:t>Realizing breakthrough performance improvements with people</a:t>
            </a:r>
          </a:p>
        </p:txBody>
      </p:sp>
      <p:pic>
        <p:nvPicPr>
          <p:cNvPr id="4" name="Afbeelding 3" descr="Afbeelding met binnen, tafel, toonbank, keuken&#10;&#10;Automatisch gegenereerde beschrijving">
            <a:extLst>
              <a:ext uri="{FF2B5EF4-FFF2-40B4-BE49-F238E27FC236}">
                <a16:creationId xmlns:a16="http://schemas.microsoft.com/office/drawing/2014/main" id="{25E7E398-DB53-47D3-9E96-594FA4E894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72" t="12668" r="6443"/>
          <a:stretch/>
        </p:blipFill>
        <p:spPr>
          <a:xfrm>
            <a:off x="2563435" y="3656459"/>
            <a:ext cx="2986149" cy="1408491"/>
          </a:xfrm>
          <a:prstGeom prst="rect">
            <a:avLst/>
          </a:prstGeom>
        </p:spPr>
      </p:pic>
      <p:pic>
        <p:nvPicPr>
          <p:cNvPr id="22" name="Afbeelding 21" descr="Afbeelding met persoon, binnen, man, staand&#10;&#10;Automatisch gegenereerde beschrijving">
            <a:extLst>
              <a:ext uri="{FF2B5EF4-FFF2-40B4-BE49-F238E27FC236}">
                <a16:creationId xmlns:a16="http://schemas.microsoft.com/office/drawing/2014/main" id="{B2EDD543-F314-4C00-8F15-29D805F6FD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781"/>
          <a:stretch/>
        </p:blipFill>
        <p:spPr>
          <a:xfrm>
            <a:off x="5516880" y="4964168"/>
            <a:ext cx="2855848" cy="1295584"/>
          </a:xfrm>
          <a:prstGeom prst="rect">
            <a:avLst/>
          </a:prstGeom>
        </p:spPr>
      </p:pic>
      <p:pic>
        <p:nvPicPr>
          <p:cNvPr id="8" name="Afbeelding 7" descr="Afbeelding met tafel, binnen, man, zitten&#10;&#10;Automatisch gegenereerde beschrijving">
            <a:extLst>
              <a:ext uri="{FF2B5EF4-FFF2-40B4-BE49-F238E27FC236}">
                <a16:creationId xmlns:a16="http://schemas.microsoft.com/office/drawing/2014/main" id="{A1A0ECEA-90A2-4CA8-B1D6-6808B2CD1AE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686" y="1815475"/>
            <a:ext cx="2830911" cy="1834827"/>
          </a:xfrm>
          <a:prstGeom prst="rect">
            <a:avLst/>
          </a:prstGeom>
        </p:spPr>
      </p:pic>
      <p:pic>
        <p:nvPicPr>
          <p:cNvPr id="13" name="Afbeelding 12" descr="Afbeelding met persoon, man, binnen, tafel&#10;&#10;Automatisch gegenereerde beschrijving">
            <a:extLst>
              <a:ext uri="{FF2B5EF4-FFF2-40B4-BE49-F238E27FC236}">
                <a16:creationId xmlns:a16="http://schemas.microsoft.com/office/drawing/2014/main" id="{181B3874-CADC-458D-B8B2-651A29FC623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87" b="16938"/>
          <a:stretch/>
        </p:blipFill>
        <p:spPr>
          <a:xfrm>
            <a:off x="8372729" y="1818182"/>
            <a:ext cx="1643196" cy="1947929"/>
          </a:xfrm>
          <a:prstGeom prst="rect">
            <a:avLst/>
          </a:prstGeom>
        </p:spPr>
      </p:pic>
      <p:pic>
        <p:nvPicPr>
          <p:cNvPr id="15" name="Afbeelding 14" descr="Afbeelding met persoon, man, binnen, tafel&#10;&#10;Automatisch gegenereerde beschrijving">
            <a:extLst>
              <a:ext uri="{FF2B5EF4-FFF2-40B4-BE49-F238E27FC236}">
                <a16:creationId xmlns:a16="http://schemas.microsoft.com/office/drawing/2014/main" id="{77890BD3-7D65-4DCB-B7BB-FA476D64FEE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63" b="5592"/>
          <a:stretch/>
        </p:blipFill>
        <p:spPr>
          <a:xfrm>
            <a:off x="9992393" y="1818182"/>
            <a:ext cx="1556259" cy="1947929"/>
          </a:xfrm>
          <a:prstGeom prst="rect">
            <a:avLst/>
          </a:prstGeom>
        </p:spPr>
      </p:pic>
      <p:pic>
        <p:nvPicPr>
          <p:cNvPr id="20" name="Afbeelding 19" descr="Afbeelding met persoon, man, staand, vasthouden&#10;&#10;Automatisch gegenereerde beschrijving">
            <a:extLst>
              <a:ext uri="{FF2B5EF4-FFF2-40B4-BE49-F238E27FC236}">
                <a16:creationId xmlns:a16="http://schemas.microsoft.com/office/drawing/2014/main" id="{7599F3C7-8002-4C96-A1B7-CF670C6E0C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451" b="12854"/>
          <a:stretch/>
        </p:blipFill>
        <p:spPr>
          <a:xfrm>
            <a:off x="9829143" y="4897573"/>
            <a:ext cx="1719515" cy="1361448"/>
          </a:xfrm>
          <a:prstGeom prst="rect">
            <a:avLst/>
          </a:prstGeom>
        </p:spPr>
      </p:pic>
      <p:pic>
        <p:nvPicPr>
          <p:cNvPr id="17" name="Afbeelding 16" descr="Afbeelding met binnen, persoon, man, keuken&#10;&#10;Automatisch gegenereerde beschrijving">
            <a:extLst>
              <a:ext uri="{FF2B5EF4-FFF2-40B4-BE49-F238E27FC236}">
                <a16:creationId xmlns:a16="http://schemas.microsoft.com/office/drawing/2014/main" id="{1C169E36-E343-4B77-98DB-2E6CDB54DF4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724" y="4886523"/>
            <a:ext cx="2058755" cy="1372503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E53E5A49-0697-4DD0-AF82-61F3A342F31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49" t="6158" r="13342" b="1764"/>
          <a:stretch/>
        </p:blipFill>
        <p:spPr>
          <a:xfrm>
            <a:off x="8372723" y="3643585"/>
            <a:ext cx="3179196" cy="1323636"/>
          </a:xfrm>
          <a:prstGeom prst="rect">
            <a:avLst/>
          </a:prstGeom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8457CE60-6417-4374-9BF3-B9031044D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3707" y="4968240"/>
            <a:ext cx="1532731" cy="129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">
            <a:extLst>
              <a:ext uri="{FF2B5EF4-FFF2-40B4-BE49-F238E27FC236}">
                <a16:creationId xmlns:a16="http://schemas.microsoft.com/office/drawing/2014/main" id="{F927C7D0-415B-4589-9235-B21F616A9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5113" y="4964168"/>
            <a:ext cx="1764931" cy="129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F3B09C12-4D05-4F88-B417-19B388A9545C}"/>
              </a:ext>
            </a:extLst>
          </p:cNvPr>
          <p:cNvSpPr/>
          <p:nvPr/>
        </p:nvSpPr>
        <p:spPr>
          <a:xfrm flipH="1">
            <a:off x="5489003" y="1568451"/>
            <a:ext cx="60959" cy="4690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NL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A80DB840-2DE4-4ABA-83F2-2A8592C383C8}"/>
              </a:ext>
            </a:extLst>
          </p:cNvPr>
          <p:cNvSpPr/>
          <p:nvPr/>
        </p:nvSpPr>
        <p:spPr>
          <a:xfrm flipH="1">
            <a:off x="8338573" y="1568451"/>
            <a:ext cx="60959" cy="4690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NL" sz="240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4619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00682C-1F78-41CE-94E7-3952DDCEB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0301" y="107269"/>
            <a:ext cx="9647399" cy="646331"/>
          </a:xfrm>
        </p:spPr>
        <p:txBody>
          <a:bodyPr/>
          <a:lstStyle/>
          <a:p>
            <a:r>
              <a:rPr lang="nl-NL" dirty="0"/>
              <a:t>Uitdagingen in de industrie</a:t>
            </a:r>
          </a:p>
        </p:txBody>
      </p:sp>
      <p:grpSp>
        <p:nvGrpSpPr>
          <p:cNvPr id="80" name="Groep 79">
            <a:extLst>
              <a:ext uri="{FF2B5EF4-FFF2-40B4-BE49-F238E27FC236}">
                <a16:creationId xmlns:a16="http://schemas.microsoft.com/office/drawing/2014/main" id="{5F73617B-01A8-4D8C-B123-C0E0E077D6A6}"/>
              </a:ext>
            </a:extLst>
          </p:cNvPr>
          <p:cNvGrpSpPr/>
          <p:nvPr/>
        </p:nvGrpSpPr>
        <p:grpSpPr>
          <a:xfrm>
            <a:off x="7145265" y="2357730"/>
            <a:ext cx="2682383" cy="3860832"/>
            <a:chOff x="1615334" y="1404591"/>
            <a:chExt cx="2011787" cy="2895627"/>
          </a:xfrm>
        </p:grpSpPr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6C9E487-8908-4AF3-8571-0EFFACF76CA8}"/>
                </a:ext>
              </a:extLst>
            </p:cNvPr>
            <p:cNvSpPr txBox="1"/>
            <p:nvPr/>
          </p:nvSpPr>
          <p:spPr>
            <a:xfrm>
              <a:off x="1615334" y="1404591"/>
              <a:ext cx="20117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 dirty="0">
                  <a:solidFill>
                    <a:schemeClr val="accent1"/>
                  </a:solidFill>
                </a:rPr>
                <a:t>Markt vraagt om</a:t>
              </a:r>
            </a:p>
            <a:p>
              <a:pPr algn="ctr"/>
              <a:r>
                <a:rPr lang="nl-NL" sz="1600" dirty="0">
                  <a:solidFill>
                    <a:schemeClr val="accent1"/>
                  </a:solidFill>
                </a:rPr>
                <a:t>disruptief </a:t>
              </a:r>
            </a:p>
            <a:p>
              <a:pPr algn="ctr"/>
              <a:r>
                <a:rPr lang="nl-NL" sz="1600" dirty="0">
                  <a:solidFill>
                    <a:schemeClr val="accent1"/>
                  </a:solidFill>
                </a:rPr>
                <a:t>betere prestaties</a:t>
              </a:r>
            </a:p>
          </p:txBody>
        </p:sp>
        <p:grpSp>
          <p:nvGrpSpPr>
            <p:cNvPr id="79" name="Groep 78">
              <a:extLst>
                <a:ext uri="{FF2B5EF4-FFF2-40B4-BE49-F238E27FC236}">
                  <a16:creationId xmlns:a16="http://schemas.microsoft.com/office/drawing/2014/main" id="{ED9F21FF-B329-4B0D-B57E-D44A3858B9C0}"/>
                </a:ext>
              </a:extLst>
            </p:cNvPr>
            <p:cNvGrpSpPr/>
            <p:nvPr/>
          </p:nvGrpSpPr>
          <p:grpSpPr>
            <a:xfrm>
              <a:off x="1915823" y="2009148"/>
              <a:ext cx="536444" cy="2291070"/>
              <a:chOff x="2072937" y="2009148"/>
              <a:chExt cx="536444" cy="2291070"/>
            </a:xfrm>
          </p:grpSpPr>
          <p:pic>
            <p:nvPicPr>
              <p:cNvPr id="32" name="Afbeelding 31">
                <a:extLst>
                  <a:ext uri="{FF2B5EF4-FFF2-40B4-BE49-F238E27FC236}">
                    <a16:creationId xmlns:a16="http://schemas.microsoft.com/office/drawing/2014/main" id="{5726C3D0-B424-482F-B93A-74279BD4B1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96910" y="3237670"/>
                <a:ext cx="488501" cy="376884"/>
              </a:xfrm>
              <a:prstGeom prst="rect">
                <a:avLst/>
              </a:prstGeom>
              <a:solidFill>
                <a:schemeClr val="accent2"/>
              </a:solidFill>
            </p:spPr>
          </p:pic>
          <p:sp>
            <p:nvSpPr>
              <p:cNvPr id="33" name="Tekstvak 32">
                <a:extLst>
                  <a:ext uri="{FF2B5EF4-FFF2-40B4-BE49-F238E27FC236}">
                    <a16:creationId xmlns:a16="http://schemas.microsoft.com/office/drawing/2014/main" id="{9ABA38CE-591E-42F0-94C2-AE4C340B5CEA}"/>
                  </a:ext>
                </a:extLst>
              </p:cNvPr>
              <p:cNvSpPr txBox="1"/>
              <p:nvPr/>
            </p:nvSpPr>
            <p:spPr>
              <a:xfrm>
                <a:off x="2072937" y="3564232"/>
                <a:ext cx="536444" cy="1462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667" dirty="0">
                    <a:solidFill>
                      <a:srgbClr val="1D6393"/>
                    </a:solidFill>
                    <a:latin typeface="Arial Rounded MT Bold" panose="020F0704030504030204" pitchFamily="34" charset="0"/>
                  </a:rPr>
                  <a:t>RELIABILITY</a:t>
                </a:r>
              </a:p>
            </p:txBody>
          </p:sp>
          <p:pic>
            <p:nvPicPr>
              <p:cNvPr id="25" name="Picture 3" descr="G:\Kennisontwikkeling\2) Vakgroepen (5x)\5) Smart Industry\0.1 SOLL IST IA Sprintgroepen\Illustraties\KPI - efficiency.png">
                <a:extLst>
                  <a:ext uri="{FF2B5EF4-FFF2-40B4-BE49-F238E27FC236}">
                    <a16:creationId xmlns:a16="http://schemas.microsoft.com/office/drawing/2014/main" id="{B0DAE2D7-7693-445F-848B-385859A704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25746"/>
              <a:stretch/>
            </p:blipFill>
            <p:spPr bwMode="auto">
              <a:xfrm>
                <a:off x="2096911" y="3849748"/>
                <a:ext cx="479973" cy="3563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DCCA5526-267B-4460-B5FD-20E665C7827D}"/>
                  </a:ext>
                </a:extLst>
              </p:cNvPr>
              <p:cNvSpPr txBox="1"/>
              <p:nvPr/>
            </p:nvSpPr>
            <p:spPr>
              <a:xfrm>
                <a:off x="2082472" y="4153975"/>
                <a:ext cx="525625" cy="1462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667" dirty="0">
                    <a:solidFill>
                      <a:srgbClr val="1D6393"/>
                    </a:solidFill>
                    <a:latin typeface="Arial Rounded MT Bold" panose="020F0704030504030204" pitchFamily="34" charset="0"/>
                  </a:rPr>
                  <a:t>EFFICIENCY</a:t>
                </a:r>
              </a:p>
            </p:txBody>
          </p:sp>
          <p:pic>
            <p:nvPicPr>
              <p:cNvPr id="19" name="Picture 4" descr="G:\Kennisontwikkeling\2) Vakgroepen (5x)\5) Smart Industry\0.1 SOLL IST IA Sprintgroepen\Illustraties\KPI - quality.png">
                <a:extLst>
                  <a:ext uri="{FF2B5EF4-FFF2-40B4-BE49-F238E27FC236}">
                    <a16:creationId xmlns:a16="http://schemas.microsoft.com/office/drawing/2014/main" id="{CBB4A21C-2472-4847-9D69-8DD52B489B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20490"/>
              <a:stretch/>
            </p:blipFill>
            <p:spPr bwMode="auto">
              <a:xfrm>
                <a:off x="2084304" y="2614038"/>
                <a:ext cx="513713" cy="4084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ekstvak 21">
                <a:extLst>
                  <a:ext uri="{FF2B5EF4-FFF2-40B4-BE49-F238E27FC236}">
                    <a16:creationId xmlns:a16="http://schemas.microsoft.com/office/drawing/2014/main" id="{A8CCB349-413D-4FD6-BB6C-2F5683EC6A26}"/>
                  </a:ext>
                </a:extLst>
              </p:cNvPr>
              <p:cNvSpPr txBox="1"/>
              <p:nvPr/>
            </p:nvSpPr>
            <p:spPr>
              <a:xfrm>
                <a:off x="2148014" y="2992426"/>
                <a:ext cx="422231" cy="1462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nl-NL" sz="667" dirty="0">
                    <a:solidFill>
                      <a:srgbClr val="1D6393"/>
                    </a:solidFill>
                    <a:latin typeface="Arial Rounded MT Bold" panose="020F0704030504030204" pitchFamily="34" charset="0"/>
                  </a:rPr>
                  <a:t>QUALITY</a:t>
                </a:r>
              </a:p>
            </p:txBody>
          </p:sp>
          <p:pic>
            <p:nvPicPr>
              <p:cNvPr id="14" name="Picture 5" descr="G:\Kennisontwikkeling\2) Vakgroepen (5x)\5) Smart Industry\0.1 SOLL IST IA Sprintgroepen\Illustraties\Safety helmet.jpg">
                <a:extLst>
                  <a:ext uri="{FF2B5EF4-FFF2-40B4-BE49-F238E27FC236}">
                    <a16:creationId xmlns:a16="http://schemas.microsoft.com/office/drawing/2014/main" id="{61F92961-17AD-4D2B-B4F9-6D919378BA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73521" y="2009148"/>
                <a:ext cx="334635" cy="3730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FFCB11C1-6E12-4849-A39D-09F60607EA23}"/>
                  </a:ext>
                </a:extLst>
              </p:cNvPr>
              <p:cNvSpPr txBox="1"/>
              <p:nvPr/>
            </p:nvSpPr>
            <p:spPr>
              <a:xfrm>
                <a:off x="2146553" y="2341698"/>
                <a:ext cx="388568" cy="1462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667" dirty="0">
                    <a:solidFill>
                      <a:srgbClr val="1D6393"/>
                    </a:solidFill>
                    <a:latin typeface="Arial Rounded MT Bold" panose="020F0704030504030204" pitchFamily="34" charset="0"/>
                  </a:rPr>
                  <a:t>SAFETY</a:t>
                </a:r>
              </a:p>
            </p:txBody>
          </p:sp>
        </p:grpSp>
      </p:grpSp>
      <p:grpSp>
        <p:nvGrpSpPr>
          <p:cNvPr id="78" name="Groep 77">
            <a:extLst>
              <a:ext uri="{FF2B5EF4-FFF2-40B4-BE49-F238E27FC236}">
                <a16:creationId xmlns:a16="http://schemas.microsoft.com/office/drawing/2014/main" id="{226BE41D-EF4B-40DD-876D-4DAE36D5C628}"/>
              </a:ext>
            </a:extLst>
          </p:cNvPr>
          <p:cNvGrpSpPr/>
          <p:nvPr/>
        </p:nvGrpSpPr>
        <p:grpSpPr>
          <a:xfrm>
            <a:off x="8079367" y="3066136"/>
            <a:ext cx="1490388" cy="3152429"/>
            <a:chOff x="2315912" y="1935896"/>
            <a:chExt cx="1117791" cy="2364322"/>
          </a:xfrm>
        </p:grpSpPr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721C44F4-C291-488A-868E-95EC88A9DF64}"/>
                </a:ext>
              </a:extLst>
            </p:cNvPr>
            <p:cNvSpPr/>
            <p:nvPr/>
          </p:nvSpPr>
          <p:spPr>
            <a:xfrm rot="3756741">
              <a:off x="2257474" y="3333340"/>
              <a:ext cx="171237" cy="5436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 dirty="0"/>
            </a:p>
          </p:txBody>
        </p:sp>
        <p:pic>
          <p:nvPicPr>
            <p:cNvPr id="30" name="Picture 2" descr="G:\Kennisontwikkeling\2) Vakgroepen (5x)\5) Smart Industry\0.1 SOLL IST IA Sprintgroepen\Illustraties\KPI - speed.png">
              <a:extLst>
                <a:ext uri="{FF2B5EF4-FFF2-40B4-BE49-F238E27FC236}">
                  <a16:creationId xmlns:a16="http://schemas.microsoft.com/office/drawing/2014/main" id="{BBA2516B-72D5-412B-8E01-647B4C3DC3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8406"/>
            <a:stretch/>
          </p:blipFill>
          <p:spPr bwMode="auto">
            <a:xfrm>
              <a:off x="2831652" y="3213369"/>
              <a:ext cx="499791" cy="407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kstvak 30">
              <a:extLst>
                <a:ext uri="{FF2B5EF4-FFF2-40B4-BE49-F238E27FC236}">
                  <a16:creationId xmlns:a16="http://schemas.microsoft.com/office/drawing/2014/main" id="{4A955A0E-88A4-4183-80BB-1C8EED997D22}"/>
                </a:ext>
              </a:extLst>
            </p:cNvPr>
            <p:cNvSpPr txBox="1"/>
            <p:nvPr/>
          </p:nvSpPr>
          <p:spPr>
            <a:xfrm>
              <a:off x="2903736" y="3572554"/>
              <a:ext cx="358511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667" dirty="0">
                  <a:solidFill>
                    <a:schemeClr val="accent2"/>
                  </a:solidFill>
                  <a:latin typeface="Arial Rounded MT Bold" panose="020F0704030504030204" pitchFamily="34" charset="0"/>
                </a:rPr>
                <a:t>SPEED</a:t>
              </a:r>
            </a:p>
          </p:txBody>
        </p:sp>
        <p:sp>
          <p:nvSpPr>
            <p:cNvPr id="34" name="Tekstvak 33">
              <a:extLst>
                <a:ext uri="{FF2B5EF4-FFF2-40B4-BE49-F238E27FC236}">
                  <a16:creationId xmlns:a16="http://schemas.microsoft.com/office/drawing/2014/main" id="{F86E811F-6D8D-4226-A089-96D7CA17AB0F}"/>
                </a:ext>
              </a:extLst>
            </p:cNvPr>
            <p:cNvSpPr txBox="1"/>
            <p:nvPr/>
          </p:nvSpPr>
          <p:spPr>
            <a:xfrm>
              <a:off x="2500614" y="3280629"/>
              <a:ext cx="240692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accent1"/>
                  </a:solidFill>
                  <a:latin typeface="Arial Rounded MT Bold" panose="020F0704030504030204" pitchFamily="34" charset="0"/>
                </a:rPr>
                <a:t>&amp;</a:t>
              </a:r>
            </a:p>
          </p:txBody>
        </p:sp>
        <p:pic>
          <p:nvPicPr>
            <p:cNvPr id="24" name="Afbeelding 23">
              <a:extLst>
                <a:ext uri="{FF2B5EF4-FFF2-40B4-BE49-F238E27FC236}">
                  <a16:creationId xmlns:a16="http://schemas.microsoft.com/office/drawing/2014/main" id="{F277039E-57C4-4EBE-9B1A-68D53A9256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6257"/>
            <a:stretch/>
          </p:blipFill>
          <p:spPr>
            <a:xfrm>
              <a:off x="2818945" y="3849748"/>
              <a:ext cx="512498" cy="349244"/>
            </a:xfrm>
            <a:prstGeom prst="rect">
              <a:avLst/>
            </a:prstGeom>
          </p:spPr>
        </p:pic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01EE3644-BC2A-46C3-8EF4-D91E988A1C37}"/>
                </a:ext>
              </a:extLst>
            </p:cNvPr>
            <p:cNvSpPr txBox="1"/>
            <p:nvPr/>
          </p:nvSpPr>
          <p:spPr>
            <a:xfrm>
              <a:off x="2822748" y="4153975"/>
              <a:ext cx="522017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667" dirty="0">
                  <a:solidFill>
                    <a:schemeClr val="accent2"/>
                  </a:solidFill>
                  <a:latin typeface="Arial Rounded MT Bold" panose="020F0704030504030204" pitchFamily="34" charset="0"/>
                </a:rPr>
                <a:t>FLEXIBILITY</a:t>
              </a:r>
            </a:p>
          </p:txBody>
        </p: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DBA6C95F-D1C7-44E9-98B6-A45913CA340F}"/>
                </a:ext>
              </a:extLst>
            </p:cNvPr>
            <p:cNvSpPr txBox="1"/>
            <p:nvPr/>
          </p:nvSpPr>
          <p:spPr>
            <a:xfrm>
              <a:off x="2500615" y="3914409"/>
              <a:ext cx="240692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accent1"/>
                  </a:solidFill>
                  <a:latin typeface="Arial Rounded MT Bold" panose="020F0704030504030204" pitchFamily="34" charset="0"/>
                </a:rPr>
                <a:t>&amp;</a:t>
              </a:r>
            </a:p>
          </p:txBody>
        </p:sp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8F9DD796-4EE6-4EF4-BAE4-C18CF2B8A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58182" y="2592269"/>
              <a:ext cx="446728" cy="408522"/>
            </a:xfrm>
            <a:prstGeom prst="rect">
              <a:avLst/>
            </a:prstGeom>
          </p:spPr>
        </p:pic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80A3AF2E-2ABB-4254-A49C-5FC35FD77F43}"/>
                </a:ext>
              </a:extLst>
            </p:cNvPr>
            <p:cNvSpPr txBox="1"/>
            <p:nvPr/>
          </p:nvSpPr>
          <p:spPr>
            <a:xfrm>
              <a:off x="2875790" y="2992426"/>
              <a:ext cx="417422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667" dirty="0">
                  <a:solidFill>
                    <a:schemeClr val="accent2"/>
                  </a:solidFill>
                  <a:latin typeface="Arial Rounded MT Bold" panose="020F0704030504030204" pitchFamily="34" charset="0"/>
                </a:rPr>
                <a:t>VARIETY</a:t>
              </a:r>
            </a:p>
          </p:txBody>
        </p:sp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AFB7D234-2FE4-423D-B414-1EF934B9DF8B}"/>
                </a:ext>
              </a:extLst>
            </p:cNvPr>
            <p:cNvSpPr txBox="1"/>
            <p:nvPr/>
          </p:nvSpPr>
          <p:spPr>
            <a:xfrm>
              <a:off x="2500614" y="2648419"/>
              <a:ext cx="240692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accent1"/>
                  </a:solidFill>
                  <a:latin typeface="Arial Rounded MT Bold" panose="020F0704030504030204" pitchFamily="34" charset="0"/>
                </a:rPr>
                <a:t>&amp;</a:t>
              </a:r>
            </a:p>
          </p:txBody>
        </p:sp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B2E301FF-CF67-4848-ACF9-FAD82994E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clrChange>
                <a:clrFrom>
                  <a:srgbClr val="FFEAD5"/>
                </a:clrFrom>
                <a:clrTo>
                  <a:srgbClr val="FFEAD5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09587" y="1935896"/>
              <a:ext cx="537397" cy="537397"/>
            </a:xfrm>
            <a:prstGeom prst="rect">
              <a:avLst/>
            </a:prstGeom>
          </p:spPr>
        </p:pic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0CB2390B-52CF-4C84-8D23-C00C6FCD8390}"/>
                </a:ext>
              </a:extLst>
            </p:cNvPr>
            <p:cNvSpPr txBox="1"/>
            <p:nvPr/>
          </p:nvSpPr>
          <p:spPr>
            <a:xfrm>
              <a:off x="2754190" y="2341698"/>
              <a:ext cx="679513" cy="14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667" dirty="0">
                  <a:solidFill>
                    <a:schemeClr val="accent2"/>
                  </a:solidFill>
                  <a:latin typeface="Arial Rounded MT Bold" panose="020F0704030504030204" pitchFamily="34" charset="0"/>
                </a:rPr>
                <a:t>SUSTAINABILITY</a:t>
              </a:r>
            </a:p>
          </p:txBody>
        </p: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39413B74-F644-43E6-98D7-9AAD370B40E0}"/>
                </a:ext>
              </a:extLst>
            </p:cNvPr>
            <p:cNvSpPr txBox="1"/>
            <p:nvPr/>
          </p:nvSpPr>
          <p:spPr>
            <a:xfrm>
              <a:off x="2500614" y="2059308"/>
              <a:ext cx="240692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solidFill>
                    <a:schemeClr val="accent1"/>
                  </a:solidFill>
                  <a:latin typeface="Arial Rounded MT Bold" panose="020F0704030504030204" pitchFamily="34" charset="0"/>
                </a:rPr>
                <a:t>&amp;</a:t>
              </a:r>
            </a:p>
          </p:txBody>
        </p:sp>
      </p:grpSp>
      <p:grpSp>
        <p:nvGrpSpPr>
          <p:cNvPr id="75" name="Groep 74">
            <a:extLst>
              <a:ext uri="{FF2B5EF4-FFF2-40B4-BE49-F238E27FC236}">
                <a16:creationId xmlns:a16="http://schemas.microsoft.com/office/drawing/2014/main" id="{D63608E9-D944-4595-B042-1929DF4A40CD}"/>
              </a:ext>
            </a:extLst>
          </p:cNvPr>
          <p:cNvGrpSpPr/>
          <p:nvPr/>
        </p:nvGrpSpPr>
        <p:grpSpPr>
          <a:xfrm>
            <a:off x="3384363" y="1431065"/>
            <a:ext cx="4807740" cy="1899665"/>
            <a:chOff x="5794486" y="1346334"/>
            <a:chExt cx="3605805" cy="1424746"/>
          </a:xfrm>
        </p:grpSpPr>
        <p:sp>
          <p:nvSpPr>
            <p:cNvPr id="66" name="Tekstvak 65">
              <a:extLst>
                <a:ext uri="{FF2B5EF4-FFF2-40B4-BE49-F238E27FC236}">
                  <a16:creationId xmlns:a16="http://schemas.microsoft.com/office/drawing/2014/main" id="{2A1657B7-9DFB-4A0E-8CD3-5FA2DBF3FD60}"/>
                </a:ext>
              </a:extLst>
            </p:cNvPr>
            <p:cNvSpPr txBox="1"/>
            <p:nvPr/>
          </p:nvSpPr>
          <p:spPr>
            <a:xfrm>
              <a:off x="5794486" y="1346334"/>
              <a:ext cx="36058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>
                  <a:solidFill>
                    <a:schemeClr val="accent1"/>
                  </a:solidFill>
                </a:rPr>
                <a:t>Kansen door nieuwe techniek</a:t>
              </a:r>
            </a:p>
          </p:txBody>
        </p:sp>
        <p:pic>
          <p:nvPicPr>
            <p:cNvPr id="39" name="Picture 2" descr="G:\Kennisontwikkeling\2) Vakgroepen (5x)\5) Smart Industry\0.1 SOLL IST IA Sprintgroepen\Illustraties\Logo1(ijssel_stijl2).png">
              <a:extLst>
                <a:ext uri="{FF2B5EF4-FFF2-40B4-BE49-F238E27FC236}">
                  <a16:creationId xmlns:a16="http://schemas.microsoft.com/office/drawing/2014/main" id="{A258E866-B422-4B1A-BD47-D2BB00D265E0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9402" y="2317047"/>
              <a:ext cx="446209" cy="447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7" descr="G:\Kennisontwikkeling\2) Vakgroepen (5x)\5) Smart Industry\0.1 SOLL IST IA Sprintgroepen\Illustraties\Logo3(ijssel_stijl3).png">
              <a:extLst>
                <a:ext uri="{FF2B5EF4-FFF2-40B4-BE49-F238E27FC236}">
                  <a16:creationId xmlns:a16="http://schemas.microsoft.com/office/drawing/2014/main" id="{F01574AE-2D12-443E-92A5-D3D1743DDE5D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1495" y="2296538"/>
              <a:ext cx="447144" cy="447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Afbeelding 40">
              <a:extLst>
                <a:ext uri="{FF2B5EF4-FFF2-40B4-BE49-F238E27FC236}">
                  <a16:creationId xmlns:a16="http://schemas.microsoft.com/office/drawing/2014/main" id="{BD159E73-86A5-4B2A-B257-1E5AAF30363F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1495" y="1788806"/>
              <a:ext cx="448453" cy="447613"/>
            </a:xfrm>
            <a:prstGeom prst="rect">
              <a:avLst/>
            </a:prstGeom>
          </p:spPr>
        </p:pic>
        <p:pic>
          <p:nvPicPr>
            <p:cNvPr id="42" name="Picture 3">
              <a:extLst>
                <a:ext uri="{FF2B5EF4-FFF2-40B4-BE49-F238E27FC236}">
                  <a16:creationId xmlns:a16="http://schemas.microsoft.com/office/drawing/2014/main" id="{3CBCEDDD-C349-4D8F-9F66-3A957A5E72E0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7601" y="2212216"/>
              <a:ext cx="452848" cy="447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3" descr="G:\Kennisontwikkeling\2) Vakgroepen (5x)\5) Smart Industry\0.1 SOLL IST IA Sprintgroepen\Illustraties\Logo7(ijssel_stijl2)v2.png">
              <a:extLst>
                <a:ext uri="{FF2B5EF4-FFF2-40B4-BE49-F238E27FC236}">
                  <a16:creationId xmlns:a16="http://schemas.microsoft.com/office/drawing/2014/main" id="{EC0AA2FD-5E52-4184-AD28-4527C75D04AC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9165" y="1658878"/>
              <a:ext cx="446676" cy="447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6" descr="G:\Kennisontwikkeling\2) Vakgroepen (5x)\5) Smart Industry\0.1 SOLL IST IA Sprintgroepen\Illustraties\Logo6(ijssel_stijl2)v2.png">
              <a:extLst>
                <a:ext uri="{FF2B5EF4-FFF2-40B4-BE49-F238E27FC236}">
                  <a16:creationId xmlns:a16="http://schemas.microsoft.com/office/drawing/2014/main" id="{B4FC7655-769D-4026-842D-1DE054ED743C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0828" y="1658878"/>
              <a:ext cx="447613" cy="447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5" descr="G:\Kennisontwikkeling\2) Vakgroepen (5x)\5) Smart Industry\0.1 SOLL IST IA Sprintgroepen\Illustraties\Logo10(ijssel_stijl2).png">
              <a:extLst>
                <a:ext uri="{FF2B5EF4-FFF2-40B4-BE49-F238E27FC236}">
                  <a16:creationId xmlns:a16="http://schemas.microsoft.com/office/drawing/2014/main" id="{0E93056A-2F0C-4FA0-898A-B084AD7A3E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8055" y="2323466"/>
              <a:ext cx="447144" cy="447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8" descr="G:\Kennisontwikkeling\2) Vakgroepen (5x)\5) Smart Industry\0.1 SOLL IST IA Sprintgroepen\Illustraties\Logo2(ijssel_stijl2).png">
              <a:extLst>
                <a:ext uri="{FF2B5EF4-FFF2-40B4-BE49-F238E27FC236}">
                  <a16:creationId xmlns:a16="http://schemas.microsoft.com/office/drawing/2014/main" id="{A3E67124-E903-4FC5-A5D4-BAA8307B234A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0698" y="1808636"/>
              <a:ext cx="446210" cy="447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4" descr="G:\Kennisontwikkeling\2) Vakgroepen (5x)\5) Smart Industry\0.1 SOLL IST IA Sprintgroepen\Illustraties\Logo9(ijssel_stijl2)v2.png">
              <a:extLst>
                <a:ext uri="{FF2B5EF4-FFF2-40B4-BE49-F238E27FC236}">
                  <a16:creationId xmlns:a16="http://schemas.microsoft.com/office/drawing/2014/main" id="{D456B0F4-F471-4E96-8645-EE8D34B7E1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6751" y="2185687"/>
              <a:ext cx="447144" cy="447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ABB4B051-5F5D-419C-B2F5-044995826F0E}"/>
                </a:ext>
              </a:extLst>
            </p:cNvPr>
            <p:cNvGrpSpPr/>
            <p:nvPr/>
          </p:nvGrpSpPr>
          <p:grpSpPr>
            <a:xfrm>
              <a:off x="8278243" y="1818927"/>
              <a:ext cx="452501" cy="447143"/>
              <a:chOff x="8032967" y="2017493"/>
              <a:chExt cx="452501" cy="447143"/>
            </a:xfrm>
          </p:grpSpPr>
          <p:sp>
            <p:nvSpPr>
              <p:cNvPr id="62" name="Rechthoek 61">
                <a:extLst>
                  <a:ext uri="{FF2B5EF4-FFF2-40B4-BE49-F238E27FC236}">
                    <a16:creationId xmlns:a16="http://schemas.microsoft.com/office/drawing/2014/main" id="{52875982-A4C0-4303-AF12-F286424480F3}"/>
                  </a:ext>
                </a:extLst>
              </p:cNvPr>
              <p:cNvSpPr/>
              <p:nvPr/>
            </p:nvSpPr>
            <p:spPr>
              <a:xfrm>
                <a:off x="8032967" y="2017493"/>
                <a:ext cx="452501" cy="447143"/>
              </a:xfrm>
              <a:prstGeom prst="rect">
                <a:avLst/>
              </a:prstGeom>
              <a:solidFill>
                <a:srgbClr val="FFEA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dirty="0"/>
              </a:p>
            </p:txBody>
          </p:sp>
          <p:grpSp>
            <p:nvGrpSpPr>
              <p:cNvPr id="63" name="Groep 62">
                <a:extLst>
                  <a:ext uri="{FF2B5EF4-FFF2-40B4-BE49-F238E27FC236}">
                    <a16:creationId xmlns:a16="http://schemas.microsoft.com/office/drawing/2014/main" id="{1D876E2D-95A2-4C98-B916-A9FA893338D4}"/>
                  </a:ext>
                </a:extLst>
              </p:cNvPr>
              <p:cNvGrpSpPr/>
              <p:nvPr/>
            </p:nvGrpSpPr>
            <p:grpSpPr>
              <a:xfrm>
                <a:off x="8058321" y="2106906"/>
                <a:ext cx="401792" cy="268315"/>
                <a:chOff x="8305800" y="2359666"/>
                <a:chExt cx="335417" cy="223990"/>
              </a:xfrm>
            </p:grpSpPr>
            <p:sp>
              <p:nvSpPr>
                <p:cNvPr id="64" name="Stroomdiagram: Alternatief proces 63">
                  <a:extLst>
                    <a:ext uri="{FF2B5EF4-FFF2-40B4-BE49-F238E27FC236}">
                      <a16:creationId xmlns:a16="http://schemas.microsoft.com/office/drawing/2014/main" id="{32D6DF44-6646-41C5-9B2C-7E2898846140}"/>
                    </a:ext>
                  </a:extLst>
                </p:cNvPr>
                <p:cNvSpPr/>
                <p:nvPr/>
              </p:nvSpPr>
              <p:spPr>
                <a:xfrm flipH="1">
                  <a:off x="8447798" y="2453085"/>
                  <a:ext cx="45719" cy="45719"/>
                </a:xfrm>
                <a:prstGeom prst="flowChartAlternateProcess">
                  <a:avLst/>
                </a:prstGeom>
                <a:solidFill>
                  <a:srgbClr val="E84F10"/>
                </a:solidFill>
                <a:ln w="3175">
                  <a:solidFill>
                    <a:srgbClr val="E84F1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dirty="0"/>
                </a:p>
              </p:txBody>
            </p:sp>
            <p:pic>
              <p:nvPicPr>
                <p:cNvPr id="65" name="Picture 4" descr="Afbeeldingsresultaat voor machine vision">
                  <a:extLst>
                    <a:ext uri="{FF2B5EF4-FFF2-40B4-BE49-F238E27FC236}">
                      <a16:creationId xmlns:a16="http://schemas.microsoft.com/office/drawing/2014/main" id="{3958AD64-7194-46BF-B653-8582CB894BC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05800" y="2359666"/>
                  <a:ext cx="335417" cy="22399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76" name="Groep 75">
            <a:extLst>
              <a:ext uri="{FF2B5EF4-FFF2-40B4-BE49-F238E27FC236}">
                <a16:creationId xmlns:a16="http://schemas.microsoft.com/office/drawing/2014/main" id="{69BB5751-7ACB-4E71-B517-C24524DE8102}"/>
              </a:ext>
            </a:extLst>
          </p:cNvPr>
          <p:cNvGrpSpPr/>
          <p:nvPr/>
        </p:nvGrpSpPr>
        <p:grpSpPr>
          <a:xfrm>
            <a:off x="524568" y="3268886"/>
            <a:ext cx="3807144" cy="2178400"/>
            <a:chOff x="5964222" y="2794115"/>
            <a:chExt cx="2855358" cy="1633796"/>
          </a:xfrm>
        </p:grpSpPr>
        <p:sp>
          <p:nvSpPr>
            <p:cNvPr id="68" name="Tekstvak 67">
              <a:extLst>
                <a:ext uri="{FF2B5EF4-FFF2-40B4-BE49-F238E27FC236}">
                  <a16:creationId xmlns:a16="http://schemas.microsoft.com/office/drawing/2014/main" id="{3CBCC3EB-248B-46FA-A6F8-9BC74B1FBA58}"/>
                </a:ext>
              </a:extLst>
            </p:cNvPr>
            <p:cNvSpPr txBox="1"/>
            <p:nvPr/>
          </p:nvSpPr>
          <p:spPr>
            <a:xfrm>
              <a:off x="6144208" y="2794115"/>
              <a:ext cx="2226043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600" dirty="0">
                  <a:solidFill>
                    <a:schemeClr val="accent1"/>
                  </a:solidFill>
                </a:rPr>
                <a:t>Vergrijzing én beperkte instroom:</a:t>
              </a:r>
            </a:p>
            <a:p>
              <a:pPr algn="ctr"/>
              <a:r>
                <a:rPr lang="nl-NL" sz="1600" dirty="0">
                  <a:solidFill>
                    <a:schemeClr val="accent1"/>
                  </a:solidFill>
                </a:rPr>
                <a:t>schaarste in  vakmanschap</a:t>
              </a:r>
            </a:p>
          </p:txBody>
        </p:sp>
        <p:pic>
          <p:nvPicPr>
            <p:cNvPr id="67" name="Afbeelding 66">
              <a:extLst>
                <a:ext uri="{FF2B5EF4-FFF2-40B4-BE49-F238E27FC236}">
                  <a16:creationId xmlns:a16="http://schemas.microsoft.com/office/drawing/2014/main" id="{B1968F0F-6978-41E5-B813-DEE66AD0C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4222" y="3237670"/>
              <a:ext cx="2855358" cy="1190241"/>
            </a:xfrm>
            <a:prstGeom prst="rect">
              <a:avLst/>
            </a:prstGeom>
          </p:spPr>
        </p:pic>
      </p:grpSp>
      <p:grpSp>
        <p:nvGrpSpPr>
          <p:cNvPr id="77" name="Groep 76">
            <a:extLst>
              <a:ext uri="{FF2B5EF4-FFF2-40B4-BE49-F238E27FC236}">
                <a16:creationId xmlns:a16="http://schemas.microsoft.com/office/drawing/2014/main" id="{66EA8701-ACFB-4A43-AA1A-481296D482B0}"/>
              </a:ext>
            </a:extLst>
          </p:cNvPr>
          <p:cNvGrpSpPr/>
          <p:nvPr/>
        </p:nvGrpSpPr>
        <p:grpSpPr>
          <a:xfrm>
            <a:off x="10078245" y="3041574"/>
            <a:ext cx="1634998" cy="1992286"/>
            <a:chOff x="4017399" y="1848932"/>
            <a:chExt cx="1226248" cy="1494215"/>
          </a:xfrm>
        </p:grpSpPr>
        <p:grpSp>
          <p:nvGrpSpPr>
            <p:cNvPr id="70" name="Groep 69">
              <a:extLst>
                <a:ext uri="{FF2B5EF4-FFF2-40B4-BE49-F238E27FC236}">
                  <a16:creationId xmlns:a16="http://schemas.microsoft.com/office/drawing/2014/main" id="{C44A5EA4-E360-417E-8545-0F44B966169E}"/>
                </a:ext>
              </a:extLst>
            </p:cNvPr>
            <p:cNvGrpSpPr/>
            <p:nvPr/>
          </p:nvGrpSpPr>
          <p:grpSpPr>
            <a:xfrm>
              <a:off x="4094574" y="1848932"/>
              <a:ext cx="1087330" cy="870971"/>
              <a:chOff x="5503130" y="4924199"/>
              <a:chExt cx="508258" cy="495111"/>
            </a:xfrm>
          </p:grpSpPr>
          <p:sp>
            <p:nvSpPr>
              <p:cNvPr id="71" name="Rechthoek 70">
                <a:extLst>
                  <a:ext uri="{FF2B5EF4-FFF2-40B4-BE49-F238E27FC236}">
                    <a16:creationId xmlns:a16="http://schemas.microsoft.com/office/drawing/2014/main" id="{BF1969EF-88CE-4592-8FFC-AD4853EF2D25}"/>
                  </a:ext>
                </a:extLst>
              </p:cNvPr>
              <p:cNvSpPr/>
              <p:nvPr/>
            </p:nvSpPr>
            <p:spPr>
              <a:xfrm>
                <a:off x="5503130" y="4924199"/>
                <a:ext cx="501043" cy="495111"/>
              </a:xfrm>
              <a:prstGeom prst="rect">
                <a:avLst/>
              </a:prstGeom>
              <a:solidFill>
                <a:srgbClr val="FFEA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dirty="0"/>
              </a:p>
            </p:txBody>
          </p:sp>
          <p:pic>
            <p:nvPicPr>
              <p:cNvPr id="72" name="Afbeelding 71">
                <a:extLst>
                  <a:ext uri="{FF2B5EF4-FFF2-40B4-BE49-F238E27FC236}">
                    <a16:creationId xmlns:a16="http://schemas.microsoft.com/office/drawing/2014/main" id="{8B4117BE-FF86-43BC-A431-A9C953FD77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 l="19931" t="11182" r="6795" b="5736"/>
              <a:stretch/>
            </p:blipFill>
            <p:spPr>
              <a:xfrm>
                <a:off x="5555581" y="4960668"/>
                <a:ext cx="455807" cy="408648"/>
              </a:xfrm>
              <a:prstGeom prst="rect">
                <a:avLst/>
              </a:prstGeom>
            </p:spPr>
          </p:pic>
        </p:grpSp>
        <p:sp>
          <p:nvSpPr>
            <p:cNvPr id="73" name="Tekstvak 72">
              <a:extLst>
                <a:ext uri="{FF2B5EF4-FFF2-40B4-BE49-F238E27FC236}">
                  <a16:creationId xmlns:a16="http://schemas.microsoft.com/office/drawing/2014/main" id="{82E07294-FCD8-41F1-8ADE-8C0C1ED9ED46}"/>
                </a:ext>
              </a:extLst>
            </p:cNvPr>
            <p:cNvSpPr txBox="1"/>
            <p:nvPr/>
          </p:nvSpPr>
          <p:spPr>
            <a:xfrm>
              <a:off x="4017399" y="2719899"/>
              <a:ext cx="1226248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algn="ctr">
                <a:defRPr sz="1600">
                  <a:solidFill>
                    <a:schemeClr val="accent1"/>
                  </a:solidFill>
                </a:defRPr>
              </a:lvl1pPr>
            </a:lstStyle>
            <a:p>
              <a:r>
                <a:rPr lang="nl-NL" dirty="0"/>
                <a:t>Slimme bedrijven</a:t>
              </a:r>
            </a:p>
            <a:p>
              <a:r>
                <a:rPr lang="nl-NL" dirty="0"/>
                <a:t>overleven</a:t>
              </a:r>
            </a:p>
            <a:p>
              <a:r>
                <a:rPr lang="nl-NL" dirty="0"/>
                <a:t>keer op keer</a:t>
              </a:r>
            </a:p>
          </p:txBody>
        </p:sp>
      </p:grpSp>
      <p:graphicFrame>
        <p:nvGraphicFramePr>
          <p:cNvPr id="82" name="Diagram 81">
            <a:extLst>
              <a:ext uri="{FF2B5EF4-FFF2-40B4-BE49-F238E27FC236}">
                <a16:creationId xmlns:a16="http://schemas.microsoft.com/office/drawing/2014/main" id="{592D2D98-3197-4BD4-9C8E-971E121815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7661680"/>
              </p:ext>
            </p:extLst>
          </p:nvPr>
        </p:nvGraphicFramePr>
        <p:xfrm>
          <a:off x="3859214" y="3429001"/>
          <a:ext cx="4262769" cy="3084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3" name="Groep 2">
            <a:extLst>
              <a:ext uri="{FF2B5EF4-FFF2-40B4-BE49-F238E27FC236}">
                <a16:creationId xmlns:a16="http://schemas.microsoft.com/office/drawing/2014/main" id="{F24E8801-0C1C-1A45-45A7-607598956C56}"/>
              </a:ext>
            </a:extLst>
          </p:cNvPr>
          <p:cNvGrpSpPr/>
          <p:nvPr/>
        </p:nvGrpSpPr>
        <p:grpSpPr>
          <a:xfrm>
            <a:off x="607606" y="932723"/>
            <a:ext cx="11356983" cy="1482519"/>
            <a:chOff x="455704" y="699542"/>
            <a:chExt cx="8517737" cy="1111889"/>
          </a:xfrm>
        </p:grpSpPr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F7D54AA3-FFB8-F1B4-D1F0-3F59318A363B}"/>
                </a:ext>
              </a:extLst>
            </p:cNvPr>
            <p:cNvSpPr txBox="1"/>
            <p:nvPr/>
          </p:nvSpPr>
          <p:spPr>
            <a:xfrm>
              <a:off x="6569899" y="1181091"/>
              <a:ext cx="2403542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400" i="1" dirty="0">
                  <a:solidFill>
                    <a:schemeClr val="accent2"/>
                  </a:solidFill>
                </a:rPr>
                <a:t>Hogere beschikbaarheid</a:t>
              </a:r>
            </a:p>
            <a:p>
              <a:pPr algn="ctr"/>
              <a:r>
                <a:rPr lang="nl-NL" sz="2400" i="1" dirty="0">
                  <a:solidFill>
                    <a:schemeClr val="accent2"/>
                  </a:solidFill>
                </a:rPr>
                <a:t>tegen lagere kosten</a:t>
              </a:r>
            </a:p>
          </p:txBody>
        </p:sp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4B108FDC-56E8-FFA4-38F6-54A850896D4A}"/>
                </a:ext>
              </a:extLst>
            </p:cNvPr>
            <p:cNvSpPr txBox="1"/>
            <p:nvPr/>
          </p:nvSpPr>
          <p:spPr>
            <a:xfrm>
              <a:off x="455704" y="1188183"/>
              <a:ext cx="1668919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400" i="1" dirty="0" err="1">
                  <a:solidFill>
                    <a:schemeClr val="accent2"/>
                  </a:solidFill>
                </a:rPr>
                <a:t>Managed</a:t>
              </a:r>
              <a:r>
                <a:rPr lang="nl-NL" sz="2400" i="1" dirty="0">
                  <a:solidFill>
                    <a:schemeClr val="accent2"/>
                  </a:solidFill>
                </a:rPr>
                <a:t> assets</a:t>
              </a:r>
            </a:p>
            <a:p>
              <a:pPr algn="ctr"/>
              <a:r>
                <a:rPr lang="nl-NL" sz="2400" i="1" dirty="0">
                  <a:solidFill>
                    <a:schemeClr val="accent2"/>
                  </a:solidFill>
                </a:rPr>
                <a:t>per professional</a:t>
              </a:r>
            </a:p>
          </p:txBody>
        </p:sp>
        <p:sp>
          <p:nvSpPr>
            <p:cNvPr id="6" name="Pijl: rechts 5">
              <a:extLst>
                <a:ext uri="{FF2B5EF4-FFF2-40B4-BE49-F238E27FC236}">
                  <a16:creationId xmlns:a16="http://schemas.microsoft.com/office/drawing/2014/main" id="{FAE0A735-2569-D41B-E232-176411A304E6}"/>
                </a:ext>
              </a:extLst>
            </p:cNvPr>
            <p:cNvSpPr/>
            <p:nvPr/>
          </p:nvSpPr>
          <p:spPr>
            <a:xfrm rot="10800000">
              <a:off x="2393152" y="1269975"/>
              <a:ext cx="725353" cy="213785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 dirty="0"/>
            </a:p>
          </p:txBody>
        </p:sp>
        <p:sp>
          <p:nvSpPr>
            <p:cNvPr id="7" name="Pijl: rechts 6">
              <a:extLst>
                <a:ext uri="{FF2B5EF4-FFF2-40B4-BE49-F238E27FC236}">
                  <a16:creationId xmlns:a16="http://schemas.microsoft.com/office/drawing/2014/main" id="{39CD8DC9-EABF-857C-90BE-82F891A0DB27}"/>
                </a:ext>
              </a:extLst>
            </p:cNvPr>
            <p:cNvSpPr/>
            <p:nvPr/>
          </p:nvSpPr>
          <p:spPr>
            <a:xfrm>
              <a:off x="5681500" y="1269975"/>
              <a:ext cx="725353" cy="213785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 dirty="0"/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A2AA8D9A-D32D-E70B-C8A6-5CC4D153DCDF}"/>
                </a:ext>
              </a:extLst>
            </p:cNvPr>
            <p:cNvSpPr txBox="1"/>
            <p:nvPr/>
          </p:nvSpPr>
          <p:spPr>
            <a:xfrm>
              <a:off x="3035594" y="699542"/>
              <a:ext cx="258912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400" i="1" dirty="0">
                  <a:solidFill>
                    <a:schemeClr val="accent2"/>
                  </a:solidFill>
                </a:rPr>
                <a:t>Uitdagingen in onderhoud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770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72442" y="393470"/>
            <a:ext cx="9744405" cy="683329"/>
          </a:xfrm>
        </p:spPr>
        <p:txBody>
          <a:bodyPr/>
          <a:lstStyle/>
          <a:p>
            <a:pPr algn="l"/>
            <a:r>
              <a:rPr lang="nl-NL" sz="4267" dirty="0"/>
              <a:t>Verrijken vakman in het veld</a:t>
            </a:r>
            <a:endParaRPr lang="en-US" sz="4267" i="1" dirty="0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818EFC09-AD14-4BF8-A93C-F4BEDF5056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021"/>
          <a:stretch/>
        </p:blipFill>
        <p:spPr>
          <a:xfrm>
            <a:off x="2540009" y="1311815"/>
            <a:ext cx="3486323" cy="2806924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F165368F-5966-4CD9-A063-95698D4523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7" t="3870" r="9091" b="19521"/>
          <a:stretch/>
        </p:blipFill>
        <p:spPr>
          <a:xfrm>
            <a:off x="6026334" y="1311815"/>
            <a:ext cx="3365705" cy="2571908"/>
          </a:xfrm>
          <a:prstGeom prst="rect">
            <a:avLst/>
          </a:prstGeom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F447EF42-25E0-47A2-96C3-F9F59B1EF8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6333" y="3883723"/>
            <a:ext cx="3365705" cy="228221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0564162-617B-4A44-8E8C-330DE73813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009" y="4073661"/>
            <a:ext cx="3486323" cy="2092275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8A570E5E-8ADD-4EF8-93A4-2F151D1E12EB}"/>
              </a:ext>
            </a:extLst>
          </p:cNvPr>
          <p:cNvGrpSpPr/>
          <p:nvPr/>
        </p:nvGrpSpPr>
        <p:grpSpPr>
          <a:xfrm>
            <a:off x="9512656" y="3326842"/>
            <a:ext cx="2199112" cy="2677169"/>
            <a:chOff x="9404184" y="3426419"/>
            <a:chExt cx="2526003" cy="3075122"/>
          </a:xfrm>
        </p:grpSpPr>
        <p:pic>
          <p:nvPicPr>
            <p:cNvPr id="9" name="Picture 2" descr="CAT CS60-DEB-EUR-EN smartphone">
              <a:extLst>
                <a:ext uri="{FF2B5EF4-FFF2-40B4-BE49-F238E27FC236}">
                  <a16:creationId xmlns:a16="http://schemas.microsoft.com/office/drawing/2014/main" id="{72D8F8D8-6D3D-48CD-965F-39C38D3435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63" r="22723"/>
            <a:stretch/>
          </p:blipFill>
          <p:spPr bwMode="auto">
            <a:xfrm>
              <a:off x="9404184" y="5174252"/>
              <a:ext cx="756286" cy="1327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DBF79E26-062E-440B-A730-6F61CE183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0473" y="5174254"/>
              <a:ext cx="1769714" cy="1327287"/>
            </a:xfrm>
            <a:prstGeom prst="rect">
              <a:avLst/>
            </a:prstGeom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3E943A32-6629-440C-8534-4E6391F31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4184" y="3426419"/>
              <a:ext cx="2526003" cy="1721100"/>
            </a:xfrm>
            <a:prstGeom prst="rect">
              <a:avLst/>
            </a:prstGeom>
          </p:spPr>
        </p:pic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032C05B8-8006-44D6-BB52-9D8B08EF1403}"/>
              </a:ext>
            </a:extLst>
          </p:cNvPr>
          <p:cNvGrpSpPr/>
          <p:nvPr/>
        </p:nvGrpSpPr>
        <p:grpSpPr>
          <a:xfrm>
            <a:off x="644435" y="2496251"/>
            <a:ext cx="1733492" cy="3090285"/>
            <a:chOff x="1107152" y="3630857"/>
            <a:chExt cx="1340443" cy="2389599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535B6D45-B271-400E-80C9-00CA4317F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7386" y="5271119"/>
              <a:ext cx="1340025" cy="749337"/>
            </a:xfrm>
            <a:prstGeom prst="rect">
              <a:avLst/>
            </a:prstGeom>
          </p:spPr>
        </p:pic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F5CC8A2D-47B1-46B5-8C1B-6B735052E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17643" y="3630857"/>
              <a:ext cx="1329952" cy="749338"/>
            </a:xfrm>
            <a:prstGeom prst="rect">
              <a:avLst/>
            </a:prstGeom>
          </p:spPr>
        </p:pic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5A016157-B776-4F0F-A268-9FB78D037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7152" y="4380195"/>
              <a:ext cx="1340259" cy="890924"/>
            </a:xfrm>
            <a:prstGeom prst="rect">
              <a:avLst/>
            </a:prstGeom>
          </p:spPr>
        </p:pic>
      </p:grp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9E75CCD1-9487-496E-8AFD-009DB50667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12655" y="1762341"/>
            <a:ext cx="2199111" cy="1467819"/>
          </a:xfrm>
          <a:prstGeom prst="rect">
            <a:avLst/>
          </a:prstGeom>
        </p:spPr>
      </p:pic>
      <p:pic>
        <p:nvPicPr>
          <p:cNvPr id="19" name="Picture 6" descr="G:\Kennisontwikkeling\2) Vakgroepen (5x)\5) Smart Industry\0.1 SOLL IST IA Sprintgroepen\Illustraties\Logo6(ijssel_stijl2)v2.png">
            <a:extLst>
              <a:ext uri="{FF2B5EF4-FFF2-40B4-BE49-F238E27FC236}">
                <a16:creationId xmlns:a16="http://schemas.microsoft.com/office/drawing/2014/main" id="{54BCE440-AE36-1034-C85E-56E6F148B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46" y="-7607"/>
            <a:ext cx="1487488" cy="14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145987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roep 153">
            <a:extLst>
              <a:ext uri="{FF2B5EF4-FFF2-40B4-BE49-F238E27FC236}">
                <a16:creationId xmlns:a16="http://schemas.microsoft.com/office/drawing/2014/main" id="{70B5E3EC-83DD-41A9-ABE3-28D4806D9868}"/>
              </a:ext>
            </a:extLst>
          </p:cNvPr>
          <p:cNvGrpSpPr/>
          <p:nvPr/>
        </p:nvGrpSpPr>
        <p:grpSpPr>
          <a:xfrm>
            <a:off x="2703562" y="1627542"/>
            <a:ext cx="4744369" cy="3162915"/>
            <a:chOff x="2595036" y="1599007"/>
            <a:chExt cx="2994733" cy="1996489"/>
          </a:xfrm>
        </p:grpSpPr>
        <p:graphicFrame>
          <p:nvGraphicFramePr>
            <p:cNvPr id="63" name="Diagram 62">
              <a:extLst>
                <a:ext uri="{FF2B5EF4-FFF2-40B4-BE49-F238E27FC236}">
                  <a16:creationId xmlns:a16="http://schemas.microsoft.com/office/drawing/2014/main" id="{EF850C84-01EC-4968-8084-118F43F3BC5A}"/>
                </a:ext>
              </a:extLst>
            </p:cNvPr>
            <p:cNvGraphicFramePr/>
            <p:nvPr/>
          </p:nvGraphicFramePr>
          <p:xfrm>
            <a:off x="2595036" y="1599007"/>
            <a:ext cx="2994733" cy="199648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34" name="Groep 33">
              <a:extLst>
                <a:ext uri="{FF2B5EF4-FFF2-40B4-BE49-F238E27FC236}">
                  <a16:creationId xmlns:a16="http://schemas.microsoft.com/office/drawing/2014/main" id="{5101E8CE-1074-426F-87AA-947759F6EED3}"/>
                </a:ext>
              </a:extLst>
            </p:cNvPr>
            <p:cNvGrpSpPr/>
            <p:nvPr/>
          </p:nvGrpSpPr>
          <p:grpSpPr>
            <a:xfrm>
              <a:off x="3339194" y="1920484"/>
              <a:ext cx="797725" cy="497461"/>
              <a:chOff x="3395962" y="2055741"/>
              <a:chExt cx="797725" cy="497461"/>
            </a:xfrm>
          </p:grpSpPr>
          <p:sp>
            <p:nvSpPr>
              <p:cNvPr id="51" name="Tekstvak 50">
                <a:extLst>
                  <a:ext uri="{FF2B5EF4-FFF2-40B4-BE49-F238E27FC236}">
                    <a16:creationId xmlns:a16="http://schemas.microsoft.com/office/drawing/2014/main" id="{C918059A-85FB-48CD-9735-623CD769A3CF}"/>
                  </a:ext>
                </a:extLst>
              </p:cNvPr>
              <p:cNvSpPr txBox="1"/>
              <p:nvPr/>
            </p:nvSpPr>
            <p:spPr>
              <a:xfrm>
                <a:off x="3395962" y="2417210"/>
                <a:ext cx="797725" cy="135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hangingPunct="1"/>
                <a:r>
                  <a:rPr lang="en-US" sz="800" dirty="0">
                    <a:solidFill>
                      <a:schemeClr val="accent1"/>
                    </a:solidFill>
                  </a:rPr>
                  <a:t>Smart sensors</a:t>
                </a:r>
              </a:p>
            </p:txBody>
          </p:sp>
          <p:grpSp>
            <p:nvGrpSpPr>
              <p:cNvPr id="52" name="Groep 51">
                <a:extLst>
                  <a:ext uri="{FF2B5EF4-FFF2-40B4-BE49-F238E27FC236}">
                    <a16:creationId xmlns:a16="http://schemas.microsoft.com/office/drawing/2014/main" id="{88B94B73-2146-4701-845E-C1C1AE6933DB}"/>
                  </a:ext>
                </a:extLst>
              </p:cNvPr>
              <p:cNvGrpSpPr/>
              <p:nvPr/>
            </p:nvGrpSpPr>
            <p:grpSpPr>
              <a:xfrm>
                <a:off x="3717013" y="2055741"/>
                <a:ext cx="218600" cy="379368"/>
                <a:chOff x="6222502" y="3261124"/>
                <a:chExt cx="319754" cy="589135"/>
              </a:xfrm>
            </p:grpSpPr>
            <p:grpSp>
              <p:nvGrpSpPr>
                <p:cNvPr id="53" name="Groep 52">
                  <a:extLst>
                    <a:ext uri="{FF2B5EF4-FFF2-40B4-BE49-F238E27FC236}">
                      <a16:creationId xmlns:a16="http://schemas.microsoft.com/office/drawing/2014/main" id="{7FC144F0-98AB-4DE4-A58B-E3F5A39963E0}"/>
                    </a:ext>
                  </a:extLst>
                </p:cNvPr>
                <p:cNvGrpSpPr/>
                <p:nvPr/>
              </p:nvGrpSpPr>
              <p:grpSpPr>
                <a:xfrm>
                  <a:off x="6256768" y="3434890"/>
                  <a:ext cx="200267" cy="415369"/>
                  <a:chOff x="6293973" y="3410753"/>
                  <a:chExt cx="140843" cy="277561"/>
                </a:xfrm>
              </p:grpSpPr>
              <p:sp>
                <p:nvSpPr>
                  <p:cNvPr id="60" name="Rechthoek 59">
                    <a:extLst>
                      <a:ext uri="{FF2B5EF4-FFF2-40B4-BE49-F238E27FC236}">
                        <a16:creationId xmlns:a16="http://schemas.microsoft.com/office/drawing/2014/main" id="{D8F5ABCC-AABD-41EE-A4CE-362F892DC201}"/>
                      </a:ext>
                    </a:extLst>
                  </p:cNvPr>
                  <p:cNvSpPr/>
                  <p:nvPr/>
                </p:nvSpPr>
                <p:spPr>
                  <a:xfrm>
                    <a:off x="6293973" y="3499755"/>
                    <a:ext cx="140843" cy="146096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/>
                  </a:p>
                </p:txBody>
              </p:sp>
              <p:sp>
                <p:nvSpPr>
                  <p:cNvPr id="61" name="Rechthoek 60">
                    <a:extLst>
                      <a:ext uri="{FF2B5EF4-FFF2-40B4-BE49-F238E27FC236}">
                        <a16:creationId xmlns:a16="http://schemas.microsoft.com/office/drawing/2014/main" id="{C3BB7056-B84E-4CF6-BE96-CBFE421BC31A}"/>
                      </a:ext>
                    </a:extLst>
                  </p:cNvPr>
                  <p:cNvSpPr/>
                  <p:nvPr/>
                </p:nvSpPr>
                <p:spPr>
                  <a:xfrm>
                    <a:off x="6371614" y="3410753"/>
                    <a:ext cx="45719" cy="106948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/>
                  </a:p>
                </p:txBody>
              </p:sp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41C6E70A-5829-4DD6-8038-99F31F96AA96}"/>
                      </a:ext>
                    </a:extLst>
                  </p:cNvPr>
                  <p:cNvSpPr/>
                  <p:nvPr/>
                </p:nvSpPr>
                <p:spPr>
                  <a:xfrm>
                    <a:off x="6313697" y="3642595"/>
                    <a:ext cx="101393" cy="45719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/>
                  </a:p>
                </p:txBody>
              </p:sp>
            </p:grpSp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EBB47147-1800-46F3-9C90-6F2EC95829D1}"/>
                    </a:ext>
                  </a:extLst>
                </p:cNvPr>
                <p:cNvGrpSpPr/>
                <p:nvPr/>
              </p:nvGrpSpPr>
              <p:grpSpPr>
                <a:xfrm>
                  <a:off x="6222502" y="3261124"/>
                  <a:ext cx="319754" cy="192941"/>
                  <a:chOff x="6208212" y="3243042"/>
                  <a:chExt cx="349721" cy="211023"/>
                </a:xfrm>
              </p:grpSpPr>
              <p:sp>
                <p:nvSpPr>
                  <p:cNvPr id="55" name="Ovaal 54">
                    <a:extLst>
                      <a:ext uri="{FF2B5EF4-FFF2-40B4-BE49-F238E27FC236}">
                        <a16:creationId xmlns:a16="http://schemas.microsoft.com/office/drawing/2014/main" id="{6D420A0D-C94F-4A94-ADFD-C967DE6E1CDB}"/>
                      </a:ext>
                    </a:extLst>
                  </p:cNvPr>
                  <p:cNvSpPr/>
                  <p:nvPr/>
                </p:nvSpPr>
                <p:spPr>
                  <a:xfrm>
                    <a:off x="6363478" y="3320122"/>
                    <a:ext cx="62616" cy="62616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/>
                  </a:p>
                </p:txBody>
              </p:sp>
              <p:sp>
                <p:nvSpPr>
                  <p:cNvPr id="56" name="Blokboog 55">
                    <a:extLst>
                      <a:ext uri="{FF2B5EF4-FFF2-40B4-BE49-F238E27FC236}">
                        <a16:creationId xmlns:a16="http://schemas.microsoft.com/office/drawing/2014/main" id="{C55CAD51-F152-4559-8AB5-DD8D928F86B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358640" y="3284964"/>
                    <a:ext cx="144016" cy="121848"/>
                  </a:xfrm>
                  <a:prstGeom prst="blockArc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7" name="Blokboog 56">
                    <a:extLst>
                      <a:ext uri="{FF2B5EF4-FFF2-40B4-BE49-F238E27FC236}">
                        <a16:creationId xmlns:a16="http://schemas.microsoft.com/office/drawing/2014/main" id="{B76CA7F0-78E1-48C5-9559-89DD42B4763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375555" y="3271686"/>
                    <a:ext cx="208736" cy="156021"/>
                  </a:xfrm>
                  <a:prstGeom prst="blockArc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8" name="Blokboog 57">
                    <a:extLst>
                      <a:ext uri="{FF2B5EF4-FFF2-40B4-BE49-F238E27FC236}">
                        <a16:creationId xmlns:a16="http://schemas.microsoft.com/office/drawing/2014/main" id="{DC7EDD9B-B5FA-4B19-BDFC-F07E54E46CD8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6270376" y="3282677"/>
                    <a:ext cx="144016" cy="121848"/>
                  </a:xfrm>
                  <a:prstGeom prst="blockArc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Blokboog 58">
                    <a:extLst>
                      <a:ext uri="{FF2B5EF4-FFF2-40B4-BE49-F238E27FC236}">
                        <a16:creationId xmlns:a16="http://schemas.microsoft.com/office/drawing/2014/main" id="{9473F3BB-2E2D-486D-8DC9-278298211BDC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6181855" y="3269399"/>
                    <a:ext cx="208736" cy="156021"/>
                  </a:xfrm>
                  <a:prstGeom prst="blockArc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08D59419-5F70-4FB9-9830-959451E6414F}"/>
                </a:ext>
              </a:extLst>
            </p:cNvPr>
            <p:cNvGrpSpPr/>
            <p:nvPr/>
          </p:nvGrpSpPr>
          <p:grpSpPr>
            <a:xfrm>
              <a:off x="3521670" y="2804639"/>
              <a:ext cx="464240" cy="523102"/>
              <a:chOff x="3521670" y="2804639"/>
              <a:chExt cx="464240" cy="523102"/>
            </a:xfrm>
          </p:grpSpPr>
          <p:grpSp>
            <p:nvGrpSpPr>
              <p:cNvPr id="45" name="Groep 44">
                <a:extLst>
                  <a:ext uri="{FF2B5EF4-FFF2-40B4-BE49-F238E27FC236}">
                    <a16:creationId xmlns:a16="http://schemas.microsoft.com/office/drawing/2014/main" id="{07F8B432-951F-4115-B681-A9451C8A65D2}"/>
                  </a:ext>
                </a:extLst>
              </p:cNvPr>
              <p:cNvGrpSpPr/>
              <p:nvPr/>
            </p:nvGrpSpPr>
            <p:grpSpPr>
              <a:xfrm>
                <a:off x="3605101" y="2965219"/>
                <a:ext cx="380809" cy="362522"/>
                <a:chOff x="6477102" y="3601160"/>
                <a:chExt cx="426144" cy="405681"/>
              </a:xfrm>
            </p:grpSpPr>
            <p:pic>
              <p:nvPicPr>
                <p:cNvPr id="48" name="Afbeelding 47">
                  <a:extLst>
                    <a:ext uri="{FF2B5EF4-FFF2-40B4-BE49-F238E27FC236}">
                      <a16:creationId xmlns:a16="http://schemas.microsoft.com/office/drawing/2014/main" id="{58886405-E972-46AA-BBB6-D07DA21288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rcRect t="1090" b="1"/>
                <a:stretch/>
              </p:blipFill>
              <p:spPr>
                <a:xfrm>
                  <a:off x="6477102" y="3601160"/>
                  <a:ext cx="410154" cy="405681"/>
                </a:xfrm>
                <a:prstGeom prst="rect">
                  <a:avLst/>
                </a:prstGeom>
              </p:spPr>
            </p:pic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475F7EEA-AF49-4B63-B359-52F561576F46}"/>
                    </a:ext>
                  </a:extLst>
                </p:cNvPr>
                <p:cNvSpPr/>
                <p:nvPr/>
              </p:nvSpPr>
              <p:spPr>
                <a:xfrm>
                  <a:off x="6568459" y="3762703"/>
                  <a:ext cx="229439" cy="105010"/>
                </a:xfrm>
                <a:prstGeom prst="rect">
                  <a:avLst/>
                </a:prstGeom>
                <a:solidFill>
                  <a:srgbClr val="FFEAD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  <p:sp>
              <p:nvSpPr>
                <p:cNvPr id="50" name="Tekstvak 49">
                  <a:extLst>
                    <a:ext uri="{FF2B5EF4-FFF2-40B4-BE49-F238E27FC236}">
                      <a16:creationId xmlns:a16="http://schemas.microsoft.com/office/drawing/2014/main" id="{136E23F0-BC66-4D89-BA3D-0B836D3F63B2}"/>
                    </a:ext>
                  </a:extLst>
                </p:cNvPr>
                <p:cNvSpPr txBox="1"/>
                <p:nvPr/>
              </p:nvSpPr>
              <p:spPr>
                <a:xfrm>
                  <a:off x="6498789" y="3723973"/>
                  <a:ext cx="404457" cy="1521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hangingPunct="1"/>
                  <a:r>
                    <a:rPr lang="en-US" sz="800" b="1" dirty="0">
                      <a:solidFill>
                        <a:schemeClr val="accent2"/>
                      </a:solidFill>
                    </a:rPr>
                    <a:t>WWW</a:t>
                  </a:r>
                </a:p>
              </p:txBody>
            </p:sp>
          </p:grpSp>
          <p:sp>
            <p:nvSpPr>
              <p:cNvPr id="46" name="Tekstvak 45">
                <a:extLst>
                  <a:ext uri="{FF2B5EF4-FFF2-40B4-BE49-F238E27FC236}">
                    <a16:creationId xmlns:a16="http://schemas.microsoft.com/office/drawing/2014/main" id="{7F4389DE-7015-48DE-BF45-948964CC5F77}"/>
                  </a:ext>
                </a:extLst>
              </p:cNvPr>
              <p:cNvSpPr txBox="1"/>
              <p:nvPr/>
            </p:nvSpPr>
            <p:spPr>
              <a:xfrm>
                <a:off x="3521670" y="2804639"/>
                <a:ext cx="445414" cy="135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800" dirty="0">
                    <a:solidFill>
                      <a:schemeClr val="accent1"/>
                    </a:solidFill>
                  </a:rPr>
                  <a:t>Connectivity</a:t>
                </a:r>
              </a:p>
            </p:txBody>
          </p:sp>
        </p:grpSp>
        <p:grpSp>
          <p:nvGrpSpPr>
            <p:cNvPr id="36" name="Groep 35">
              <a:extLst>
                <a:ext uri="{FF2B5EF4-FFF2-40B4-BE49-F238E27FC236}">
                  <a16:creationId xmlns:a16="http://schemas.microsoft.com/office/drawing/2014/main" id="{60B38117-D67F-483E-9E54-7323732B7545}"/>
                </a:ext>
              </a:extLst>
            </p:cNvPr>
            <p:cNvGrpSpPr/>
            <p:nvPr/>
          </p:nvGrpSpPr>
          <p:grpSpPr>
            <a:xfrm>
              <a:off x="4006923" y="1962604"/>
              <a:ext cx="657902" cy="455384"/>
              <a:chOff x="4063691" y="2097861"/>
              <a:chExt cx="657902" cy="455384"/>
            </a:xfrm>
          </p:grpSpPr>
          <p:sp>
            <p:nvSpPr>
              <p:cNvPr id="41" name="Tekstvak 40">
                <a:extLst>
                  <a:ext uri="{FF2B5EF4-FFF2-40B4-BE49-F238E27FC236}">
                    <a16:creationId xmlns:a16="http://schemas.microsoft.com/office/drawing/2014/main" id="{E1173598-B441-4669-8AE9-25EF7D13C3FB}"/>
                  </a:ext>
                </a:extLst>
              </p:cNvPr>
              <p:cNvSpPr txBox="1"/>
              <p:nvPr/>
            </p:nvSpPr>
            <p:spPr>
              <a:xfrm>
                <a:off x="4063691" y="2417253"/>
                <a:ext cx="657902" cy="135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800" dirty="0">
                    <a:solidFill>
                      <a:schemeClr val="accent1"/>
                    </a:solidFill>
                  </a:rPr>
                  <a:t>Artificial Intelligence</a:t>
                </a:r>
              </a:p>
            </p:txBody>
          </p:sp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A6D3B5BC-7672-4CCF-9A80-C68CA9B6D7A4}"/>
                  </a:ext>
                </a:extLst>
              </p:cNvPr>
              <p:cNvGrpSpPr/>
              <p:nvPr/>
            </p:nvGrpSpPr>
            <p:grpSpPr>
              <a:xfrm>
                <a:off x="4231186" y="2097861"/>
                <a:ext cx="317590" cy="338892"/>
                <a:chOff x="4231186" y="2097861"/>
                <a:chExt cx="317590" cy="338892"/>
              </a:xfrm>
            </p:grpSpPr>
            <p:pic>
              <p:nvPicPr>
                <p:cNvPr id="43" name="Afbeelding 42">
                  <a:extLst>
                    <a:ext uri="{FF2B5EF4-FFF2-40B4-BE49-F238E27FC236}">
                      <a16:creationId xmlns:a16="http://schemas.microsoft.com/office/drawing/2014/main" id="{471FFF87-4E2B-42D0-A6D8-62157866FE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4231186" y="2097861"/>
                  <a:ext cx="317590" cy="338892"/>
                </a:xfrm>
                <a:prstGeom prst="rect">
                  <a:avLst/>
                </a:prstGeom>
              </p:spPr>
            </p:pic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B36FA419-062E-48F2-9042-40FDFA3BA376}"/>
                    </a:ext>
                  </a:extLst>
                </p:cNvPr>
                <p:cNvSpPr/>
                <p:nvPr/>
              </p:nvSpPr>
              <p:spPr>
                <a:xfrm>
                  <a:off x="4370412" y="2207684"/>
                  <a:ext cx="45719" cy="45719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</p:grpSp>
        </p:grpSp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BA52E72D-FA34-4176-8B31-37BEB581F1D1}"/>
                </a:ext>
              </a:extLst>
            </p:cNvPr>
            <p:cNvGrpSpPr/>
            <p:nvPr/>
          </p:nvGrpSpPr>
          <p:grpSpPr>
            <a:xfrm>
              <a:off x="4085334" y="2804639"/>
              <a:ext cx="431893" cy="512227"/>
              <a:chOff x="4085334" y="2804639"/>
              <a:chExt cx="431893" cy="512227"/>
            </a:xfrm>
          </p:grpSpPr>
          <p:sp>
            <p:nvSpPr>
              <p:cNvPr id="47" name="Tekstvak 46">
                <a:extLst>
                  <a:ext uri="{FF2B5EF4-FFF2-40B4-BE49-F238E27FC236}">
                    <a16:creationId xmlns:a16="http://schemas.microsoft.com/office/drawing/2014/main" id="{92BD50F6-5B15-4DEF-8255-627F063994D5}"/>
                  </a:ext>
                </a:extLst>
              </p:cNvPr>
              <p:cNvSpPr txBox="1"/>
              <p:nvPr/>
            </p:nvSpPr>
            <p:spPr>
              <a:xfrm>
                <a:off x="4085334" y="2804639"/>
                <a:ext cx="415059" cy="135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800" dirty="0">
                    <a:solidFill>
                      <a:schemeClr val="accent1"/>
                    </a:solidFill>
                  </a:rPr>
                  <a:t>Digitization</a:t>
                </a:r>
              </a:p>
            </p:txBody>
          </p:sp>
          <p:pic>
            <p:nvPicPr>
              <p:cNvPr id="38" name="Picture 2" descr="Afbeeldingsresultaat voor digitalisering">
                <a:extLst>
                  <a:ext uri="{FF2B5EF4-FFF2-40B4-BE49-F238E27FC236}">
                    <a16:creationId xmlns:a16="http://schemas.microsoft.com/office/drawing/2014/main" id="{C3415FB6-C65F-430A-A04F-AB1384D243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35" t="13667" r="12632" b="15145"/>
              <a:stretch/>
            </p:blipFill>
            <p:spPr bwMode="auto">
              <a:xfrm>
                <a:off x="4119807" y="2955695"/>
                <a:ext cx="397420" cy="3611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E2C778BF-088F-43F6-847C-34DBF072B0F1}"/>
              </a:ext>
            </a:extLst>
          </p:cNvPr>
          <p:cNvGrpSpPr/>
          <p:nvPr/>
        </p:nvGrpSpPr>
        <p:grpSpPr>
          <a:xfrm>
            <a:off x="4168715" y="3134685"/>
            <a:ext cx="2113137" cy="425727"/>
            <a:chOff x="6927393" y="-229598"/>
            <a:chExt cx="1333851" cy="268726"/>
          </a:xfrm>
        </p:grpSpPr>
        <p:sp>
          <p:nvSpPr>
            <p:cNvPr id="156" name="Rechthoek 155">
              <a:extLst>
                <a:ext uri="{FF2B5EF4-FFF2-40B4-BE49-F238E27FC236}">
                  <a16:creationId xmlns:a16="http://schemas.microsoft.com/office/drawing/2014/main" id="{FDEF6FBE-17C3-4512-9A32-2289FC265B8A}"/>
                </a:ext>
              </a:extLst>
            </p:cNvPr>
            <p:cNvSpPr/>
            <p:nvPr/>
          </p:nvSpPr>
          <p:spPr>
            <a:xfrm>
              <a:off x="7012287" y="-226460"/>
              <a:ext cx="1148045" cy="265588"/>
            </a:xfrm>
            <a:prstGeom prst="rect">
              <a:avLst/>
            </a:prstGeom>
            <a:solidFill>
              <a:srgbClr val="FFEAD5"/>
            </a:solidFill>
            <a:ln w="19050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endParaRPr lang="en-US" sz="1067" dirty="0">
                <a:solidFill>
                  <a:schemeClr val="accent1"/>
                </a:solidFill>
              </a:endParaRPr>
            </a:p>
            <a:p>
              <a:pPr algn="ctr"/>
              <a:endParaRPr lang="en-US" sz="1067" dirty="0">
                <a:solidFill>
                  <a:schemeClr val="accent1"/>
                </a:solidFill>
              </a:endParaRPr>
            </a:p>
          </p:txBody>
        </p:sp>
        <p:sp>
          <p:nvSpPr>
            <p:cNvPr id="157" name="Rechthoek 156">
              <a:extLst>
                <a:ext uri="{FF2B5EF4-FFF2-40B4-BE49-F238E27FC236}">
                  <a16:creationId xmlns:a16="http://schemas.microsoft.com/office/drawing/2014/main" id="{117AB16A-76FA-44D0-84D8-5B6ABEF6C5BB}"/>
                </a:ext>
              </a:extLst>
            </p:cNvPr>
            <p:cNvSpPr/>
            <p:nvPr/>
          </p:nvSpPr>
          <p:spPr>
            <a:xfrm>
              <a:off x="6927393" y="-229598"/>
              <a:ext cx="1333851" cy="2655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67" b="1" dirty="0">
                  <a:solidFill>
                    <a:schemeClr val="accent1"/>
                  </a:solidFill>
                </a:rPr>
                <a:t>Industry 4.0</a:t>
              </a:r>
            </a:p>
            <a:p>
              <a:pPr algn="ctr"/>
              <a:r>
                <a:rPr lang="en-US" sz="1067" i="1" dirty="0">
                  <a:solidFill>
                    <a:schemeClr val="accent1"/>
                  </a:solidFill>
                </a:rPr>
                <a:t>Cyber Physical Systems</a:t>
              </a:r>
            </a:p>
          </p:txBody>
        </p:sp>
      </p:grpSp>
      <p:sp>
        <p:nvSpPr>
          <p:cNvPr id="7" name="Titel 6">
            <a:extLst>
              <a:ext uri="{FF2B5EF4-FFF2-40B4-BE49-F238E27FC236}">
                <a16:creationId xmlns:a16="http://schemas.microsoft.com/office/drawing/2014/main" id="{2F7D8DCB-07AF-440D-B77B-80DAB794F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240" y="322195"/>
            <a:ext cx="10515600" cy="719091"/>
          </a:xfrm>
        </p:spPr>
        <p:txBody>
          <a:bodyPr>
            <a:normAutofit fontScale="90000"/>
          </a:bodyPr>
          <a:lstStyle/>
          <a:p>
            <a:pPr algn="l"/>
            <a:r>
              <a:rPr lang="en-US" sz="4267" dirty="0" err="1"/>
              <a:t>Verrijken</a:t>
            </a:r>
            <a:r>
              <a:rPr lang="en-US" sz="4267" dirty="0"/>
              <a:t> </a:t>
            </a:r>
            <a:r>
              <a:rPr lang="en-US" sz="4267" dirty="0" err="1"/>
              <a:t>vakman</a:t>
            </a:r>
            <a:r>
              <a:rPr lang="en-US" sz="4267" dirty="0"/>
              <a:t> in de cloud</a:t>
            </a:r>
            <a:br>
              <a:rPr lang="en-US" sz="4267" dirty="0"/>
            </a:br>
            <a:endParaRPr lang="en-US" sz="4267" i="1" dirty="0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450007B3-E309-4E1E-B9F9-81029C9774E6}"/>
              </a:ext>
            </a:extLst>
          </p:cNvPr>
          <p:cNvGrpSpPr/>
          <p:nvPr/>
        </p:nvGrpSpPr>
        <p:grpSpPr>
          <a:xfrm>
            <a:off x="6152199" y="1039360"/>
            <a:ext cx="3118419" cy="1996393"/>
            <a:chOff x="4663371" y="606648"/>
            <a:chExt cx="2546209" cy="1630068"/>
          </a:xfrm>
        </p:grpSpPr>
        <p:pic>
          <p:nvPicPr>
            <p:cNvPr id="85" name="Afbeelding 84">
              <a:extLst>
                <a:ext uri="{FF2B5EF4-FFF2-40B4-BE49-F238E27FC236}">
                  <a16:creationId xmlns:a16="http://schemas.microsoft.com/office/drawing/2014/main" id="{95DC8569-58F7-4662-8D98-E7146DB63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37372" y="1455686"/>
              <a:ext cx="1872208" cy="781030"/>
            </a:xfrm>
            <a:prstGeom prst="rect">
              <a:avLst/>
            </a:prstGeom>
          </p:spPr>
        </p:pic>
        <p:pic>
          <p:nvPicPr>
            <p:cNvPr id="86" name="Afbeelding 85">
              <a:extLst>
                <a:ext uri="{FF2B5EF4-FFF2-40B4-BE49-F238E27FC236}">
                  <a16:creationId xmlns:a16="http://schemas.microsoft.com/office/drawing/2014/main" id="{E756E810-5BD4-43E5-992C-314313FFD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663371" y="606648"/>
              <a:ext cx="1657061" cy="755744"/>
            </a:xfrm>
            <a:prstGeom prst="rect">
              <a:avLst/>
            </a:prstGeom>
          </p:spPr>
        </p:pic>
      </p:grpSp>
      <p:pic>
        <p:nvPicPr>
          <p:cNvPr id="89" name="Picture 4" descr="Picture 4">
            <a:extLst>
              <a:ext uri="{FF2B5EF4-FFF2-40B4-BE49-F238E27FC236}">
                <a16:creationId xmlns:a16="http://schemas.microsoft.com/office/drawing/2014/main" id="{E8E28894-1393-4B3F-887D-44A617BF4D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245166" y="5324265"/>
            <a:ext cx="6608881" cy="67536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29233509-831B-4220-8753-2CA0CE944CCE}"/>
              </a:ext>
            </a:extLst>
          </p:cNvPr>
          <p:cNvGrpSpPr/>
          <p:nvPr/>
        </p:nvGrpSpPr>
        <p:grpSpPr>
          <a:xfrm>
            <a:off x="2161419" y="4055671"/>
            <a:ext cx="2817585" cy="1813075"/>
            <a:chOff x="1146104" y="2783474"/>
            <a:chExt cx="2756144" cy="1773538"/>
          </a:xfrm>
        </p:grpSpPr>
        <p:grpSp>
          <p:nvGrpSpPr>
            <p:cNvPr id="4" name="Groep 3">
              <a:extLst>
                <a:ext uri="{FF2B5EF4-FFF2-40B4-BE49-F238E27FC236}">
                  <a16:creationId xmlns:a16="http://schemas.microsoft.com/office/drawing/2014/main" id="{2D370FFA-24D7-4C9D-9D38-4E89FA2068DE}"/>
                </a:ext>
              </a:extLst>
            </p:cNvPr>
            <p:cNvGrpSpPr/>
            <p:nvPr/>
          </p:nvGrpSpPr>
          <p:grpSpPr>
            <a:xfrm>
              <a:off x="1418691" y="2783474"/>
              <a:ext cx="2483557" cy="1773538"/>
              <a:chOff x="1418691" y="2783474"/>
              <a:chExt cx="2483557" cy="1773538"/>
            </a:xfrm>
          </p:grpSpPr>
          <p:pic>
            <p:nvPicPr>
              <p:cNvPr id="72" name="Content Placeholder 9">
                <a:extLst>
                  <a:ext uri="{FF2B5EF4-FFF2-40B4-BE49-F238E27FC236}">
                    <a16:creationId xmlns:a16="http://schemas.microsoft.com/office/drawing/2014/main" id="{20711D78-2C11-45C1-8D0F-E8B92EB389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58544" y="3069866"/>
                <a:ext cx="2043704" cy="1487146"/>
              </a:xfrm>
              <a:prstGeom prst="rect">
                <a:avLst/>
              </a:prstGeom>
            </p:spPr>
          </p:pic>
          <p:pic>
            <p:nvPicPr>
              <p:cNvPr id="73" name="Picture 2" descr="Image result for lora logo">
                <a:extLst>
                  <a:ext uri="{FF2B5EF4-FFF2-40B4-BE49-F238E27FC236}">
                    <a16:creationId xmlns:a16="http://schemas.microsoft.com/office/drawing/2014/main" id="{A8F700A5-7749-4BBF-8A56-4081779346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958" b="20167"/>
              <a:stretch/>
            </p:blipFill>
            <p:spPr bwMode="auto">
              <a:xfrm>
                <a:off x="1809299" y="3813282"/>
                <a:ext cx="394206" cy="1667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4" descr="Image result for 4g logo">
                <a:extLst>
                  <a:ext uri="{FF2B5EF4-FFF2-40B4-BE49-F238E27FC236}">
                    <a16:creationId xmlns:a16="http://schemas.microsoft.com/office/drawing/2014/main" id="{2F603C14-4D3B-40DC-8428-10D5FE0534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308"/>
              <a:stretch/>
            </p:blipFill>
            <p:spPr bwMode="auto">
              <a:xfrm>
                <a:off x="1858544" y="3616993"/>
                <a:ext cx="308393" cy="1163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6" descr="Image result for lan network logo">
                <a:extLst>
                  <a:ext uri="{FF2B5EF4-FFF2-40B4-BE49-F238E27FC236}">
                    <a16:creationId xmlns:a16="http://schemas.microsoft.com/office/drawing/2014/main" id="{489E433F-4145-43A4-AD11-C8A7BEE1A4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08453" y="3854416"/>
                <a:ext cx="131693" cy="939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8" descr="Image result for ble logo">
                <a:extLst>
                  <a:ext uri="{FF2B5EF4-FFF2-40B4-BE49-F238E27FC236}">
                    <a16:creationId xmlns:a16="http://schemas.microsoft.com/office/drawing/2014/main" id="{051C373C-821C-477E-AB7B-2A9805310A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3008" y="3599011"/>
                <a:ext cx="352513" cy="1586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8" descr="Picture 8">
                <a:extLst>
                  <a:ext uri="{FF2B5EF4-FFF2-40B4-BE49-F238E27FC236}">
                    <a16:creationId xmlns:a16="http://schemas.microsoft.com/office/drawing/2014/main" id="{4126BC99-40F8-4A7D-A4E6-3C77D21F6A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418691" y="2783474"/>
                <a:ext cx="513969" cy="430741"/>
              </a:xfrm>
              <a:prstGeom prst="rect">
                <a:avLst/>
              </a:prstGeom>
              <a:ln w="25400">
                <a:solidFill>
                  <a:srgbClr val="000000"/>
                </a:solidFill>
                <a:miter lim="400000"/>
              </a:ln>
              <a:effectLst>
                <a:outerShdw blurRad="190500" dist="8455" dir="5400000" rotWithShape="0">
                  <a:srgbClr val="000000"/>
                </a:outerShdw>
              </a:effectLst>
            </p:spPr>
          </p:pic>
        </p:grpSp>
        <p:pic>
          <p:nvPicPr>
            <p:cNvPr id="91" name="Picture 11" descr="Picture 11">
              <a:extLst>
                <a:ext uri="{FF2B5EF4-FFF2-40B4-BE49-F238E27FC236}">
                  <a16:creationId xmlns:a16="http://schemas.microsoft.com/office/drawing/2014/main" id="{CDC98CC3-CA82-4665-B9BF-0DB9DA4A0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rcRect l="18462" t="4627" r="4172" b="13280"/>
            <a:stretch>
              <a:fillRect/>
            </a:stretch>
          </p:blipFill>
          <p:spPr>
            <a:xfrm>
              <a:off x="1146104" y="3523713"/>
              <a:ext cx="360740" cy="512571"/>
            </a:xfrm>
            <a:prstGeom prst="rect">
              <a:avLst/>
            </a:prstGeom>
            <a:ln w="76200">
              <a:noFill/>
            </a:ln>
            <a:effectLst>
              <a:outerShdw blurRad="254000" dist="177216" dir="3120000" rotWithShape="0">
                <a:srgbClr val="000000">
                  <a:alpha val="50000"/>
                </a:srgbClr>
              </a:outerShdw>
            </a:effectLst>
          </p:spPr>
        </p:pic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00EDE253-3525-40BA-BFE1-58D874122323}"/>
              </a:ext>
            </a:extLst>
          </p:cNvPr>
          <p:cNvGrpSpPr/>
          <p:nvPr/>
        </p:nvGrpSpPr>
        <p:grpSpPr>
          <a:xfrm>
            <a:off x="2330253" y="897937"/>
            <a:ext cx="2636204" cy="2531063"/>
            <a:chOff x="1969711" y="346720"/>
            <a:chExt cx="2142838" cy="2057374"/>
          </a:xfrm>
        </p:grpSpPr>
        <p:pic>
          <p:nvPicPr>
            <p:cNvPr id="70" name="Picture 17">
              <a:extLst>
                <a:ext uri="{FF2B5EF4-FFF2-40B4-BE49-F238E27FC236}">
                  <a16:creationId xmlns:a16="http://schemas.microsoft.com/office/drawing/2014/main" id="{2AE85B63-F381-4D5B-B821-BFC726F9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061001" y="346720"/>
              <a:ext cx="1051548" cy="797726"/>
            </a:xfrm>
            <a:prstGeom prst="rect">
              <a:avLst/>
            </a:prstGeom>
          </p:spPr>
        </p:pic>
        <p:pic>
          <p:nvPicPr>
            <p:cNvPr id="79" name="uMote.png" descr="uMote.png">
              <a:extLst>
                <a:ext uri="{FF2B5EF4-FFF2-40B4-BE49-F238E27FC236}">
                  <a16:creationId xmlns:a16="http://schemas.microsoft.com/office/drawing/2014/main" id="{54533094-068D-49B9-BE19-EE12BE392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573227" y="941242"/>
              <a:ext cx="438422" cy="64212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0" name="uClip.png" descr="uClip.png">
              <a:extLst>
                <a:ext uri="{FF2B5EF4-FFF2-40B4-BE49-F238E27FC236}">
                  <a16:creationId xmlns:a16="http://schemas.microsoft.com/office/drawing/2014/main" id="{B91A7E17-CD2F-413A-B494-9BE1DBBDC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rcRect t="8" b="8"/>
            <a:stretch>
              <a:fillRect/>
            </a:stretch>
          </p:blipFill>
          <p:spPr>
            <a:xfrm rot="176957">
              <a:off x="1969711" y="1648561"/>
              <a:ext cx="1035746" cy="7555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65" name="Titel 6">
            <a:extLst>
              <a:ext uri="{FF2B5EF4-FFF2-40B4-BE49-F238E27FC236}">
                <a16:creationId xmlns:a16="http://schemas.microsoft.com/office/drawing/2014/main" id="{F6468AC9-A2F7-4DA9-8531-F760FFB295B2}"/>
              </a:ext>
            </a:extLst>
          </p:cNvPr>
          <p:cNvSpPr txBox="1">
            <a:spLocks/>
          </p:cNvSpPr>
          <p:nvPr/>
        </p:nvSpPr>
        <p:spPr>
          <a:xfrm>
            <a:off x="44630" y="2667341"/>
            <a:ext cx="2800987" cy="71909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accent2"/>
                </a:solidFill>
              </a:rPr>
              <a:t>Smart</a:t>
            </a:r>
          </a:p>
          <a:p>
            <a:pPr algn="l"/>
            <a:r>
              <a:rPr lang="en-US" dirty="0">
                <a:solidFill>
                  <a:schemeClr val="accent2"/>
                </a:solidFill>
              </a:rPr>
              <a:t>Industry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AFE4B91B-61AC-46D9-8979-B9D30AE23419}"/>
              </a:ext>
            </a:extLst>
          </p:cNvPr>
          <p:cNvGrpSpPr/>
          <p:nvPr/>
        </p:nvGrpSpPr>
        <p:grpSpPr>
          <a:xfrm>
            <a:off x="5871932" y="3360387"/>
            <a:ext cx="5094772" cy="2455048"/>
            <a:chOff x="4983698" y="2710905"/>
            <a:chExt cx="3821079" cy="1841286"/>
          </a:xfrm>
        </p:grpSpPr>
        <p:pic>
          <p:nvPicPr>
            <p:cNvPr id="66" name="Afbeelding 65">
              <a:extLst>
                <a:ext uri="{FF2B5EF4-FFF2-40B4-BE49-F238E27FC236}">
                  <a16:creationId xmlns:a16="http://schemas.microsoft.com/office/drawing/2014/main" id="{E6357068-5228-477A-935A-A969A9E228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/>
            <a:srcRect l="4961" t="31613" r="13185" b="29319"/>
            <a:stretch/>
          </p:blipFill>
          <p:spPr>
            <a:xfrm>
              <a:off x="6827650" y="3664797"/>
              <a:ext cx="1977127" cy="801098"/>
            </a:xfrm>
            <a:prstGeom prst="rect">
              <a:avLst/>
            </a:prstGeom>
          </p:spPr>
        </p:pic>
        <p:grpSp>
          <p:nvGrpSpPr>
            <p:cNvPr id="69" name="Groep 68">
              <a:extLst>
                <a:ext uri="{FF2B5EF4-FFF2-40B4-BE49-F238E27FC236}">
                  <a16:creationId xmlns:a16="http://schemas.microsoft.com/office/drawing/2014/main" id="{494C2D93-8B2C-4D5B-B88E-F753953D0526}"/>
                </a:ext>
              </a:extLst>
            </p:cNvPr>
            <p:cNvGrpSpPr/>
            <p:nvPr/>
          </p:nvGrpSpPr>
          <p:grpSpPr>
            <a:xfrm>
              <a:off x="4983698" y="2710905"/>
              <a:ext cx="1821900" cy="1841286"/>
              <a:chOff x="4387703" y="2387824"/>
              <a:chExt cx="2118706" cy="2141250"/>
            </a:xfrm>
          </p:grpSpPr>
          <p:pic>
            <p:nvPicPr>
              <p:cNvPr id="71" name="VA_Laptop.png" descr="VA_Laptop.png">
                <a:extLst>
                  <a:ext uri="{FF2B5EF4-FFF2-40B4-BE49-F238E27FC236}">
                    <a16:creationId xmlns:a16="http://schemas.microsoft.com/office/drawing/2014/main" id="{4E1AE410-D785-42ED-879A-A0C9F21B25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rcRect l="9242" t="16604" r="15590" b="10804"/>
              <a:stretch>
                <a:fillRect/>
              </a:stretch>
            </p:blipFill>
            <p:spPr>
              <a:xfrm>
                <a:off x="4387703" y="2387824"/>
                <a:ext cx="2118706" cy="143225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78" name="Picture 4" descr="Picture 4">
                <a:extLst>
                  <a:ext uri="{FF2B5EF4-FFF2-40B4-BE49-F238E27FC236}">
                    <a16:creationId xmlns:a16="http://schemas.microsoft.com/office/drawing/2014/main" id="{1E1C35BA-AB13-48E5-B8D5-1B843FBAF5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54023" y="3824908"/>
                <a:ext cx="689078" cy="704166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pic>
          <p:nvPicPr>
            <p:cNvPr id="81" name="Afbeelding 80">
              <a:extLst>
                <a:ext uri="{FF2B5EF4-FFF2-40B4-BE49-F238E27FC236}">
                  <a16:creationId xmlns:a16="http://schemas.microsoft.com/office/drawing/2014/main" id="{64C82B8B-535E-46CA-A5C9-4611E431EA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/>
            <a:srcRect l="3346" r="18940"/>
            <a:stretch/>
          </p:blipFill>
          <p:spPr>
            <a:xfrm>
              <a:off x="4985452" y="3927223"/>
              <a:ext cx="784115" cy="605521"/>
            </a:xfrm>
            <a:prstGeom prst="rect">
              <a:avLst/>
            </a:prstGeom>
          </p:spPr>
        </p:pic>
      </p:grpSp>
      <p:pic>
        <p:nvPicPr>
          <p:cNvPr id="64" name="Picture 3" descr="G:\Kennisontwikkeling\2) Vakgroepen (5x)\5) Smart Industry\0.1 SOLL IST IA Sprintgroepen\Illustraties\Logo7(ijssel_stijl2)v2.png">
            <a:extLst>
              <a:ext uri="{FF2B5EF4-FFF2-40B4-BE49-F238E27FC236}">
                <a16:creationId xmlns:a16="http://schemas.microsoft.com/office/drawing/2014/main" id="{5BC55272-CF23-1B5A-3068-ACF7009AB24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227" y="0"/>
            <a:ext cx="1295467" cy="129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66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31B6CFFF-4C06-4F6F-B098-C40E84EFBF4C}"/>
              </a:ext>
            </a:extLst>
          </p:cNvPr>
          <p:cNvGrpSpPr/>
          <p:nvPr/>
        </p:nvGrpSpPr>
        <p:grpSpPr>
          <a:xfrm>
            <a:off x="1520215" y="4098716"/>
            <a:ext cx="10222768" cy="1360651"/>
            <a:chOff x="1140161" y="3074037"/>
            <a:chExt cx="7667076" cy="1020488"/>
          </a:xfrm>
        </p:grpSpPr>
        <p:sp>
          <p:nvSpPr>
            <p:cNvPr id="291" name="Rechte verbindingslijn 491"/>
            <p:cNvSpPr/>
            <p:nvPr/>
          </p:nvSpPr>
          <p:spPr>
            <a:xfrm>
              <a:off x="2015575" y="3074037"/>
              <a:ext cx="6791662" cy="0"/>
            </a:xfrm>
            <a:prstGeom prst="line">
              <a:avLst/>
            </a:prstGeom>
            <a:ln>
              <a:solidFill>
                <a:srgbClr val="BFBFBF"/>
              </a:solidFill>
              <a:prstDash val="lgDash"/>
            </a:ln>
          </p:spPr>
          <p:txBody>
            <a:bodyPr lIns="22860" rIns="22860"/>
            <a:lstStyle/>
            <a:p>
              <a:pPr defTabSz="457189">
                <a:defRPr sz="1800" b="0">
                  <a:solidFill>
                    <a:srgbClr val="33434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900"/>
            </a:p>
          </p:txBody>
        </p:sp>
        <p:sp>
          <p:nvSpPr>
            <p:cNvPr id="295" name="Tekstvak 217"/>
            <p:cNvSpPr txBox="1"/>
            <p:nvPr/>
          </p:nvSpPr>
          <p:spPr>
            <a:xfrm>
              <a:off x="2257693" y="3718012"/>
              <a:ext cx="186776" cy="16333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2860" rIns="22860"/>
            <a:lstStyle>
              <a:lvl1pPr defTabSz="914400">
                <a:defRPr sz="1400">
                  <a:solidFill>
                    <a:srgbClr val="FA895E"/>
                  </a:solidFill>
                  <a:latin typeface="Arial-Bld"/>
                  <a:ea typeface="Arial-Bld"/>
                  <a:cs typeface="Arial-Bld"/>
                  <a:sym typeface="Arial-Bld"/>
                </a:defRPr>
              </a:lvl1pPr>
            </a:lstStyle>
            <a:p>
              <a:r>
                <a:rPr sz="700"/>
                <a:t>MI</a:t>
              </a:r>
            </a:p>
          </p:txBody>
        </p:sp>
        <p:sp>
          <p:nvSpPr>
            <p:cNvPr id="297" name="Tekstvak 273"/>
            <p:cNvSpPr txBox="1"/>
            <p:nvPr/>
          </p:nvSpPr>
          <p:spPr>
            <a:xfrm>
              <a:off x="2257693" y="3931189"/>
              <a:ext cx="186776" cy="16333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2860" rIns="22860"/>
            <a:lstStyle>
              <a:lvl1pPr defTabSz="914400">
                <a:defRPr sz="1400">
                  <a:solidFill>
                    <a:srgbClr val="FA895E"/>
                  </a:solidFill>
                  <a:latin typeface="Arial-Bld"/>
                  <a:ea typeface="Arial-Bld"/>
                  <a:cs typeface="Arial-Bld"/>
                  <a:sym typeface="Arial-Bld"/>
                </a:defRPr>
              </a:lvl1pPr>
            </a:lstStyle>
            <a:p>
              <a:r>
                <a:rPr sz="700"/>
                <a:t>MI</a:t>
              </a:r>
            </a:p>
          </p:txBody>
        </p:sp>
        <p:sp>
          <p:nvSpPr>
            <p:cNvPr id="299" name="Tekstvak 275"/>
            <p:cNvSpPr txBox="1"/>
            <p:nvPr/>
          </p:nvSpPr>
          <p:spPr>
            <a:xfrm>
              <a:off x="1654136" y="3575497"/>
              <a:ext cx="322085" cy="16333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2860" rIns="22860"/>
            <a:lstStyle>
              <a:lvl1pPr algn="r">
                <a:defRPr>
                  <a:solidFill>
                    <a:srgbClr val="80AFD9"/>
                  </a:solidFill>
                </a:defRPr>
              </a:lvl1pPr>
            </a:lstStyle>
            <a:p>
              <a:r>
                <a:rPr sz="900" err="1">
                  <a:solidFill>
                    <a:schemeClr val="accent1">
                      <a:lumOff val="-13575"/>
                    </a:schemeClr>
                  </a:solidFill>
                </a:rPr>
                <a:t>uClip</a:t>
              </a:r>
              <a:endParaRPr sz="900">
                <a:solidFill>
                  <a:schemeClr val="accent1">
                    <a:lumOff val="-13575"/>
                  </a:schemeClr>
                </a:solidFill>
              </a:endParaRPr>
            </a:p>
          </p:txBody>
        </p:sp>
        <p:sp>
          <p:nvSpPr>
            <p:cNvPr id="292" name="Rechte verbindingslijn met pijl 114"/>
            <p:cNvSpPr/>
            <p:nvPr/>
          </p:nvSpPr>
          <p:spPr>
            <a:xfrm flipH="1">
              <a:off x="2166163" y="3505680"/>
              <a:ext cx="277090" cy="0"/>
            </a:xfrm>
            <a:prstGeom prst="line">
              <a:avLst/>
            </a:prstGeom>
            <a:ln w="12700">
              <a:solidFill>
                <a:srgbClr val="E24307"/>
              </a:solidFill>
              <a:headEnd type="triangle"/>
              <a:tailEnd type="triangle"/>
            </a:ln>
          </p:spPr>
          <p:txBody>
            <a:bodyPr lIns="22860" rIns="22860"/>
            <a:lstStyle/>
            <a:p>
              <a:pPr defTabSz="457189">
                <a:defRPr sz="1800" b="0">
                  <a:solidFill>
                    <a:srgbClr val="33434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900"/>
            </a:p>
          </p:txBody>
        </p:sp>
        <p:sp>
          <p:nvSpPr>
            <p:cNvPr id="293" name="Tekstvak 118"/>
            <p:cNvSpPr txBox="1"/>
            <p:nvPr/>
          </p:nvSpPr>
          <p:spPr>
            <a:xfrm>
              <a:off x="2257693" y="3493829"/>
              <a:ext cx="186776" cy="16333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2860" rIns="22860"/>
            <a:lstStyle>
              <a:lvl1pPr defTabSz="914400">
                <a:defRPr sz="1400">
                  <a:solidFill>
                    <a:srgbClr val="FA895E"/>
                  </a:solidFill>
                  <a:latin typeface="Arial-Bld"/>
                  <a:ea typeface="Arial-Bld"/>
                  <a:cs typeface="Arial-Bld"/>
                  <a:sym typeface="Arial-Bld"/>
                </a:defRPr>
              </a:lvl1pPr>
            </a:lstStyle>
            <a:p>
              <a:r>
                <a:rPr sz="700"/>
                <a:t>MI</a:t>
              </a:r>
            </a:p>
          </p:txBody>
        </p:sp>
        <p:sp>
          <p:nvSpPr>
            <p:cNvPr id="294" name="Rechte verbindingslijn met pijl 216"/>
            <p:cNvSpPr/>
            <p:nvPr/>
          </p:nvSpPr>
          <p:spPr>
            <a:xfrm flipH="1">
              <a:off x="2166163" y="3727323"/>
              <a:ext cx="504507" cy="0"/>
            </a:xfrm>
            <a:prstGeom prst="line">
              <a:avLst/>
            </a:prstGeom>
            <a:ln w="12700">
              <a:solidFill>
                <a:srgbClr val="E24307"/>
              </a:solidFill>
              <a:headEnd type="triangle"/>
              <a:tailEnd type="triangle"/>
            </a:ln>
          </p:spPr>
          <p:txBody>
            <a:bodyPr lIns="22860" rIns="22860"/>
            <a:lstStyle/>
            <a:p>
              <a:pPr defTabSz="457189">
                <a:defRPr sz="1800" b="0">
                  <a:solidFill>
                    <a:srgbClr val="33434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900"/>
            </a:p>
          </p:txBody>
        </p:sp>
        <p:sp>
          <p:nvSpPr>
            <p:cNvPr id="296" name="Rechte verbindingslijn met pijl 272"/>
            <p:cNvSpPr/>
            <p:nvPr/>
          </p:nvSpPr>
          <p:spPr>
            <a:xfrm flipH="1">
              <a:off x="2166163" y="3940791"/>
              <a:ext cx="737039" cy="1"/>
            </a:xfrm>
            <a:prstGeom prst="line">
              <a:avLst/>
            </a:prstGeom>
            <a:ln w="12700">
              <a:solidFill>
                <a:srgbClr val="E24307"/>
              </a:solidFill>
              <a:headEnd type="triangle"/>
              <a:tailEnd type="triangle"/>
            </a:ln>
          </p:spPr>
          <p:txBody>
            <a:bodyPr lIns="22860" rIns="22860"/>
            <a:lstStyle/>
            <a:p>
              <a:pPr defTabSz="457189">
                <a:defRPr sz="1800" b="0">
                  <a:solidFill>
                    <a:srgbClr val="33434C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900"/>
            </a:p>
          </p:txBody>
        </p:sp>
        <p:sp>
          <p:nvSpPr>
            <p:cNvPr id="298" name="Tekstvak 274"/>
            <p:cNvSpPr txBox="1"/>
            <p:nvPr/>
          </p:nvSpPr>
          <p:spPr>
            <a:xfrm>
              <a:off x="1654136" y="3361281"/>
              <a:ext cx="322085" cy="16333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2860" rIns="22860"/>
            <a:lstStyle>
              <a:defPPr>
                <a:defRPr lang="nl-NL"/>
              </a:defPPr>
              <a:lvl1pPr algn="r">
                <a:defRPr sz="675">
                  <a:solidFill>
                    <a:schemeClr val="accent1">
                      <a:lumOff val="-13575"/>
                    </a:schemeClr>
                  </a:solidFill>
                </a:defRPr>
              </a:lvl1pPr>
            </a:lstStyle>
            <a:p>
              <a:r>
                <a:rPr sz="900" dirty="0"/>
                <a:t>u</a:t>
              </a:r>
              <a:r>
                <a:rPr lang="nl-NL" sz="900" dirty="0"/>
                <a:t>Block</a:t>
              </a:r>
              <a:endParaRPr sz="900" dirty="0"/>
            </a:p>
          </p:txBody>
        </p:sp>
        <p:sp>
          <p:nvSpPr>
            <p:cNvPr id="300" name="Tekstvak 276"/>
            <p:cNvSpPr txBox="1"/>
            <p:nvPr/>
          </p:nvSpPr>
          <p:spPr>
            <a:xfrm>
              <a:off x="1140161" y="3810070"/>
              <a:ext cx="836055" cy="2451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2860" rIns="22860"/>
            <a:lstStyle>
              <a:defPPr>
                <a:defRPr lang="nl-NL"/>
              </a:defPPr>
              <a:lvl1pPr algn="r">
                <a:defRPr sz="675">
                  <a:solidFill>
                    <a:schemeClr val="accent1">
                      <a:lumOff val="-13575"/>
                    </a:schemeClr>
                  </a:solidFill>
                </a:defRPr>
              </a:lvl1pPr>
            </a:lstStyle>
            <a:p>
              <a:r>
                <a:rPr sz="900"/>
                <a:t>Visual inspection</a:t>
              </a:r>
              <a:br>
                <a:rPr sz="900"/>
              </a:br>
              <a:r>
                <a:rPr sz="900"/>
                <a:t>Lubrication &amp; IR</a:t>
              </a:r>
            </a:p>
          </p:txBody>
        </p:sp>
        <p:sp>
          <p:nvSpPr>
            <p:cNvPr id="301" name="Tekstvak 293"/>
            <p:cNvSpPr txBox="1"/>
            <p:nvPr/>
          </p:nvSpPr>
          <p:spPr>
            <a:xfrm>
              <a:off x="1547664" y="3137941"/>
              <a:ext cx="428557" cy="18104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2860" rIns="22860"/>
            <a:lstStyle>
              <a:lvl1pPr algn="r">
                <a:defRPr>
                  <a:solidFill>
                    <a:schemeClr val="accent1">
                      <a:lumOff val="-13575"/>
                    </a:schemeClr>
                  </a:solidFill>
                </a:defRPr>
              </a:lvl1pPr>
            </a:lstStyle>
            <a:p>
              <a:r>
                <a:rPr sz="900" dirty="0" err="1"/>
                <a:t>uBridge</a:t>
              </a:r>
              <a:endParaRPr sz="900" dirty="0"/>
            </a:p>
          </p:txBody>
        </p:sp>
        <p:grpSp>
          <p:nvGrpSpPr>
            <p:cNvPr id="381" name="Groepeer"/>
            <p:cNvGrpSpPr/>
            <p:nvPr/>
          </p:nvGrpSpPr>
          <p:grpSpPr>
            <a:xfrm>
              <a:off x="2162106" y="3201099"/>
              <a:ext cx="5665690" cy="705875"/>
              <a:chOff x="0" y="0"/>
              <a:chExt cx="15108505" cy="1882332"/>
            </a:xfrm>
          </p:grpSpPr>
          <p:sp>
            <p:nvSpPr>
              <p:cNvPr id="302" name="Rechthoek 292"/>
              <p:cNvSpPr/>
              <p:nvPr/>
            </p:nvSpPr>
            <p:spPr>
              <a:xfrm>
                <a:off x="0" y="0"/>
                <a:ext cx="15026876" cy="35865"/>
              </a:xfrm>
              <a:prstGeom prst="rect">
                <a:avLst/>
              </a:prstGeom>
              <a:solidFill>
                <a:srgbClr val="318BCB"/>
              </a:solidFill>
              <a:ln w="88900" cap="flat">
                <a:solidFill>
                  <a:srgbClr val="318BCB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 algn="ctr"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03" name="Rechte verbindingslijn 172"/>
              <p:cNvSpPr/>
              <p:nvPr/>
            </p:nvSpPr>
            <p:spPr>
              <a:xfrm>
                <a:off x="1445967" y="1095302"/>
                <a:ext cx="1" cy="167740"/>
              </a:xfrm>
              <a:prstGeom prst="line">
                <a:avLst/>
              </a:prstGeom>
              <a:noFill/>
              <a:ln w="88900" cap="flat">
                <a:solidFill>
                  <a:srgbClr val="73B1DD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04" name="Rechte verbindingslijn 173"/>
              <p:cNvSpPr/>
              <p:nvPr/>
            </p:nvSpPr>
            <p:spPr>
              <a:xfrm flipH="1">
                <a:off x="31836" y="1099864"/>
                <a:ext cx="1" cy="167741"/>
              </a:xfrm>
              <a:prstGeom prst="line">
                <a:avLst/>
              </a:prstGeom>
              <a:noFill/>
              <a:ln w="88900" cap="flat">
                <a:solidFill>
                  <a:srgbClr val="73B1DD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05" name="Rechte verbindingslijn 177"/>
              <p:cNvSpPr/>
              <p:nvPr/>
            </p:nvSpPr>
            <p:spPr>
              <a:xfrm>
                <a:off x="4274230" y="1095302"/>
                <a:ext cx="1" cy="167740"/>
              </a:xfrm>
              <a:prstGeom prst="line">
                <a:avLst/>
              </a:prstGeom>
              <a:noFill/>
              <a:ln w="88900" cap="flat">
                <a:solidFill>
                  <a:srgbClr val="73B1DD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06" name="Rechte verbindingslijn 178"/>
              <p:cNvSpPr/>
              <p:nvPr/>
            </p:nvSpPr>
            <p:spPr>
              <a:xfrm>
                <a:off x="2860099" y="1095302"/>
                <a:ext cx="1" cy="167740"/>
              </a:xfrm>
              <a:prstGeom prst="line">
                <a:avLst/>
              </a:prstGeom>
              <a:noFill/>
              <a:ln w="88900" cap="flat">
                <a:solidFill>
                  <a:srgbClr val="73B1DD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07" name="Rechte verbindingslijn 180"/>
              <p:cNvSpPr/>
              <p:nvPr/>
            </p:nvSpPr>
            <p:spPr>
              <a:xfrm>
                <a:off x="5676721" y="1095300"/>
                <a:ext cx="1" cy="167741"/>
              </a:xfrm>
              <a:prstGeom prst="line">
                <a:avLst/>
              </a:prstGeom>
              <a:noFill/>
              <a:ln w="88900" cap="flat">
                <a:solidFill>
                  <a:srgbClr val="73B1DD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08" name="Rechte verbindingslijn 181"/>
              <p:cNvSpPr/>
              <p:nvPr/>
            </p:nvSpPr>
            <p:spPr>
              <a:xfrm>
                <a:off x="9223687" y="1095300"/>
                <a:ext cx="1" cy="167741"/>
              </a:xfrm>
              <a:prstGeom prst="line">
                <a:avLst/>
              </a:prstGeom>
              <a:noFill/>
              <a:ln w="88900" cap="flat">
                <a:solidFill>
                  <a:srgbClr val="73B1DD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09" name="Rechte verbindingslijn 184"/>
              <p:cNvSpPr/>
              <p:nvPr/>
            </p:nvSpPr>
            <p:spPr>
              <a:xfrm>
                <a:off x="8541798" y="1095300"/>
                <a:ext cx="1" cy="167741"/>
              </a:xfrm>
              <a:prstGeom prst="line">
                <a:avLst/>
              </a:prstGeom>
              <a:noFill/>
              <a:ln w="88900" cap="flat">
                <a:solidFill>
                  <a:srgbClr val="73B1DD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10" name="Rechte verbindingslijn 185"/>
              <p:cNvSpPr/>
              <p:nvPr/>
            </p:nvSpPr>
            <p:spPr>
              <a:xfrm>
                <a:off x="7090853" y="1095300"/>
                <a:ext cx="1" cy="167741"/>
              </a:xfrm>
              <a:prstGeom prst="line">
                <a:avLst/>
              </a:prstGeom>
              <a:noFill/>
              <a:ln w="88900" cap="flat">
                <a:solidFill>
                  <a:srgbClr val="73B1DD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11" name="Rechte verbindingslijn 187"/>
              <p:cNvSpPr/>
              <p:nvPr/>
            </p:nvSpPr>
            <p:spPr>
              <a:xfrm>
                <a:off x="11250504" y="1095300"/>
                <a:ext cx="1" cy="167741"/>
              </a:xfrm>
              <a:prstGeom prst="line">
                <a:avLst/>
              </a:prstGeom>
              <a:noFill/>
              <a:ln w="88900" cap="flat">
                <a:solidFill>
                  <a:srgbClr val="73B1DD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12" name="Rechte verbindingslijn 188"/>
              <p:cNvSpPr/>
              <p:nvPr/>
            </p:nvSpPr>
            <p:spPr>
              <a:xfrm>
                <a:off x="9861551" y="1099863"/>
                <a:ext cx="1" cy="167740"/>
              </a:xfrm>
              <a:prstGeom prst="line">
                <a:avLst/>
              </a:prstGeom>
              <a:noFill/>
              <a:ln w="88900" cap="flat">
                <a:solidFill>
                  <a:srgbClr val="73B1DD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13" name="Rechte verbindingslijn 190"/>
              <p:cNvSpPr/>
              <p:nvPr/>
            </p:nvSpPr>
            <p:spPr>
              <a:xfrm>
                <a:off x="10568615" y="1095300"/>
                <a:ext cx="1" cy="167741"/>
              </a:xfrm>
              <a:prstGeom prst="line">
                <a:avLst/>
              </a:prstGeom>
              <a:noFill/>
              <a:ln w="88900" cap="flat">
                <a:solidFill>
                  <a:srgbClr val="73B1DD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14" name="Rechte verbindingslijn 193"/>
              <p:cNvSpPr/>
              <p:nvPr/>
            </p:nvSpPr>
            <p:spPr>
              <a:xfrm>
                <a:off x="11832327" y="1095302"/>
                <a:ext cx="1" cy="167740"/>
              </a:xfrm>
              <a:prstGeom prst="line">
                <a:avLst/>
              </a:prstGeom>
              <a:noFill/>
              <a:ln w="88900" cap="flat">
                <a:solidFill>
                  <a:srgbClr val="73B1DD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15" name="Rechte verbindingslijn 195"/>
              <p:cNvSpPr/>
              <p:nvPr/>
            </p:nvSpPr>
            <p:spPr>
              <a:xfrm>
                <a:off x="12311103" y="1095300"/>
                <a:ext cx="1" cy="167741"/>
              </a:xfrm>
              <a:prstGeom prst="line">
                <a:avLst/>
              </a:prstGeom>
              <a:noFill/>
              <a:ln w="88900" cap="flat">
                <a:solidFill>
                  <a:srgbClr val="73B1DD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16" name="Rechte verbindingslijn 197"/>
              <p:cNvSpPr/>
              <p:nvPr/>
            </p:nvSpPr>
            <p:spPr>
              <a:xfrm>
                <a:off x="12841402" y="1095300"/>
                <a:ext cx="1" cy="167741"/>
              </a:xfrm>
              <a:prstGeom prst="line">
                <a:avLst/>
              </a:prstGeom>
              <a:noFill/>
              <a:ln w="88900" cap="flat">
                <a:solidFill>
                  <a:srgbClr val="73B1DD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17" name="Rechte verbindingslijn 198"/>
              <p:cNvSpPr/>
              <p:nvPr/>
            </p:nvSpPr>
            <p:spPr>
              <a:xfrm>
                <a:off x="13112545" y="1095298"/>
                <a:ext cx="1" cy="167741"/>
              </a:xfrm>
              <a:prstGeom prst="line">
                <a:avLst/>
              </a:prstGeom>
              <a:noFill/>
              <a:ln w="88900" cap="flat">
                <a:solidFill>
                  <a:srgbClr val="73B1DD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18" name="Rechte verbindingslijn 200"/>
              <p:cNvSpPr/>
              <p:nvPr/>
            </p:nvSpPr>
            <p:spPr>
              <a:xfrm>
                <a:off x="13480374" y="1095300"/>
                <a:ext cx="1" cy="167741"/>
              </a:xfrm>
              <a:prstGeom prst="line">
                <a:avLst/>
              </a:prstGeom>
              <a:noFill/>
              <a:ln w="88900" cap="flat">
                <a:solidFill>
                  <a:srgbClr val="73B1DD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19" name="Rechte verbindingslijn 203"/>
              <p:cNvSpPr/>
              <p:nvPr/>
            </p:nvSpPr>
            <p:spPr>
              <a:xfrm>
                <a:off x="13837569" y="1095298"/>
                <a:ext cx="1" cy="167741"/>
              </a:xfrm>
              <a:prstGeom prst="line">
                <a:avLst/>
              </a:prstGeom>
              <a:noFill/>
              <a:ln w="88900" cap="flat">
                <a:solidFill>
                  <a:srgbClr val="73B1DD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20" name="Rechte verbindingslijn 204"/>
              <p:cNvSpPr/>
              <p:nvPr/>
            </p:nvSpPr>
            <p:spPr>
              <a:xfrm>
                <a:off x="14173144" y="1095298"/>
                <a:ext cx="1" cy="167741"/>
              </a:xfrm>
              <a:prstGeom prst="line">
                <a:avLst/>
              </a:prstGeom>
              <a:noFill/>
              <a:ln w="88900" cap="flat">
                <a:solidFill>
                  <a:srgbClr val="73B1DD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21" name="Rechte verbindingslijn 212"/>
              <p:cNvSpPr/>
              <p:nvPr/>
            </p:nvSpPr>
            <p:spPr>
              <a:xfrm>
                <a:off x="14538189" y="1089246"/>
                <a:ext cx="1" cy="167740"/>
              </a:xfrm>
              <a:prstGeom prst="line">
                <a:avLst/>
              </a:prstGeom>
              <a:noFill/>
              <a:ln w="88900" cap="flat">
                <a:solidFill>
                  <a:srgbClr val="73B1DD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22" name="Rechte verbindingslijn 213"/>
              <p:cNvSpPr/>
              <p:nvPr/>
            </p:nvSpPr>
            <p:spPr>
              <a:xfrm>
                <a:off x="14704651" y="1089243"/>
                <a:ext cx="1" cy="167740"/>
              </a:xfrm>
              <a:prstGeom prst="line">
                <a:avLst/>
              </a:prstGeom>
              <a:noFill/>
              <a:ln w="88900" cap="flat">
                <a:solidFill>
                  <a:srgbClr val="73B1DD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23" name="Rechte verbindingslijn 214"/>
              <p:cNvSpPr/>
              <p:nvPr/>
            </p:nvSpPr>
            <p:spPr>
              <a:xfrm>
                <a:off x="15043888" y="1089246"/>
                <a:ext cx="1" cy="167740"/>
              </a:xfrm>
              <a:prstGeom prst="line">
                <a:avLst/>
              </a:prstGeom>
              <a:noFill/>
              <a:ln w="88900" cap="flat">
                <a:solidFill>
                  <a:srgbClr val="73B1DD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24" name="Rechte verbindingslijn 215"/>
              <p:cNvSpPr/>
              <p:nvPr/>
            </p:nvSpPr>
            <p:spPr>
              <a:xfrm>
                <a:off x="14885081" y="1089246"/>
                <a:ext cx="1" cy="167740"/>
              </a:xfrm>
              <a:prstGeom prst="line">
                <a:avLst/>
              </a:prstGeom>
              <a:noFill/>
              <a:ln w="88900" cap="flat">
                <a:solidFill>
                  <a:srgbClr val="73B1DD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25" name="Rechte verbindingslijn 41"/>
              <p:cNvSpPr/>
              <p:nvPr/>
            </p:nvSpPr>
            <p:spPr>
              <a:xfrm>
                <a:off x="1445967" y="492621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26" name="Rechte verbindingslijn 43"/>
              <p:cNvSpPr/>
              <p:nvPr/>
            </p:nvSpPr>
            <p:spPr>
              <a:xfrm flipH="1">
                <a:off x="31837" y="497417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27" name="Rechte verbindingslijn 47"/>
              <p:cNvSpPr/>
              <p:nvPr/>
            </p:nvSpPr>
            <p:spPr>
              <a:xfrm flipH="1">
                <a:off x="738902" y="492621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28" name="Rechte verbindingslijn 51"/>
              <p:cNvSpPr/>
              <p:nvPr/>
            </p:nvSpPr>
            <p:spPr>
              <a:xfrm>
                <a:off x="3567164" y="492621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29" name="Rechte verbindingslijn 53"/>
              <p:cNvSpPr/>
              <p:nvPr/>
            </p:nvSpPr>
            <p:spPr>
              <a:xfrm>
                <a:off x="2153033" y="497417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30" name="Rechte verbindingslijn 56"/>
              <p:cNvSpPr/>
              <p:nvPr/>
            </p:nvSpPr>
            <p:spPr>
              <a:xfrm>
                <a:off x="4274229" y="492621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31" name="Rechte verbindingslijn 57"/>
              <p:cNvSpPr/>
              <p:nvPr/>
            </p:nvSpPr>
            <p:spPr>
              <a:xfrm>
                <a:off x="2860099" y="492621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32" name="Rechte verbindingslijn 60"/>
              <p:cNvSpPr/>
              <p:nvPr/>
            </p:nvSpPr>
            <p:spPr>
              <a:xfrm>
                <a:off x="4944479" y="492621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33" name="Rechte verbindingslijn 61"/>
              <p:cNvSpPr/>
              <p:nvPr/>
            </p:nvSpPr>
            <p:spPr>
              <a:xfrm>
                <a:off x="5676722" y="492633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34" name="Rechte verbindingslijn 63"/>
              <p:cNvSpPr/>
              <p:nvPr/>
            </p:nvSpPr>
            <p:spPr>
              <a:xfrm>
                <a:off x="9223685" y="492633"/>
                <a:ext cx="1" cy="146405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35" name="Rechte verbindingslijn 65"/>
              <p:cNvSpPr/>
              <p:nvPr/>
            </p:nvSpPr>
            <p:spPr>
              <a:xfrm>
                <a:off x="7834732" y="497417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36" name="Rechte verbindingslijn 66"/>
              <p:cNvSpPr/>
              <p:nvPr/>
            </p:nvSpPr>
            <p:spPr>
              <a:xfrm flipH="1">
                <a:off x="6420602" y="492633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37" name="Rechte verbindingslijn 69"/>
              <p:cNvSpPr/>
              <p:nvPr/>
            </p:nvSpPr>
            <p:spPr>
              <a:xfrm>
                <a:off x="8541797" y="492633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38" name="Rechte verbindingslijn 70"/>
              <p:cNvSpPr/>
              <p:nvPr/>
            </p:nvSpPr>
            <p:spPr>
              <a:xfrm>
                <a:off x="7090852" y="492633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39" name="Rechte verbindingslijn 72"/>
              <p:cNvSpPr/>
              <p:nvPr/>
            </p:nvSpPr>
            <p:spPr>
              <a:xfrm>
                <a:off x="9577219" y="492633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40" name="Rechte verbindingslijn 73"/>
              <p:cNvSpPr/>
              <p:nvPr/>
            </p:nvSpPr>
            <p:spPr>
              <a:xfrm>
                <a:off x="11250505" y="492633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41" name="Rechte verbindingslijn 74"/>
              <p:cNvSpPr/>
              <p:nvPr/>
            </p:nvSpPr>
            <p:spPr>
              <a:xfrm>
                <a:off x="9861552" y="497417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42" name="Rechte verbindingslijn 75"/>
              <p:cNvSpPr/>
              <p:nvPr/>
            </p:nvSpPr>
            <p:spPr>
              <a:xfrm>
                <a:off x="10215084" y="492633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43" name="Rechte verbindingslijn 76"/>
              <p:cNvSpPr/>
              <p:nvPr/>
            </p:nvSpPr>
            <p:spPr>
              <a:xfrm>
                <a:off x="10568616" y="492633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44" name="Rechte verbindingslijn 77"/>
              <p:cNvSpPr/>
              <p:nvPr/>
            </p:nvSpPr>
            <p:spPr>
              <a:xfrm>
                <a:off x="10885335" y="492633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45" name="Rechte verbindingslijn 78"/>
              <p:cNvSpPr/>
              <p:nvPr/>
            </p:nvSpPr>
            <p:spPr>
              <a:xfrm>
                <a:off x="11521649" y="492645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46" name="Rechte verbindingslijn 85"/>
              <p:cNvSpPr/>
              <p:nvPr/>
            </p:nvSpPr>
            <p:spPr>
              <a:xfrm>
                <a:off x="11832326" y="492621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47" name="Rechte verbindingslijn 86"/>
              <p:cNvSpPr/>
              <p:nvPr/>
            </p:nvSpPr>
            <p:spPr>
              <a:xfrm>
                <a:off x="12103471" y="492633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48" name="Rechte verbindingslijn 87"/>
              <p:cNvSpPr/>
              <p:nvPr/>
            </p:nvSpPr>
            <p:spPr>
              <a:xfrm flipH="1">
                <a:off x="12311103" y="492633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49" name="Rechte verbindingslijn 88"/>
              <p:cNvSpPr/>
              <p:nvPr/>
            </p:nvSpPr>
            <p:spPr>
              <a:xfrm flipH="1">
                <a:off x="12582247" y="492645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50" name="Rechte verbindingslijn 89"/>
              <p:cNvSpPr/>
              <p:nvPr/>
            </p:nvSpPr>
            <p:spPr>
              <a:xfrm flipH="1">
                <a:off x="12841403" y="492645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51" name="Rechte verbindingslijn 90"/>
              <p:cNvSpPr/>
              <p:nvPr/>
            </p:nvSpPr>
            <p:spPr>
              <a:xfrm>
                <a:off x="13112546" y="492661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52" name="Rechte verbindingslijn 91"/>
              <p:cNvSpPr/>
              <p:nvPr/>
            </p:nvSpPr>
            <p:spPr>
              <a:xfrm>
                <a:off x="13289313" y="492661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53" name="Rechte verbindingslijn 95"/>
              <p:cNvSpPr/>
              <p:nvPr/>
            </p:nvSpPr>
            <p:spPr>
              <a:xfrm>
                <a:off x="13480375" y="492645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54" name="Rechte verbindingslijn 96"/>
              <p:cNvSpPr/>
              <p:nvPr/>
            </p:nvSpPr>
            <p:spPr>
              <a:xfrm>
                <a:off x="13657139" y="492645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55" name="Rechte verbindingslijn 97"/>
              <p:cNvSpPr/>
              <p:nvPr/>
            </p:nvSpPr>
            <p:spPr>
              <a:xfrm>
                <a:off x="13996377" y="492673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56" name="Rechte verbindingslijn 98"/>
              <p:cNvSpPr/>
              <p:nvPr/>
            </p:nvSpPr>
            <p:spPr>
              <a:xfrm>
                <a:off x="13837570" y="492673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57" name="Rechte verbindingslijn 99"/>
              <p:cNvSpPr/>
              <p:nvPr/>
            </p:nvSpPr>
            <p:spPr>
              <a:xfrm>
                <a:off x="14173145" y="492673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58" name="Rechte verbindingslijn 100"/>
              <p:cNvSpPr/>
              <p:nvPr/>
            </p:nvSpPr>
            <p:spPr>
              <a:xfrm>
                <a:off x="14342524" y="492673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59" name="Rechte verbindingslijn 101"/>
              <p:cNvSpPr/>
              <p:nvPr/>
            </p:nvSpPr>
            <p:spPr>
              <a:xfrm>
                <a:off x="14508985" y="492645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60" name="Rechte verbindingslijn 102"/>
              <p:cNvSpPr/>
              <p:nvPr/>
            </p:nvSpPr>
            <p:spPr>
              <a:xfrm>
                <a:off x="14848225" y="492673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61" name="Rechte verbindingslijn 103"/>
              <p:cNvSpPr/>
              <p:nvPr/>
            </p:nvSpPr>
            <p:spPr>
              <a:xfrm>
                <a:off x="14689416" y="492673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62" name="Rechte verbindingslijn 105"/>
              <p:cNvSpPr/>
              <p:nvPr/>
            </p:nvSpPr>
            <p:spPr>
              <a:xfrm>
                <a:off x="14931737" y="492673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63" name="Rechte verbindingslijn 486"/>
              <p:cNvSpPr/>
              <p:nvPr/>
            </p:nvSpPr>
            <p:spPr>
              <a:xfrm>
                <a:off x="15021240" y="492692"/>
                <a:ext cx="1" cy="173633"/>
              </a:xfrm>
              <a:prstGeom prst="line">
                <a:avLst/>
              </a:prstGeom>
              <a:noFill/>
              <a:ln w="88900" cap="flat">
                <a:solidFill>
                  <a:srgbClr val="00B0F0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64" name="Rechte verbindingslijn 247"/>
              <p:cNvSpPr/>
              <p:nvPr/>
            </p:nvSpPr>
            <p:spPr>
              <a:xfrm>
                <a:off x="1976266" y="1706213"/>
                <a:ext cx="1" cy="171457"/>
              </a:xfrm>
              <a:prstGeom prst="line">
                <a:avLst/>
              </a:prstGeom>
              <a:noFill/>
              <a:ln w="88900" cap="flat">
                <a:solidFill>
                  <a:srgbClr val="0033CC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65" name="Rechte verbindingslijn 248"/>
              <p:cNvSpPr/>
              <p:nvPr/>
            </p:nvSpPr>
            <p:spPr>
              <a:xfrm flipH="1">
                <a:off x="13190" y="1710876"/>
                <a:ext cx="1" cy="171457"/>
              </a:xfrm>
              <a:prstGeom prst="line">
                <a:avLst/>
              </a:prstGeom>
              <a:noFill/>
              <a:ln w="88900" cap="flat">
                <a:solidFill>
                  <a:srgbClr val="0033CC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66" name="Rechte verbindingslijn 250"/>
              <p:cNvSpPr/>
              <p:nvPr/>
            </p:nvSpPr>
            <p:spPr>
              <a:xfrm>
                <a:off x="3920695" y="1706213"/>
                <a:ext cx="1" cy="171457"/>
              </a:xfrm>
              <a:prstGeom prst="line">
                <a:avLst/>
              </a:prstGeom>
              <a:noFill/>
              <a:ln w="88900" cap="flat">
                <a:solidFill>
                  <a:srgbClr val="0033CC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67" name="Rechte verbindingslijn 251"/>
              <p:cNvSpPr/>
              <p:nvPr/>
            </p:nvSpPr>
            <p:spPr>
              <a:xfrm>
                <a:off x="6218659" y="1706213"/>
                <a:ext cx="1" cy="171457"/>
              </a:xfrm>
              <a:prstGeom prst="line">
                <a:avLst/>
              </a:prstGeom>
              <a:noFill/>
              <a:ln w="88900" cap="flat">
                <a:solidFill>
                  <a:srgbClr val="0033CC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68" name="Rechte verbindingslijn 253"/>
              <p:cNvSpPr/>
              <p:nvPr/>
            </p:nvSpPr>
            <p:spPr>
              <a:xfrm>
                <a:off x="8523151" y="1706213"/>
                <a:ext cx="1" cy="171457"/>
              </a:xfrm>
              <a:prstGeom prst="line">
                <a:avLst/>
              </a:prstGeom>
              <a:noFill/>
              <a:ln w="88900" cap="flat">
                <a:solidFill>
                  <a:srgbClr val="0033CC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69" name="Rechte verbindingslijn 255"/>
              <p:cNvSpPr/>
              <p:nvPr/>
            </p:nvSpPr>
            <p:spPr>
              <a:xfrm>
                <a:off x="11521648" y="1706213"/>
                <a:ext cx="1" cy="171457"/>
              </a:xfrm>
              <a:prstGeom prst="line">
                <a:avLst/>
              </a:prstGeom>
              <a:noFill/>
              <a:ln w="88900" cap="flat">
                <a:solidFill>
                  <a:srgbClr val="0033CC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70" name="Rechte verbindingslijn 256"/>
              <p:cNvSpPr/>
              <p:nvPr/>
            </p:nvSpPr>
            <p:spPr>
              <a:xfrm>
                <a:off x="9577218" y="1703975"/>
                <a:ext cx="1" cy="171457"/>
              </a:xfrm>
              <a:prstGeom prst="line">
                <a:avLst/>
              </a:prstGeom>
              <a:noFill/>
              <a:ln w="88900" cap="flat">
                <a:solidFill>
                  <a:srgbClr val="0033CC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71" name="Rechte verbindingslijn 257"/>
              <p:cNvSpPr/>
              <p:nvPr/>
            </p:nvSpPr>
            <p:spPr>
              <a:xfrm>
                <a:off x="10549971" y="1706213"/>
                <a:ext cx="1" cy="171457"/>
              </a:xfrm>
              <a:prstGeom prst="line">
                <a:avLst/>
              </a:prstGeom>
              <a:noFill/>
              <a:ln w="88900" cap="flat">
                <a:solidFill>
                  <a:srgbClr val="0033CC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72" name="Rechte verbindingslijn 259"/>
              <p:cNvSpPr/>
              <p:nvPr/>
            </p:nvSpPr>
            <p:spPr>
              <a:xfrm>
                <a:off x="12292459" y="1706213"/>
                <a:ext cx="1" cy="171457"/>
              </a:xfrm>
              <a:prstGeom prst="line">
                <a:avLst/>
              </a:prstGeom>
              <a:noFill/>
              <a:ln w="88900" cap="flat">
                <a:solidFill>
                  <a:srgbClr val="0033CC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73" name="Rechte verbindingslijn 265"/>
              <p:cNvSpPr/>
              <p:nvPr/>
            </p:nvSpPr>
            <p:spPr>
              <a:xfrm>
                <a:off x="13694374" y="1706212"/>
                <a:ext cx="1" cy="171457"/>
              </a:xfrm>
              <a:prstGeom prst="line">
                <a:avLst/>
              </a:prstGeom>
              <a:noFill/>
              <a:ln w="88900" cap="flat">
                <a:solidFill>
                  <a:srgbClr val="0033CC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74" name="Rechte verbindingslijn 266"/>
              <p:cNvSpPr/>
              <p:nvPr/>
            </p:nvSpPr>
            <p:spPr>
              <a:xfrm>
                <a:off x="14033611" y="1706209"/>
                <a:ext cx="1" cy="171458"/>
              </a:xfrm>
              <a:prstGeom prst="line">
                <a:avLst/>
              </a:prstGeom>
              <a:noFill/>
              <a:ln w="88900" cap="flat">
                <a:solidFill>
                  <a:srgbClr val="0033CC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75" name="Rechte verbindingslijn 267"/>
              <p:cNvSpPr/>
              <p:nvPr/>
            </p:nvSpPr>
            <p:spPr>
              <a:xfrm>
                <a:off x="14292766" y="1706209"/>
                <a:ext cx="1" cy="171458"/>
              </a:xfrm>
              <a:prstGeom prst="line">
                <a:avLst/>
              </a:prstGeom>
              <a:noFill/>
              <a:ln w="88900" cap="flat">
                <a:solidFill>
                  <a:srgbClr val="0033CC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76" name="Rechte verbindingslijn 268"/>
              <p:cNvSpPr/>
              <p:nvPr/>
            </p:nvSpPr>
            <p:spPr>
              <a:xfrm>
                <a:off x="14638909" y="1706209"/>
                <a:ext cx="1" cy="171458"/>
              </a:xfrm>
              <a:prstGeom prst="line">
                <a:avLst/>
              </a:prstGeom>
              <a:noFill/>
              <a:ln w="88900" cap="flat">
                <a:solidFill>
                  <a:srgbClr val="0033CC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77" name="Rechte verbindingslijn 269"/>
              <p:cNvSpPr/>
              <p:nvPr/>
            </p:nvSpPr>
            <p:spPr>
              <a:xfrm>
                <a:off x="14805372" y="1706212"/>
                <a:ext cx="1" cy="171457"/>
              </a:xfrm>
              <a:prstGeom prst="line">
                <a:avLst/>
              </a:prstGeom>
              <a:noFill/>
              <a:ln w="88900" cap="flat">
                <a:solidFill>
                  <a:srgbClr val="0033CC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78" name="Rechte verbindingslijn 270"/>
              <p:cNvSpPr/>
              <p:nvPr/>
            </p:nvSpPr>
            <p:spPr>
              <a:xfrm>
                <a:off x="15108505" y="1706209"/>
                <a:ext cx="1" cy="171458"/>
              </a:xfrm>
              <a:prstGeom prst="line">
                <a:avLst/>
              </a:prstGeom>
              <a:noFill/>
              <a:ln w="88900" cap="flat">
                <a:solidFill>
                  <a:srgbClr val="0033CC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79" name="Rechte verbindingslijn 271"/>
              <p:cNvSpPr/>
              <p:nvPr/>
            </p:nvSpPr>
            <p:spPr>
              <a:xfrm>
                <a:off x="14985801" y="1706209"/>
                <a:ext cx="1" cy="171458"/>
              </a:xfrm>
              <a:prstGeom prst="line">
                <a:avLst/>
              </a:prstGeom>
              <a:noFill/>
              <a:ln w="88900" cap="flat">
                <a:solidFill>
                  <a:srgbClr val="0033CC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  <p:sp>
            <p:nvSpPr>
              <p:cNvPr id="380" name="Rechte verbindingslijn 488"/>
              <p:cNvSpPr/>
              <p:nvPr/>
            </p:nvSpPr>
            <p:spPr>
              <a:xfrm>
                <a:off x="12987308" y="1703975"/>
                <a:ext cx="1" cy="171457"/>
              </a:xfrm>
              <a:prstGeom prst="line">
                <a:avLst/>
              </a:prstGeom>
              <a:noFill/>
              <a:ln w="88900" cap="flat">
                <a:solidFill>
                  <a:srgbClr val="0033CC"/>
                </a:solidFill>
                <a:prstDash val="solid"/>
                <a:round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189">
                  <a:defRPr sz="1800" b="0">
                    <a:solidFill>
                      <a:srgbClr val="33434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900"/>
              </a:p>
            </p:txBody>
          </p:sp>
        </p:grpSp>
        <p:sp>
          <p:nvSpPr>
            <p:cNvPr id="382" name="Tekstvak 519"/>
            <p:cNvSpPr txBox="1"/>
            <p:nvPr/>
          </p:nvSpPr>
          <p:spPr>
            <a:xfrm rot="16200000">
              <a:off x="7614860" y="3416181"/>
              <a:ext cx="930846" cy="2625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2860" rIns="22860"/>
            <a:lstStyle/>
            <a:p>
              <a:pPr algn="ctr">
                <a:defRPr>
                  <a:solidFill>
                    <a:srgbClr val="D15026"/>
                  </a:solidFill>
                </a:defRPr>
              </a:pPr>
              <a:r>
                <a:rPr sz="900" dirty="0"/>
                <a:t>Measurement Interval </a:t>
              </a:r>
            </a:p>
            <a:p>
              <a:pPr algn="ctr">
                <a:defRPr>
                  <a:solidFill>
                    <a:srgbClr val="D15026"/>
                  </a:solidFill>
                </a:defRPr>
              </a:pPr>
              <a:r>
                <a:rPr sz="900" dirty="0"/>
                <a:t>(MI)</a:t>
              </a:r>
            </a:p>
          </p:txBody>
        </p:sp>
      </p:grpSp>
      <p:sp>
        <p:nvSpPr>
          <p:cNvPr id="383" name="Vrije vorm 499"/>
          <p:cNvSpPr/>
          <p:nvPr/>
        </p:nvSpPr>
        <p:spPr>
          <a:xfrm>
            <a:off x="3639342" y="2669131"/>
            <a:ext cx="6745431" cy="1261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600" extrusionOk="0">
                <a:moveTo>
                  <a:pt x="0" y="21343"/>
                </a:moveTo>
                <a:cubicBezTo>
                  <a:pt x="2249" y="21257"/>
                  <a:pt x="4509" y="21282"/>
                  <a:pt x="6746" y="21086"/>
                </a:cubicBezTo>
                <a:cubicBezTo>
                  <a:pt x="8095" y="20967"/>
                  <a:pt x="9609" y="20201"/>
                  <a:pt x="10794" y="19800"/>
                </a:cubicBezTo>
                <a:cubicBezTo>
                  <a:pt x="11119" y="19690"/>
                  <a:pt x="11468" y="19629"/>
                  <a:pt x="11806" y="19543"/>
                </a:cubicBezTo>
                <a:cubicBezTo>
                  <a:pt x="13510" y="18243"/>
                  <a:pt x="12586" y="18731"/>
                  <a:pt x="14504" y="18000"/>
                </a:cubicBezTo>
                <a:lnTo>
                  <a:pt x="15853" y="16971"/>
                </a:lnTo>
                <a:lnTo>
                  <a:pt x="16528" y="16457"/>
                </a:lnTo>
                <a:cubicBezTo>
                  <a:pt x="17393" y="14479"/>
                  <a:pt x="16108" y="17033"/>
                  <a:pt x="17877" y="14914"/>
                </a:cubicBezTo>
                <a:cubicBezTo>
                  <a:pt x="18417" y="14267"/>
                  <a:pt x="18669" y="13495"/>
                  <a:pt x="19226" y="12857"/>
                </a:cubicBezTo>
                <a:lnTo>
                  <a:pt x="19901" y="12086"/>
                </a:lnTo>
                <a:cubicBezTo>
                  <a:pt x="20514" y="10683"/>
                  <a:pt x="20133" y="11709"/>
                  <a:pt x="20576" y="9514"/>
                </a:cubicBezTo>
                <a:cubicBezTo>
                  <a:pt x="20680" y="8999"/>
                  <a:pt x="20833" y="8489"/>
                  <a:pt x="20913" y="7971"/>
                </a:cubicBezTo>
                <a:cubicBezTo>
                  <a:pt x="21058" y="7031"/>
                  <a:pt x="21165" y="6087"/>
                  <a:pt x="21250" y="5143"/>
                </a:cubicBezTo>
                <a:cubicBezTo>
                  <a:pt x="21600" y="1276"/>
                  <a:pt x="21588" y="1956"/>
                  <a:pt x="21588" y="0"/>
                </a:cubicBezTo>
                <a:lnTo>
                  <a:pt x="20238" y="21600"/>
                </a:lnTo>
                <a:lnTo>
                  <a:pt x="0" y="21343"/>
                </a:lnTo>
                <a:close/>
              </a:path>
            </a:pathLst>
          </a:custGeom>
          <a:gradFill>
            <a:gsLst>
              <a:gs pos="0">
                <a:srgbClr val="FCB094"/>
              </a:gs>
              <a:gs pos="77000">
                <a:srgbClr val="FCB094"/>
              </a:gs>
              <a:gs pos="100000">
                <a:srgbClr val="E24307"/>
              </a:gs>
            </a:gsLst>
          </a:gradFill>
          <a:ln w="25400">
            <a:solidFill>
              <a:srgbClr val="FCB094"/>
            </a:solidFill>
          </a:ln>
        </p:spPr>
        <p:txBody>
          <a:bodyPr lIns="22860" rIns="22860" anchor="ctr"/>
          <a:lstStyle/>
          <a:p>
            <a:pPr algn="ctr" defTabSz="457189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/>
          </a:p>
        </p:txBody>
      </p:sp>
      <p:sp>
        <p:nvSpPr>
          <p:cNvPr id="384" name="Rechthoek 504"/>
          <p:cNvSpPr/>
          <p:nvPr/>
        </p:nvSpPr>
        <p:spPr>
          <a:xfrm>
            <a:off x="5777171" y="3923976"/>
            <a:ext cx="4548656" cy="127529"/>
          </a:xfrm>
          <a:prstGeom prst="rect">
            <a:avLst/>
          </a:prstGeom>
          <a:solidFill>
            <a:srgbClr val="E4EDF2"/>
          </a:solidFill>
          <a:ln w="12700">
            <a:miter lim="400000"/>
          </a:ln>
        </p:spPr>
        <p:txBody>
          <a:bodyPr lIns="22860" rIns="22860" anchor="ctr"/>
          <a:lstStyle/>
          <a:p>
            <a:pPr algn="ctr" defTabSz="457189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/>
          </a:p>
        </p:txBody>
      </p:sp>
      <p:sp>
        <p:nvSpPr>
          <p:cNvPr id="388" name="Rechte verbindingslijn 12"/>
          <p:cNvSpPr/>
          <p:nvPr/>
        </p:nvSpPr>
        <p:spPr>
          <a:xfrm flipV="1">
            <a:off x="2687434" y="3906226"/>
            <a:ext cx="7785663" cy="21404"/>
          </a:xfrm>
          <a:prstGeom prst="line">
            <a:avLst/>
          </a:prstGeom>
          <a:ln w="50800">
            <a:solidFill>
              <a:srgbClr val="003366"/>
            </a:solidFill>
          </a:ln>
        </p:spPr>
        <p:txBody>
          <a:bodyPr lIns="22860" rIns="22860"/>
          <a:lstStyle/>
          <a:p>
            <a:pPr defTabSz="457189">
              <a:defRPr sz="1800" b="0">
                <a:solidFill>
                  <a:srgbClr val="33434C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/>
          </a:p>
        </p:txBody>
      </p:sp>
      <p:sp>
        <p:nvSpPr>
          <p:cNvPr id="397" name="Tekstvak 277"/>
          <p:cNvSpPr txBox="1"/>
          <p:nvPr/>
        </p:nvSpPr>
        <p:spPr>
          <a:xfrm>
            <a:off x="5825517" y="1909161"/>
            <a:ext cx="854292" cy="340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2860" rIns="22860"/>
          <a:lstStyle/>
          <a:p>
            <a:pPr algn="r">
              <a:lnSpc>
                <a:spcPct val="90000"/>
              </a:lnSpc>
              <a:defRPr sz="1700">
                <a:solidFill>
                  <a:srgbClr val="EA8E67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851"/>
              <a:t>Failure starts </a:t>
            </a:r>
          </a:p>
          <a:p>
            <a:pPr algn="r">
              <a:lnSpc>
                <a:spcPct val="90000"/>
              </a:lnSpc>
              <a:defRPr sz="1700">
                <a:solidFill>
                  <a:srgbClr val="EA8E67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851"/>
              <a:t>to occur</a:t>
            </a:r>
          </a:p>
        </p:txBody>
      </p:sp>
      <p:sp>
        <p:nvSpPr>
          <p:cNvPr id="398" name="Tekstvak 278"/>
          <p:cNvSpPr txBox="1"/>
          <p:nvPr/>
        </p:nvSpPr>
        <p:spPr>
          <a:xfrm>
            <a:off x="6871569" y="1957665"/>
            <a:ext cx="623344" cy="340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2860" rIns="22860"/>
          <a:lstStyle/>
          <a:p>
            <a:pPr algn="r">
              <a:lnSpc>
                <a:spcPct val="90000"/>
              </a:lnSpc>
              <a:defRPr sz="1700">
                <a:solidFill>
                  <a:srgbClr val="EA8E67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851"/>
              <a:t>Early</a:t>
            </a:r>
          </a:p>
          <a:p>
            <a:pPr algn="r">
              <a:lnSpc>
                <a:spcPct val="90000"/>
              </a:lnSpc>
              <a:defRPr sz="1700">
                <a:solidFill>
                  <a:srgbClr val="EA8E67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851"/>
              <a:t>Signal 1</a:t>
            </a:r>
          </a:p>
        </p:txBody>
      </p:sp>
      <p:sp>
        <p:nvSpPr>
          <p:cNvPr id="399" name="Tekstvak 279"/>
          <p:cNvSpPr txBox="1"/>
          <p:nvPr/>
        </p:nvSpPr>
        <p:spPr>
          <a:xfrm>
            <a:off x="7549764" y="2099519"/>
            <a:ext cx="623344" cy="340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2860" rIns="22860"/>
          <a:lstStyle/>
          <a:p>
            <a:pPr algn="r" defTabSz="457189">
              <a:defRPr sz="1700">
                <a:solidFill>
                  <a:srgbClr val="FA895E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851"/>
              <a:t>Early</a:t>
            </a:r>
          </a:p>
          <a:p>
            <a:pPr algn="r" defTabSz="457189">
              <a:defRPr sz="1700">
                <a:solidFill>
                  <a:srgbClr val="FA895E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851"/>
              <a:t>Signal 2</a:t>
            </a:r>
          </a:p>
        </p:txBody>
      </p:sp>
      <p:sp>
        <p:nvSpPr>
          <p:cNvPr id="400" name="Tekstvak 280"/>
          <p:cNvSpPr txBox="1"/>
          <p:nvPr/>
        </p:nvSpPr>
        <p:spPr>
          <a:xfrm>
            <a:off x="8345528" y="2327047"/>
            <a:ext cx="597593" cy="340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2860" rIns="22860"/>
          <a:lstStyle/>
          <a:p>
            <a:pPr algn="r" defTabSz="457189">
              <a:defRPr sz="1700">
                <a:solidFill>
                  <a:srgbClr val="E24307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851"/>
              <a:t>Early</a:t>
            </a:r>
          </a:p>
          <a:p>
            <a:pPr algn="r" defTabSz="457189">
              <a:defRPr sz="1700">
                <a:solidFill>
                  <a:srgbClr val="E24307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851"/>
              <a:t>Signal 3</a:t>
            </a:r>
          </a:p>
        </p:txBody>
      </p:sp>
      <p:sp>
        <p:nvSpPr>
          <p:cNvPr id="401" name="Tekstvak 281"/>
          <p:cNvSpPr txBox="1"/>
          <p:nvPr/>
        </p:nvSpPr>
        <p:spPr>
          <a:xfrm>
            <a:off x="8937260" y="2562840"/>
            <a:ext cx="623344" cy="340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2860" rIns="22860"/>
          <a:lstStyle/>
          <a:p>
            <a:pPr algn="r" defTabSz="457189">
              <a:defRPr sz="1700">
                <a:solidFill>
                  <a:srgbClr val="E24307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851"/>
              <a:t>Audible</a:t>
            </a:r>
            <a:br>
              <a:rPr sz="851"/>
            </a:br>
            <a:r>
              <a:rPr sz="851"/>
              <a:t>Noise</a:t>
            </a:r>
          </a:p>
        </p:txBody>
      </p:sp>
      <p:sp>
        <p:nvSpPr>
          <p:cNvPr id="402" name="Tekstvak 282"/>
          <p:cNvSpPr txBox="1"/>
          <p:nvPr/>
        </p:nvSpPr>
        <p:spPr>
          <a:xfrm>
            <a:off x="9175447" y="2986349"/>
            <a:ext cx="1016415" cy="227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2860" rIns="22860"/>
          <a:lstStyle>
            <a:lvl1pPr algn="ctr" defTabSz="914400">
              <a:defRPr sz="1700">
                <a:solidFill>
                  <a:srgbClr val="E24307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sz="851"/>
              <a:t>Hot to Touch</a:t>
            </a:r>
          </a:p>
        </p:txBody>
      </p:sp>
      <p:sp>
        <p:nvSpPr>
          <p:cNvPr id="403" name="Rechte verbindingslijn 4"/>
          <p:cNvSpPr/>
          <p:nvPr/>
        </p:nvSpPr>
        <p:spPr>
          <a:xfrm flipV="1">
            <a:off x="2687433" y="1778237"/>
            <a:ext cx="3852491" cy="7761"/>
          </a:xfrm>
          <a:prstGeom prst="line">
            <a:avLst/>
          </a:prstGeom>
          <a:ln w="28575">
            <a:solidFill>
              <a:srgbClr val="002060"/>
            </a:solidFill>
          </a:ln>
        </p:spPr>
        <p:txBody>
          <a:bodyPr lIns="22860" rIns="22860"/>
          <a:lstStyle/>
          <a:p>
            <a:pPr defTabSz="457189">
              <a:defRPr sz="1800" b="0">
                <a:solidFill>
                  <a:srgbClr val="33434C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/>
          </a:p>
        </p:txBody>
      </p:sp>
      <p:sp>
        <p:nvSpPr>
          <p:cNvPr id="404" name="Boog 5"/>
          <p:cNvSpPr/>
          <p:nvPr/>
        </p:nvSpPr>
        <p:spPr>
          <a:xfrm>
            <a:off x="6547813" y="1786003"/>
            <a:ext cx="3814296" cy="17053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ln w="28575">
            <a:solidFill>
              <a:srgbClr val="002060"/>
            </a:solidFill>
          </a:ln>
        </p:spPr>
        <p:txBody>
          <a:bodyPr lIns="22860" rIns="22860" anchor="ctr"/>
          <a:lstStyle/>
          <a:p>
            <a:pPr algn="ctr" defTabSz="457189">
              <a:defRPr sz="1800" b="0">
                <a:solidFill>
                  <a:srgbClr val="33434C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/>
          </a:p>
        </p:txBody>
      </p:sp>
      <p:sp>
        <p:nvSpPr>
          <p:cNvPr id="405" name="Rechte verbindingslijn 7"/>
          <p:cNvSpPr/>
          <p:nvPr/>
        </p:nvSpPr>
        <p:spPr>
          <a:xfrm>
            <a:off x="10362116" y="3491399"/>
            <a:ext cx="0" cy="230460"/>
          </a:xfrm>
          <a:prstGeom prst="line">
            <a:avLst/>
          </a:prstGeom>
          <a:ln w="28575">
            <a:solidFill>
              <a:srgbClr val="1A5781"/>
            </a:solidFill>
          </a:ln>
        </p:spPr>
        <p:txBody>
          <a:bodyPr lIns="22860" rIns="22860"/>
          <a:lstStyle/>
          <a:p>
            <a:pPr defTabSz="457189">
              <a:defRPr sz="1800" b="0">
                <a:solidFill>
                  <a:srgbClr val="33434C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/>
          </a:p>
        </p:txBody>
      </p:sp>
      <p:sp>
        <p:nvSpPr>
          <p:cNvPr id="406" name="Rechte verbindingslijn 19"/>
          <p:cNvSpPr/>
          <p:nvPr/>
        </p:nvSpPr>
        <p:spPr>
          <a:xfrm>
            <a:off x="2687433" y="1693813"/>
            <a:ext cx="0" cy="184368"/>
          </a:xfrm>
          <a:prstGeom prst="line">
            <a:avLst/>
          </a:prstGeom>
          <a:ln w="28575">
            <a:solidFill>
              <a:srgbClr val="92D050"/>
            </a:solidFill>
          </a:ln>
        </p:spPr>
        <p:txBody>
          <a:bodyPr lIns="22860" rIns="22860"/>
          <a:lstStyle/>
          <a:p>
            <a:pPr defTabSz="457189">
              <a:defRPr sz="1800" b="0">
                <a:solidFill>
                  <a:srgbClr val="33434C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/>
          </a:p>
        </p:txBody>
      </p:sp>
      <p:sp>
        <p:nvSpPr>
          <p:cNvPr id="407" name="Ovaal 29"/>
          <p:cNvSpPr/>
          <p:nvPr/>
        </p:nvSpPr>
        <p:spPr>
          <a:xfrm>
            <a:off x="6655790" y="1713882"/>
            <a:ext cx="135149" cy="129484"/>
          </a:xfrm>
          <a:prstGeom prst="ellipse">
            <a:avLst/>
          </a:prstGeom>
          <a:solidFill>
            <a:srgbClr val="FA895E"/>
          </a:solidFill>
          <a:ln w="25400">
            <a:solidFill>
              <a:srgbClr val="FA895E"/>
            </a:solidFill>
          </a:ln>
        </p:spPr>
        <p:txBody>
          <a:bodyPr lIns="22860" rIns="22860" anchor="ctr"/>
          <a:lstStyle/>
          <a:p>
            <a:pPr algn="ctr" defTabSz="457189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/>
          </a:p>
        </p:txBody>
      </p:sp>
      <p:sp>
        <p:nvSpPr>
          <p:cNvPr id="409" name="Ovaal 31"/>
          <p:cNvSpPr/>
          <p:nvPr/>
        </p:nvSpPr>
        <p:spPr>
          <a:xfrm>
            <a:off x="8156334" y="1888298"/>
            <a:ext cx="135151" cy="129484"/>
          </a:xfrm>
          <a:prstGeom prst="ellipse">
            <a:avLst/>
          </a:prstGeom>
          <a:solidFill>
            <a:srgbClr val="FA895E"/>
          </a:solidFill>
          <a:ln w="25400">
            <a:solidFill>
              <a:srgbClr val="FA895E"/>
            </a:solidFill>
          </a:ln>
        </p:spPr>
        <p:txBody>
          <a:bodyPr lIns="22860" rIns="22860" anchor="ctr"/>
          <a:lstStyle/>
          <a:p>
            <a:pPr algn="ctr" defTabSz="457189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/>
          </a:p>
        </p:txBody>
      </p:sp>
      <p:sp>
        <p:nvSpPr>
          <p:cNvPr id="410" name="Ovaal 32"/>
          <p:cNvSpPr/>
          <p:nvPr/>
        </p:nvSpPr>
        <p:spPr>
          <a:xfrm>
            <a:off x="8913651" y="2118762"/>
            <a:ext cx="135149" cy="129484"/>
          </a:xfrm>
          <a:prstGeom prst="ellipse">
            <a:avLst/>
          </a:prstGeom>
          <a:solidFill>
            <a:srgbClr val="E24307"/>
          </a:solidFill>
          <a:ln w="25400">
            <a:solidFill>
              <a:srgbClr val="E24307"/>
            </a:solidFill>
          </a:ln>
        </p:spPr>
        <p:txBody>
          <a:bodyPr lIns="22860" rIns="22860" anchor="ctr"/>
          <a:lstStyle/>
          <a:p>
            <a:pPr algn="ctr" defTabSz="457189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/>
          </a:p>
        </p:txBody>
      </p:sp>
      <p:sp>
        <p:nvSpPr>
          <p:cNvPr id="411" name="Ovaal 33"/>
          <p:cNvSpPr/>
          <p:nvPr/>
        </p:nvSpPr>
        <p:spPr>
          <a:xfrm>
            <a:off x="9493030" y="2372558"/>
            <a:ext cx="135151" cy="129484"/>
          </a:xfrm>
          <a:prstGeom prst="ellipse">
            <a:avLst/>
          </a:prstGeom>
          <a:solidFill>
            <a:srgbClr val="E24307"/>
          </a:solidFill>
          <a:ln w="25400">
            <a:solidFill>
              <a:srgbClr val="E24307"/>
            </a:solidFill>
          </a:ln>
        </p:spPr>
        <p:txBody>
          <a:bodyPr lIns="22860" rIns="22860" anchor="ctr"/>
          <a:lstStyle/>
          <a:p>
            <a:pPr algn="ctr" defTabSz="457189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/>
          </a:p>
        </p:txBody>
      </p:sp>
      <p:sp>
        <p:nvSpPr>
          <p:cNvPr id="412" name="Ovaal 34"/>
          <p:cNvSpPr/>
          <p:nvPr/>
        </p:nvSpPr>
        <p:spPr>
          <a:xfrm>
            <a:off x="10072417" y="2862667"/>
            <a:ext cx="135151" cy="129484"/>
          </a:xfrm>
          <a:prstGeom prst="ellipse">
            <a:avLst/>
          </a:prstGeom>
          <a:solidFill>
            <a:srgbClr val="E24307"/>
          </a:solidFill>
          <a:ln w="25400">
            <a:solidFill>
              <a:srgbClr val="E24307"/>
            </a:solidFill>
          </a:ln>
        </p:spPr>
        <p:txBody>
          <a:bodyPr lIns="22860" rIns="22860" anchor="ctr"/>
          <a:lstStyle/>
          <a:p>
            <a:pPr algn="ctr" defTabSz="457189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/>
          </a:p>
        </p:txBody>
      </p:sp>
      <p:sp>
        <p:nvSpPr>
          <p:cNvPr id="413" name="Tekstvak 294"/>
          <p:cNvSpPr txBox="1"/>
          <p:nvPr/>
        </p:nvSpPr>
        <p:spPr>
          <a:xfrm>
            <a:off x="6830329" y="2728891"/>
            <a:ext cx="665448" cy="447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2860" rIns="22860"/>
          <a:lstStyle/>
          <a:p>
            <a:pPr algn="r">
              <a:defRPr b="0"/>
            </a:pPr>
            <a:r>
              <a:rPr sz="900"/>
              <a:t>Detectable with:</a:t>
            </a:r>
          </a:p>
          <a:p>
            <a:pPr algn="r">
              <a:spcBef>
                <a:spcPts val="251"/>
              </a:spcBef>
              <a:defRPr>
                <a:solidFill>
                  <a:schemeClr val="accent1"/>
                </a:solidFill>
              </a:defRPr>
            </a:pPr>
            <a:r>
              <a:rPr sz="900"/>
              <a:t>24 bit</a:t>
            </a:r>
          </a:p>
        </p:txBody>
      </p:sp>
      <p:sp>
        <p:nvSpPr>
          <p:cNvPr id="416" name="Tekstvak 395"/>
          <p:cNvSpPr txBox="1"/>
          <p:nvPr/>
        </p:nvSpPr>
        <p:spPr>
          <a:xfrm>
            <a:off x="6718928" y="1468421"/>
            <a:ext cx="740651" cy="201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2860" rIns="22860"/>
          <a:lstStyle>
            <a:lvl1pPr algn="ctr">
              <a:defRPr sz="25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sz="1251"/>
              <a:t>Point P</a:t>
            </a:r>
          </a:p>
        </p:txBody>
      </p:sp>
      <p:sp>
        <p:nvSpPr>
          <p:cNvPr id="420" name="Rechte verbindingslijn 411"/>
          <p:cNvSpPr/>
          <p:nvPr/>
        </p:nvSpPr>
        <p:spPr>
          <a:xfrm>
            <a:off x="2735627" y="1700808"/>
            <a:ext cx="3777420" cy="15395"/>
          </a:xfrm>
          <a:prstGeom prst="line">
            <a:avLst/>
          </a:pr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prstDash val="sysDot"/>
          </a:ln>
        </p:spPr>
        <p:txBody>
          <a:bodyPr lIns="22860" rIns="22860"/>
          <a:lstStyle/>
          <a:p>
            <a:pPr defTabSz="457189">
              <a:defRPr sz="1800" b="0">
                <a:solidFill>
                  <a:srgbClr val="33434C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/>
          </a:p>
        </p:txBody>
      </p:sp>
      <p:sp>
        <p:nvSpPr>
          <p:cNvPr id="421" name="Tekstvak 419"/>
          <p:cNvSpPr txBox="1"/>
          <p:nvPr/>
        </p:nvSpPr>
        <p:spPr>
          <a:xfrm>
            <a:off x="3754269" y="1518592"/>
            <a:ext cx="1718807" cy="227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2860" rIns="22860"/>
          <a:lstStyle>
            <a:lvl1pPr defTabSz="914400">
              <a:lnSpc>
                <a:spcPct val="70000"/>
              </a:lnSpc>
              <a:defRPr sz="17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Arial-Bld"/>
                <a:ea typeface="Arial-Bld"/>
                <a:cs typeface="Arial-Bld"/>
                <a:sym typeface="Arial-Bld"/>
              </a:defRPr>
            </a:lvl1pPr>
          </a:lstStyle>
          <a:p>
            <a:r>
              <a:rPr sz="851"/>
              <a:t>Desired performance level</a:t>
            </a:r>
          </a:p>
        </p:txBody>
      </p:sp>
      <p:sp>
        <p:nvSpPr>
          <p:cNvPr id="436" name="Gelijkbenige driehoek 502"/>
          <p:cNvSpPr/>
          <p:nvPr/>
        </p:nvSpPr>
        <p:spPr>
          <a:xfrm>
            <a:off x="9984899" y="3120507"/>
            <a:ext cx="506309" cy="649047"/>
          </a:xfrm>
          <a:prstGeom prst="triangle">
            <a:avLst/>
          </a:prstGeom>
          <a:solidFill>
            <a:srgbClr val="E24307"/>
          </a:solidFill>
          <a:ln w="25400">
            <a:solidFill>
              <a:srgbClr val="E24307"/>
            </a:solidFill>
          </a:ln>
        </p:spPr>
        <p:txBody>
          <a:bodyPr lIns="22860" rIns="22860" anchor="ctr"/>
          <a:lstStyle/>
          <a:p>
            <a:pPr algn="ctr" defTabSz="457189"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/>
          </a:p>
        </p:txBody>
      </p:sp>
      <p:sp>
        <p:nvSpPr>
          <p:cNvPr id="437" name="Explosie 1 35"/>
          <p:cNvSpPr/>
          <p:nvPr/>
        </p:nvSpPr>
        <p:spPr>
          <a:xfrm>
            <a:off x="9648449" y="3147602"/>
            <a:ext cx="1179169" cy="1045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5800"/>
                </a:moveTo>
                <a:lnTo>
                  <a:pt x="14522" y="0"/>
                </a:lnTo>
                <a:lnTo>
                  <a:pt x="14155" y="5325"/>
                </a:lnTo>
                <a:lnTo>
                  <a:pt x="18380" y="4457"/>
                </a:lnTo>
                <a:lnTo>
                  <a:pt x="16702" y="7315"/>
                </a:lnTo>
                <a:lnTo>
                  <a:pt x="21097" y="8137"/>
                </a:lnTo>
                <a:lnTo>
                  <a:pt x="17607" y="10475"/>
                </a:lnTo>
                <a:lnTo>
                  <a:pt x="21600" y="13290"/>
                </a:lnTo>
                <a:lnTo>
                  <a:pt x="16837" y="12942"/>
                </a:lnTo>
                <a:lnTo>
                  <a:pt x="18145" y="18095"/>
                </a:lnTo>
                <a:lnTo>
                  <a:pt x="14020" y="14457"/>
                </a:lnTo>
                <a:lnTo>
                  <a:pt x="13247" y="19737"/>
                </a:lnTo>
                <a:lnTo>
                  <a:pt x="10532" y="14935"/>
                </a:lnTo>
                <a:lnTo>
                  <a:pt x="8485" y="21600"/>
                </a:lnTo>
                <a:lnTo>
                  <a:pt x="7715" y="15627"/>
                </a:lnTo>
                <a:lnTo>
                  <a:pt x="4762" y="17617"/>
                </a:lnTo>
                <a:lnTo>
                  <a:pt x="5667" y="13937"/>
                </a:lnTo>
                <a:lnTo>
                  <a:pt x="135" y="14587"/>
                </a:lnTo>
                <a:lnTo>
                  <a:pt x="3722" y="11775"/>
                </a:lnTo>
                <a:lnTo>
                  <a:pt x="0" y="8615"/>
                </a:lnTo>
                <a:lnTo>
                  <a:pt x="4627" y="7617"/>
                </a:lnTo>
                <a:lnTo>
                  <a:pt x="370" y="2295"/>
                </a:lnTo>
                <a:lnTo>
                  <a:pt x="7312" y="6320"/>
                </a:lnTo>
                <a:lnTo>
                  <a:pt x="8352" y="2295"/>
                </a:lnTo>
                <a:close/>
              </a:path>
            </a:pathLst>
          </a:custGeom>
          <a:solidFill>
            <a:srgbClr val="E24307"/>
          </a:solidFill>
          <a:ln w="25400">
            <a:solidFill>
              <a:srgbClr val="E24307"/>
            </a:solidFill>
          </a:ln>
        </p:spPr>
        <p:txBody>
          <a:bodyPr lIns="22860" rIns="22860" anchor="ctr"/>
          <a:lstStyle/>
          <a:p>
            <a:pPr algn="ctr" defTabSz="457189">
              <a:defRPr sz="7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1"/>
          </a:p>
        </p:txBody>
      </p:sp>
      <p:sp>
        <p:nvSpPr>
          <p:cNvPr id="438" name="Tekstvak 283"/>
          <p:cNvSpPr txBox="1"/>
          <p:nvPr/>
        </p:nvSpPr>
        <p:spPr>
          <a:xfrm>
            <a:off x="9876910" y="3472099"/>
            <a:ext cx="741397" cy="554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2860" rIns="22860"/>
          <a:lstStyle/>
          <a:p>
            <a:pPr algn="ctr"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1000">
                <a:solidFill>
                  <a:schemeClr val="accent1"/>
                </a:solidFill>
              </a:rPr>
              <a:t>Equipment </a:t>
            </a:r>
          </a:p>
          <a:p>
            <a:pPr algn="ctr"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sz="1000">
                <a:solidFill>
                  <a:schemeClr val="accent1"/>
                </a:solidFill>
              </a:rPr>
              <a:t>Failure</a:t>
            </a:r>
          </a:p>
        </p:txBody>
      </p:sp>
      <p:sp>
        <p:nvSpPr>
          <p:cNvPr id="439" name="Tekstvak 458"/>
          <p:cNvSpPr txBox="1"/>
          <p:nvPr/>
        </p:nvSpPr>
        <p:spPr>
          <a:xfrm>
            <a:off x="8217565" y="2731107"/>
            <a:ext cx="740649" cy="50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2860" rIns="22860"/>
          <a:lstStyle/>
          <a:p>
            <a:pPr algn="r">
              <a:defRPr b="0"/>
            </a:pPr>
            <a:r>
              <a:rPr sz="900"/>
              <a:t>Detectable </a:t>
            </a:r>
            <a:br>
              <a:rPr sz="900"/>
            </a:br>
            <a:r>
              <a:rPr sz="900"/>
              <a:t>with:</a:t>
            </a:r>
          </a:p>
          <a:p>
            <a:pPr algn="r">
              <a:spcBef>
                <a:spcPts val="251"/>
              </a:spcBef>
              <a:buFont typeface="Arial"/>
              <a:defRPr>
                <a:solidFill>
                  <a:srgbClr val="479FF8"/>
                </a:solidFill>
              </a:defRPr>
            </a:pPr>
            <a:r>
              <a:rPr sz="900"/>
              <a:t>Infra Red</a:t>
            </a:r>
          </a:p>
        </p:txBody>
      </p:sp>
      <p:sp>
        <p:nvSpPr>
          <p:cNvPr id="440" name="Tekstvak 505"/>
          <p:cNvSpPr txBox="1"/>
          <p:nvPr/>
        </p:nvSpPr>
        <p:spPr>
          <a:xfrm>
            <a:off x="8758341" y="3644849"/>
            <a:ext cx="860543" cy="22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2860" rIns="22860"/>
          <a:lstStyle>
            <a:lvl1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sz="1100">
                <a:solidFill>
                  <a:schemeClr val="accent1"/>
                </a:solidFill>
              </a:rPr>
              <a:t>Repair costs</a:t>
            </a:r>
          </a:p>
        </p:txBody>
      </p:sp>
      <p:sp>
        <p:nvSpPr>
          <p:cNvPr id="441" name="Rechte verbindingslijn met pijl 507"/>
          <p:cNvSpPr/>
          <p:nvPr/>
        </p:nvSpPr>
        <p:spPr>
          <a:xfrm flipV="1">
            <a:off x="8803795" y="3420128"/>
            <a:ext cx="843180" cy="210277"/>
          </a:xfrm>
          <a:prstGeom prst="line">
            <a:avLst/>
          </a:prstGeom>
          <a:ln w="19050">
            <a:solidFill>
              <a:srgbClr val="E24307"/>
            </a:solidFill>
            <a:tailEnd type="triangle"/>
          </a:ln>
        </p:spPr>
        <p:txBody>
          <a:bodyPr lIns="22860" rIns="22860"/>
          <a:lstStyle/>
          <a:p>
            <a:pPr defTabSz="457189">
              <a:defRPr sz="1800" b="0">
                <a:solidFill>
                  <a:srgbClr val="33434C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/>
          </a:p>
        </p:txBody>
      </p:sp>
      <p:sp>
        <p:nvSpPr>
          <p:cNvPr id="442" name="Rechte verbindingslijn 510"/>
          <p:cNvSpPr/>
          <p:nvPr/>
        </p:nvSpPr>
        <p:spPr>
          <a:xfrm flipH="1">
            <a:off x="8593001" y="3630406"/>
            <a:ext cx="210788" cy="30041"/>
          </a:xfrm>
          <a:prstGeom prst="line">
            <a:avLst/>
          </a:prstGeom>
          <a:ln w="19050">
            <a:solidFill>
              <a:srgbClr val="E24307"/>
            </a:solidFill>
          </a:ln>
        </p:spPr>
        <p:txBody>
          <a:bodyPr lIns="22860" rIns="22860"/>
          <a:lstStyle/>
          <a:p>
            <a:pPr defTabSz="457189">
              <a:defRPr sz="1800" b="0">
                <a:solidFill>
                  <a:srgbClr val="33434C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/>
          </a:p>
        </p:txBody>
      </p:sp>
      <p:sp>
        <p:nvSpPr>
          <p:cNvPr id="443" name="Rechte verbindingslijn 512"/>
          <p:cNvSpPr/>
          <p:nvPr/>
        </p:nvSpPr>
        <p:spPr>
          <a:xfrm flipH="1">
            <a:off x="8171410" y="3660440"/>
            <a:ext cx="421591" cy="60081"/>
          </a:xfrm>
          <a:prstGeom prst="line">
            <a:avLst/>
          </a:prstGeom>
          <a:ln w="19050">
            <a:solidFill>
              <a:srgbClr val="E24307"/>
            </a:solidFill>
          </a:ln>
        </p:spPr>
        <p:txBody>
          <a:bodyPr lIns="22860" rIns="22860"/>
          <a:lstStyle/>
          <a:p>
            <a:pPr defTabSz="457189">
              <a:defRPr sz="1800" b="0">
                <a:solidFill>
                  <a:srgbClr val="33434C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/>
          </a:p>
        </p:txBody>
      </p:sp>
      <p:sp>
        <p:nvSpPr>
          <p:cNvPr id="444" name="Rechte verbindingslijn 514"/>
          <p:cNvSpPr/>
          <p:nvPr/>
        </p:nvSpPr>
        <p:spPr>
          <a:xfrm flipV="1">
            <a:off x="7328235" y="3720521"/>
            <a:ext cx="843180" cy="90119"/>
          </a:xfrm>
          <a:prstGeom prst="line">
            <a:avLst/>
          </a:prstGeom>
          <a:ln w="19050">
            <a:solidFill>
              <a:srgbClr val="E24307"/>
            </a:solidFill>
          </a:ln>
        </p:spPr>
        <p:txBody>
          <a:bodyPr lIns="22860" rIns="22860"/>
          <a:lstStyle/>
          <a:p>
            <a:pPr defTabSz="457189">
              <a:defRPr sz="1800" b="0">
                <a:solidFill>
                  <a:srgbClr val="33434C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/>
          </a:p>
        </p:txBody>
      </p:sp>
      <p:sp>
        <p:nvSpPr>
          <p:cNvPr id="445" name="Rechte verbindingslijn 516"/>
          <p:cNvSpPr/>
          <p:nvPr/>
        </p:nvSpPr>
        <p:spPr>
          <a:xfrm flipH="1">
            <a:off x="7012041" y="3810638"/>
            <a:ext cx="316191" cy="15021"/>
          </a:xfrm>
          <a:prstGeom prst="line">
            <a:avLst/>
          </a:prstGeom>
          <a:ln w="19050">
            <a:solidFill>
              <a:srgbClr val="E24307"/>
            </a:solidFill>
          </a:ln>
        </p:spPr>
        <p:txBody>
          <a:bodyPr lIns="22860" rIns="22860"/>
          <a:lstStyle/>
          <a:p>
            <a:pPr defTabSz="457189">
              <a:defRPr sz="1800" b="0">
                <a:solidFill>
                  <a:srgbClr val="33434C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/>
          </a:p>
        </p:txBody>
      </p:sp>
      <p:sp>
        <p:nvSpPr>
          <p:cNvPr id="446" name="Rechte verbindingslijn 518"/>
          <p:cNvSpPr/>
          <p:nvPr/>
        </p:nvSpPr>
        <p:spPr>
          <a:xfrm flipH="1">
            <a:off x="5747271" y="3825664"/>
            <a:ext cx="1264771" cy="75099"/>
          </a:xfrm>
          <a:prstGeom prst="line">
            <a:avLst/>
          </a:prstGeom>
          <a:ln w="19050">
            <a:solidFill>
              <a:srgbClr val="E24307"/>
            </a:solidFill>
          </a:ln>
        </p:spPr>
        <p:txBody>
          <a:bodyPr lIns="22860" rIns="22860"/>
          <a:lstStyle/>
          <a:p>
            <a:pPr defTabSz="457189">
              <a:defRPr sz="1800" b="0">
                <a:solidFill>
                  <a:srgbClr val="33434C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/>
          </a:p>
        </p:txBody>
      </p:sp>
      <p:sp>
        <p:nvSpPr>
          <p:cNvPr id="447" name="Tekstvak 160"/>
          <p:cNvSpPr txBox="1"/>
          <p:nvPr/>
        </p:nvSpPr>
        <p:spPr>
          <a:xfrm>
            <a:off x="7553327" y="2728935"/>
            <a:ext cx="598816" cy="41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2860" rIns="22860"/>
          <a:lstStyle/>
          <a:p>
            <a:pPr algn="r">
              <a:defRPr b="0"/>
            </a:pPr>
            <a:r>
              <a:rPr sz="900"/>
              <a:t>Detectable </a:t>
            </a:r>
          </a:p>
          <a:p>
            <a:pPr algn="r">
              <a:defRPr b="0"/>
            </a:pPr>
            <a:r>
              <a:rPr sz="900"/>
              <a:t>with:</a:t>
            </a:r>
          </a:p>
          <a:p>
            <a:pPr algn="r">
              <a:spcBef>
                <a:spcPts val="251"/>
              </a:spcBef>
              <a:defRPr>
                <a:solidFill>
                  <a:schemeClr val="accent1"/>
                </a:solidFill>
              </a:defRPr>
            </a:pPr>
            <a:r>
              <a:rPr sz="900"/>
              <a:t>16 bit</a:t>
            </a:r>
          </a:p>
        </p:txBody>
      </p:sp>
      <p:sp>
        <p:nvSpPr>
          <p:cNvPr id="448" name="Tekstvak 3"/>
          <p:cNvSpPr txBox="1"/>
          <p:nvPr/>
        </p:nvSpPr>
        <p:spPr>
          <a:xfrm>
            <a:off x="7592946" y="3277210"/>
            <a:ext cx="1216068" cy="56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2860" rIns="22860"/>
          <a:lstStyle/>
          <a:p>
            <a:pPr>
              <a:lnSpc>
                <a:spcPct val="90000"/>
              </a:lnSpc>
              <a:defRPr sz="1200">
                <a:solidFill>
                  <a:srgbClr val="5E5E5E"/>
                </a:solidFill>
              </a:defRPr>
            </a:pPr>
            <a:r>
              <a:rPr sz="600"/>
              <a:t>(Most of)</a:t>
            </a:r>
            <a:r>
              <a:rPr lang="nl-NL" sz="600"/>
              <a:t> </a:t>
            </a:r>
            <a:r>
              <a:rPr sz="600"/>
              <a:t>Comparable </a:t>
            </a:r>
          </a:p>
          <a:p>
            <a:pPr>
              <a:lnSpc>
                <a:spcPct val="90000"/>
              </a:lnSpc>
              <a:defRPr sz="1200">
                <a:solidFill>
                  <a:srgbClr val="5E5E5E"/>
                </a:solidFill>
              </a:defRPr>
            </a:pPr>
            <a:r>
              <a:rPr lang="nl-NL" sz="600"/>
              <a:t>A</a:t>
            </a:r>
            <a:r>
              <a:rPr sz="600" err="1"/>
              <a:t>lternative</a:t>
            </a:r>
            <a:r>
              <a:rPr lang="nl-NL" sz="600"/>
              <a:t> </a:t>
            </a:r>
            <a:r>
              <a:rPr sz="600"/>
              <a:t>measurement </a:t>
            </a:r>
            <a:br>
              <a:rPr sz="600"/>
            </a:br>
            <a:r>
              <a:rPr sz="600"/>
              <a:t>systems</a:t>
            </a:r>
          </a:p>
        </p:txBody>
      </p:sp>
      <p:sp>
        <p:nvSpPr>
          <p:cNvPr id="449" name="Lijn"/>
          <p:cNvSpPr/>
          <p:nvPr/>
        </p:nvSpPr>
        <p:spPr>
          <a:xfrm flipV="1">
            <a:off x="8981225" y="2235532"/>
            <a:ext cx="0" cy="862008"/>
          </a:xfrm>
          <a:prstGeom prst="line">
            <a:avLst/>
          </a:prstGeom>
          <a:ln w="25400">
            <a:solidFill>
              <a:srgbClr val="D15026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defRPr sz="30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00"/>
          </a:p>
        </p:txBody>
      </p:sp>
      <p:sp>
        <p:nvSpPr>
          <p:cNvPr id="450" name="Lijn"/>
          <p:cNvSpPr/>
          <p:nvPr/>
        </p:nvSpPr>
        <p:spPr>
          <a:xfrm flipV="1">
            <a:off x="8223915" y="1993408"/>
            <a:ext cx="0" cy="1104125"/>
          </a:xfrm>
          <a:prstGeom prst="line">
            <a:avLst/>
          </a:prstGeom>
          <a:ln w="25400">
            <a:solidFill>
              <a:srgbClr val="EB8E68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defRPr sz="30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00"/>
          </a:p>
        </p:txBody>
      </p:sp>
      <p:sp>
        <p:nvSpPr>
          <p:cNvPr id="451" name="Lijn"/>
          <p:cNvSpPr/>
          <p:nvPr/>
        </p:nvSpPr>
        <p:spPr>
          <a:xfrm flipV="1">
            <a:off x="7542453" y="1852965"/>
            <a:ext cx="0" cy="1244568"/>
          </a:xfrm>
          <a:prstGeom prst="line">
            <a:avLst/>
          </a:prstGeom>
          <a:ln w="25400">
            <a:solidFill>
              <a:srgbClr val="EB8E68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defRPr sz="30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00"/>
          </a:p>
        </p:txBody>
      </p:sp>
      <p:sp>
        <p:nvSpPr>
          <p:cNvPr id="452" name="Lijn"/>
          <p:cNvSpPr/>
          <p:nvPr/>
        </p:nvSpPr>
        <p:spPr>
          <a:xfrm flipV="1">
            <a:off x="6723364" y="1782116"/>
            <a:ext cx="0" cy="389859"/>
          </a:xfrm>
          <a:prstGeom prst="line">
            <a:avLst/>
          </a:prstGeom>
          <a:ln w="25400">
            <a:solidFill>
              <a:srgbClr val="EB8E68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defRPr sz="30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00"/>
          </a:p>
        </p:txBody>
      </p:sp>
      <p:sp>
        <p:nvSpPr>
          <p:cNvPr id="453" name="P-F Curve"/>
          <p:cNvSpPr txBox="1">
            <a:spLocks noGrp="1"/>
          </p:cNvSpPr>
          <p:nvPr>
            <p:ph type="title"/>
          </p:nvPr>
        </p:nvSpPr>
        <p:spPr>
          <a:xfrm>
            <a:off x="1295467" y="345793"/>
            <a:ext cx="10515600" cy="64633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P-F Curve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F5B95B7E-70C0-4071-8592-2FB9C009FABB}"/>
              </a:ext>
            </a:extLst>
          </p:cNvPr>
          <p:cNvGrpSpPr/>
          <p:nvPr/>
        </p:nvGrpSpPr>
        <p:grpSpPr>
          <a:xfrm>
            <a:off x="348299" y="1874745"/>
            <a:ext cx="7289888" cy="3247492"/>
            <a:chOff x="261224" y="1406058"/>
            <a:chExt cx="5467416" cy="2435619"/>
          </a:xfrm>
        </p:grpSpPr>
        <p:pic>
          <p:nvPicPr>
            <p:cNvPr id="428" name="Afbeelding 457" descr="Afbeelding 457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44099" y="2219478"/>
              <a:ext cx="635656" cy="51931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BEC0D9F0-27E7-4D58-A7F2-5DE11BCF7C57}"/>
                </a:ext>
              </a:extLst>
            </p:cNvPr>
            <p:cNvGrpSpPr/>
            <p:nvPr/>
          </p:nvGrpSpPr>
          <p:grpSpPr>
            <a:xfrm>
              <a:off x="261224" y="1406058"/>
              <a:ext cx="5467416" cy="2435619"/>
              <a:chOff x="261224" y="1406058"/>
              <a:chExt cx="5467416" cy="2435619"/>
            </a:xfrm>
          </p:grpSpPr>
          <p:pic>
            <p:nvPicPr>
              <p:cNvPr id="140" name="uClip.png" descr="uClip.png">
                <a:extLst>
                  <a:ext uri="{FF2B5EF4-FFF2-40B4-BE49-F238E27FC236}">
                    <a16:creationId xmlns:a16="http://schemas.microsoft.com/office/drawing/2014/main" id="{BE55DAF8-15B3-4088-9C37-0EA3080EA2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8" b="8"/>
              <a:stretch>
                <a:fillRect/>
              </a:stretch>
            </p:blipFill>
            <p:spPr>
              <a:xfrm rot="176957">
                <a:off x="261224" y="3065712"/>
                <a:ext cx="1063755" cy="775965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41" name="Picture 17">
                <a:extLst>
                  <a:ext uri="{FF2B5EF4-FFF2-40B4-BE49-F238E27FC236}">
                    <a16:creationId xmlns:a16="http://schemas.microsoft.com/office/drawing/2014/main" id="{44764D69-F2A0-4EB5-A804-DA554EC63D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3315" y="1406058"/>
                <a:ext cx="1079984" cy="819299"/>
              </a:xfrm>
              <a:prstGeom prst="rect">
                <a:avLst/>
              </a:prstGeom>
            </p:spPr>
          </p:pic>
          <p:pic>
            <p:nvPicPr>
              <p:cNvPr id="3" name="Afbeelding 2">
                <a:extLst>
                  <a:ext uri="{FF2B5EF4-FFF2-40B4-BE49-F238E27FC236}">
                    <a16:creationId xmlns:a16="http://schemas.microsoft.com/office/drawing/2014/main" id="{A650C86A-A06E-4FFD-9AA2-38045BA65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1709" y="2410122"/>
                <a:ext cx="711370" cy="377800"/>
              </a:xfrm>
              <a:prstGeom prst="rect">
                <a:avLst/>
              </a:prstGeom>
            </p:spPr>
          </p:pic>
          <p:sp>
            <p:nvSpPr>
              <p:cNvPr id="142" name="Ovaal 141">
                <a:extLst>
                  <a:ext uri="{FF2B5EF4-FFF2-40B4-BE49-F238E27FC236}">
                    <a16:creationId xmlns:a16="http://schemas.microsoft.com/office/drawing/2014/main" id="{BB4BDBF1-E870-4406-A5C8-6950A234F6D7}"/>
                  </a:ext>
                </a:extLst>
              </p:cNvPr>
              <p:cNvSpPr/>
              <p:nvPr/>
            </p:nvSpPr>
            <p:spPr>
              <a:xfrm>
                <a:off x="5143292" y="1882805"/>
                <a:ext cx="585348" cy="900853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/>
              </a:p>
            </p:txBody>
          </p:sp>
        </p:grpSp>
      </p:grpSp>
      <p:pic>
        <p:nvPicPr>
          <p:cNvPr id="143" name="Picture 3" descr="G:\Kennisontwikkeling\2) Vakgroepen (5x)\5) Smart Industry\0.1 SOLL IST IA Sprintgroepen\Illustraties\Logo7(ijssel_stijl2)v2.png">
            <a:extLst>
              <a:ext uri="{FF2B5EF4-FFF2-40B4-BE49-F238E27FC236}">
                <a16:creationId xmlns:a16="http://schemas.microsoft.com/office/drawing/2014/main" id="{4D869E27-006C-473C-BB8D-02C2F64A608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67" cy="129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38893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Jssel Technologie">
  <a:themeElements>
    <a:clrScheme name="Aangepast 2">
      <a:dk1>
        <a:srgbClr val="33434C"/>
      </a:dk1>
      <a:lt1>
        <a:srgbClr val="FFFFFF"/>
      </a:lt1>
      <a:dk2>
        <a:srgbClr val="2274AC"/>
      </a:dk2>
      <a:lt2>
        <a:srgbClr val="CFD7D9"/>
      </a:lt2>
      <a:accent1>
        <a:srgbClr val="103A71"/>
      </a:accent1>
      <a:accent2>
        <a:srgbClr val="E24307"/>
      </a:accent2>
      <a:accent3>
        <a:srgbClr val="8994A0"/>
      </a:accent3>
      <a:accent4>
        <a:srgbClr val="009EDE"/>
      </a:accent4>
      <a:accent5>
        <a:srgbClr val="009EA8"/>
      </a:accent5>
      <a:accent6>
        <a:srgbClr val="8994A0"/>
      </a:accent6>
      <a:hlink>
        <a:srgbClr val="003C65"/>
      </a:hlink>
      <a:folHlink>
        <a:srgbClr val="003C65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 wrap="square">
        <a:spAutoFit/>
      </a:bodyPr>
      <a:lstStyle>
        <a:defPPr eaLnBrk="1" hangingPunct="1">
          <a:defRPr sz="1200" dirty="0">
            <a:solidFill>
              <a:schemeClr val="tx2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864</Words>
  <Application>Microsoft Office PowerPoint</Application>
  <PresentationFormat>Breedbeeld</PresentationFormat>
  <Paragraphs>223</Paragraphs>
  <Slides>19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3</vt:i4>
      </vt:variant>
      <vt:variant>
        <vt:lpstr>Diatitels</vt:lpstr>
      </vt:variant>
      <vt:variant>
        <vt:i4>19</vt:i4>
      </vt:variant>
    </vt:vector>
  </HeadingPairs>
  <TitlesOfParts>
    <vt:vector size="29" baseType="lpstr">
      <vt:lpstr>Arial</vt:lpstr>
      <vt:lpstr>Arial Rounded MT Bold</vt:lpstr>
      <vt:lpstr>Arial-Bld</vt:lpstr>
      <vt:lpstr>Avenir Next Condensed</vt:lpstr>
      <vt:lpstr>Calibri</vt:lpstr>
      <vt:lpstr>Calibri Light</vt:lpstr>
      <vt:lpstr>Helvetica Neue Medium</vt:lpstr>
      <vt:lpstr>Kantoorthema</vt:lpstr>
      <vt:lpstr>IJssel Technologie</vt:lpstr>
      <vt:lpstr>1_Kantoorthema</vt:lpstr>
      <vt:lpstr>PowerPoint-presentatie</vt:lpstr>
      <vt:lpstr>IJssel Technologie</vt:lpstr>
      <vt:lpstr>SMARTPRODUCTION Making customer specific (n=1) production the new standard</vt:lpstr>
      <vt:lpstr>SMARTMAINTENANCE Leading industry towards zero (unplanned) downtime</vt:lpstr>
      <vt:lpstr>SMARTPEOPLE Realizing breakthrough performance improvements with people</vt:lpstr>
      <vt:lpstr>Uitdagingen in de industrie</vt:lpstr>
      <vt:lpstr>Verrijken vakman in het veld</vt:lpstr>
      <vt:lpstr>Verrijken vakman in de cloud </vt:lpstr>
      <vt:lpstr>P-F Curve</vt:lpstr>
      <vt:lpstr>Gestandaardiseerd meten</vt:lpstr>
      <vt:lpstr>Conditie data analyseren in de cloud</vt:lpstr>
      <vt:lpstr>Integrated Condition Monitoring</vt:lpstr>
      <vt:lpstr>Live demo</vt:lpstr>
      <vt:lpstr>Vakman verrijkt nieuwe technologie</vt:lpstr>
      <vt:lpstr>AI en de vakman</vt:lpstr>
      <vt:lpstr>AI en de vakman</vt:lpstr>
      <vt:lpstr>AI en de vakman</vt:lpstr>
      <vt:lpstr>AI en de vakman</vt:lpstr>
      <vt:lpstr>AI en de vakman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Astrid Mulders</dc:creator>
  <cp:lastModifiedBy>Mark Peters</cp:lastModifiedBy>
  <cp:revision>12</cp:revision>
  <dcterms:created xsi:type="dcterms:W3CDTF">2021-09-27T15:21:14Z</dcterms:created>
  <dcterms:modified xsi:type="dcterms:W3CDTF">2022-09-02T14:22:33Z</dcterms:modified>
</cp:coreProperties>
</file>