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29"/>
  </p:notesMasterIdLst>
  <p:sldIdLst>
    <p:sldId id="338" r:id="rId7"/>
    <p:sldId id="387" r:id="rId8"/>
    <p:sldId id="386" r:id="rId9"/>
    <p:sldId id="399" r:id="rId10"/>
    <p:sldId id="371" r:id="rId11"/>
    <p:sldId id="1636" r:id="rId12"/>
    <p:sldId id="1026" r:id="rId13"/>
    <p:sldId id="1032" r:id="rId14"/>
    <p:sldId id="1030" r:id="rId15"/>
    <p:sldId id="1045" r:id="rId16"/>
    <p:sldId id="1040" r:id="rId17"/>
    <p:sldId id="262" r:id="rId18"/>
    <p:sldId id="1035" r:id="rId19"/>
    <p:sldId id="1635" r:id="rId20"/>
    <p:sldId id="1033" r:id="rId21"/>
    <p:sldId id="1046" r:id="rId22"/>
    <p:sldId id="1637" r:id="rId23"/>
    <p:sldId id="508" r:id="rId24"/>
    <p:sldId id="1047" r:id="rId25"/>
    <p:sldId id="1048" r:id="rId26"/>
    <p:sldId id="1041" r:id="rId27"/>
    <p:sldId id="1042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onne@plek-communicatie.nl" initials="d" lastIdx="2" clrIdx="0">
    <p:extLst>
      <p:ext uri="{19B8F6BF-5375-455C-9EA6-DF929625EA0E}">
        <p15:presenceInfo xmlns:p15="http://schemas.microsoft.com/office/powerpoint/2012/main" userId="c197bf4e91770dc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69AF"/>
    <a:srgbClr val="CBDD63"/>
    <a:srgbClr val="8DD3EA"/>
    <a:srgbClr val="003063"/>
    <a:srgbClr val="0B3D72"/>
    <a:srgbClr val="009EE5"/>
    <a:srgbClr val="C3D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0E283-E51A-487D-B64A-31D8BA9E31E6}" type="datetimeFigureOut">
              <a:rPr lang="nl-NL" smtClean="0"/>
              <a:t>14-9-2023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DF0B5-2247-4C2A-8682-9210E6C121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4522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DF0B5-2247-4C2A-8682-9210E6C12124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8588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8197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0003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1117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3799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092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8067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4245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Bouw gereed in 2023</a:t>
            </a:r>
          </a:p>
          <a:p>
            <a:endParaRPr lang="nl-NL" dirty="0"/>
          </a:p>
          <a:p>
            <a:r>
              <a:rPr lang="nl-NL" dirty="0"/>
              <a:t>Beschikbaar voor het netwerk van Techport</a:t>
            </a:r>
          </a:p>
          <a:p>
            <a:endParaRPr lang="nl-NL" dirty="0"/>
          </a:p>
          <a:p>
            <a:r>
              <a:rPr lang="nl-NL" dirty="0"/>
              <a:t>Slimme werkplaats van de regio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DF0B5-2247-4C2A-8682-9210E6C1212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317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5680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271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err="1"/>
              <a:t>Industry</a:t>
            </a:r>
            <a:r>
              <a:rPr lang="nl-NL"/>
              <a:t> 4.0 kort </a:t>
            </a:r>
            <a:r>
              <a:rPr lang="nl-NL" err="1"/>
              <a:t>toeliochten</a:t>
            </a:r>
            <a:endParaRPr lang="nl-NL"/>
          </a:p>
          <a:p>
            <a:endParaRPr lang="nl-NL"/>
          </a:p>
          <a:p>
            <a:r>
              <a:rPr lang="nl-NL"/>
              <a:t>Niet</a:t>
            </a:r>
            <a:r>
              <a:rPr lang="nl-NL" baseline="0"/>
              <a:t> alleen meer (nieuwe) mensen (instroom), maar ook andere vaardigheden en skills voor werkenden in de techniek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DF0B5-2247-4C2A-8682-9210E6C1212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54310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724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665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Techport zorgt voor verbinding</a:t>
            </a:r>
            <a:r>
              <a:rPr lang="nl-NL" baseline="0"/>
              <a:t>: faciliteren, aanjagen verbinden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DF0B5-2247-4C2A-8682-9210E6C1212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0306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Samen werken deze bedrijven en scholen, ondersteunt door de overheden, aan techniekpromotie, actualiseren van opleidingen, bij/omscholing, innovatie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DF0B5-2247-4C2A-8682-9210E6C1212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2582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DF0B5-2247-4C2A-8682-9210E6C1212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3098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705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2123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2103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934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40-F4BD-4625-A295-3F968CF49F04}" type="datetimeFigureOut">
              <a:rPr lang="nl-NL" smtClean="0"/>
              <a:t>14-9-2023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622F-7F53-4718-94CE-E6CF718B7F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6137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40-F4BD-4625-A295-3F968CF49F04}" type="datetimeFigureOut">
              <a:rPr lang="nl-NL" smtClean="0"/>
              <a:t>14-9-2023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622F-7F53-4718-94CE-E6CF718B7F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1285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40-F4BD-4625-A295-3F968CF49F04}" type="datetimeFigureOut">
              <a:rPr lang="nl-NL" smtClean="0"/>
              <a:t>14-9-2023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622F-7F53-4718-94CE-E6CF718B7F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5575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BEBA-79A0-4D02-AE69-79DEDB313EA9}" type="datetime1">
              <a:rPr lang="nl-NL" smtClean="0"/>
              <a:t>14-9-2023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Theo Koster voor Techport Stuurgroep 20-04-2018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0104-1A97-4FC0-89A9-33981F8285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0650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A11C-03B8-4B0A-812F-F508367EA9F4}" type="datetime1">
              <a:rPr lang="nl-NL" smtClean="0"/>
              <a:t>14-9-2023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Theo Koster voor Techport Stuurgroep 20-04-2018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0104-1A97-4FC0-89A9-33981F8285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1941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F01E2-922C-4880-98F3-E52B8D0B29D5}" type="datetime1">
              <a:rPr lang="nl-NL" smtClean="0"/>
              <a:t>14-9-2023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Theo Koster voor Techport Stuurgroep 20-04-2018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0104-1A97-4FC0-89A9-33981F8285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8293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8C02-25EA-4066-94D6-3A74C52EF6B8}" type="datetime1">
              <a:rPr lang="nl-NL" smtClean="0"/>
              <a:t>14-9-2023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Theo Koster voor Techport Stuurgroep 20-04-2018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0104-1A97-4FC0-89A9-33981F8285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3262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706CA-161D-45C3-8E63-35EA0CAF5895}" type="datetime1">
              <a:rPr lang="nl-NL" smtClean="0"/>
              <a:t>14-9-2023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Theo Koster voor Techport Stuurgroep 20-04-2018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0104-1A97-4FC0-89A9-33981F8285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5678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4E88-B8CE-40DF-AABA-B8C855FF847B}" type="datetime1">
              <a:rPr lang="nl-NL" smtClean="0"/>
              <a:t>14-9-2023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Theo Koster voor Techport Stuurgroep 20-04-2018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0104-1A97-4FC0-89A9-33981F8285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618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599C-51BD-4545-9C1E-D77A470002AF}" type="datetime1">
              <a:rPr lang="nl-NL" smtClean="0"/>
              <a:t>14-9-2023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Theo Koster voor Techport Stuurgroep 20-04-2018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0104-1A97-4FC0-89A9-33981F8285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1808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F8C44-F9A1-4A17-A03E-B4898A2E3395}" type="datetime1">
              <a:rPr lang="nl-NL" smtClean="0"/>
              <a:t>14-9-2023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Theo Koster voor Techport Stuurgroep 20-04-2018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0104-1A97-4FC0-89A9-33981F8285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9517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40-F4BD-4625-A295-3F968CF49F04}" type="datetimeFigureOut">
              <a:rPr lang="nl-NL" smtClean="0"/>
              <a:t>14-9-2023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622F-7F53-4718-94CE-E6CF718B7F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0418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06098-BDDB-4EEA-921C-551580E44287}" type="datetime1">
              <a:rPr lang="nl-NL" smtClean="0"/>
              <a:t>14-9-2023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Theo Koster voor Techport Stuurgroep 20-04-2018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0104-1A97-4FC0-89A9-33981F8285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8809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37BBD-809D-4352-B549-23FECD83844E}" type="datetime1">
              <a:rPr lang="nl-NL" smtClean="0"/>
              <a:t>14-9-2023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Theo Koster voor Techport Stuurgroep 20-04-2018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0104-1A97-4FC0-89A9-33981F8285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977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CD1E-6AC7-458B-B07F-52550716EB4C}" type="datetime1">
              <a:rPr lang="nl-NL" smtClean="0"/>
              <a:t>14-9-2023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Presentatie Theo Koster voor Techport Stuurgroep 20-04-2018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0104-1A97-4FC0-89A9-33981F8285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7053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7775727-3AE3-634E-9B70-2997B9CBC1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47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1526A6E-302E-9340-9CC7-786CF58D0E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46E76F2-7DE0-5042-B00A-ECB7A507B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6363" y="1856469"/>
            <a:ext cx="4872992" cy="675001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tekst in te voeren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ECD486A-9951-A148-A2FB-47F64A4DDF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25389" y="2568699"/>
            <a:ext cx="4843967" cy="311195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nl-NL" sz="1200" b="0" i="0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/>
              <a:t>Klik om tekst in te voeren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C5AB2B-0D6A-DD42-A6BF-024918480F8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85170" y="5016405"/>
            <a:ext cx="4611077" cy="6456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nl-NL" sz="1200" b="0" i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/>
              <a:t>Klik om tekst in te voeren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38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C2F7C0D-4DC5-3944-8263-1C3025B679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23B95D-85BD-8149-A847-F97C2B11E9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3357" y="1856469"/>
            <a:ext cx="4872992" cy="675001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tekst in te voeren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1B5352-C594-E145-98B6-F6B4EA9620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2383" y="2568699"/>
            <a:ext cx="4843967" cy="311195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nl-NL" sz="1200" b="0" i="0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/>
              <a:t>Klik om tekst in te voeren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1F9CF3-F279-5348-9BD4-EA88DD16890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136095" y="5016405"/>
            <a:ext cx="4611077" cy="6456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lang="nl-NL" sz="1200" b="0" i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l-NL"/>
              <a:t>Klik om tekst in te voeren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36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4E2462E-BE16-0941-B539-9F0D525B43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09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60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72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9A905-21A2-7E4E-BA3E-712503DE4EE4}" type="datetimeFigureOut">
              <a:rPr lang="nl-NL" smtClean="0"/>
              <a:t>14-9-2023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A560-F23E-0B4E-B581-E7D3BBE1C2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5448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40-F4BD-4625-A295-3F968CF49F04}" type="datetimeFigureOut">
              <a:rPr lang="nl-NL" smtClean="0"/>
              <a:t>14-9-2023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622F-7F53-4718-94CE-E6CF718B7F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2226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9A905-21A2-7E4E-BA3E-712503DE4EE4}" type="datetimeFigureOut">
              <a:rPr lang="nl-NL" smtClean="0"/>
              <a:t>14-9-2023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A560-F23E-0B4E-B581-E7D3BBE1C2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92006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9A905-21A2-7E4E-BA3E-712503DE4EE4}" type="datetimeFigureOut">
              <a:rPr lang="nl-NL" smtClean="0"/>
              <a:t>14-9-2023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A560-F23E-0B4E-B581-E7D3BBE1C2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761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40-F4BD-4625-A295-3F968CF49F04}" type="datetimeFigureOut">
              <a:rPr lang="nl-NL" smtClean="0"/>
              <a:t>14-9-2023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622F-7F53-4718-94CE-E6CF718B7F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6620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40-F4BD-4625-A295-3F968CF49F04}" type="datetimeFigureOut">
              <a:rPr lang="nl-NL" smtClean="0"/>
              <a:t>14-9-2023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622F-7F53-4718-94CE-E6CF718B7F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775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40-F4BD-4625-A295-3F968CF49F04}" type="datetimeFigureOut">
              <a:rPr lang="nl-NL" smtClean="0"/>
              <a:t>14-9-2023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622F-7F53-4718-94CE-E6CF718B7F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9081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40-F4BD-4625-A295-3F968CF49F04}" type="datetimeFigureOut">
              <a:rPr lang="nl-NL" smtClean="0"/>
              <a:t>14-9-2023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622F-7F53-4718-94CE-E6CF718B7F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6346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40-F4BD-4625-A295-3F968CF49F04}" type="datetimeFigureOut">
              <a:rPr lang="nl-NL" smtClean="0"/>
              <a:t>14-9-2023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622F-7F53-4718-94CE-E6CF718B7F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055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B0040-F4BD-4625-A295-3F968CF49F04}" type="datetimeFigureOut">
              <a:rPr lang="nl-NL" smtClean="0"/>
              <a:t>14-9-2023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8622F-7F53-4718-94CE-E6CF718B7F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129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0040-F4BD-4625-A295-3F968CF49F04}" type="datetimeFigureOut">
              <a:rPr lang="nl-NL" smtClean="0"/>
              <a:t>14-9-2023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8622F-7F53-4718-94CE-E6CF718B7F2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033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0FD89-C06E-4D56-BE62-E10BC529A2C6}" type="datetime1">
              <a:rPr lang="nl-NL" smtClean="0"/>
              <a:t>14-9-2023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Presentatie Theo Koster voor Techport Stuurgroep 20-04-2018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60104-1A97-4FC0-89A9-33981F8285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166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9A905-21A2-7E4E-BA3E-712503DE4EE4}" type="datetimeFigureOut">
              <a:rPr lang="nl-NL" smtClean="0"/>
              <a:t>14-9-2023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1A560-F23E-0B4E-B581-E7D3BBE1C2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177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TechportCampus" TargetMode="External"/><Relationship Id="rId3" Type="http://schemas.openxmlformats.org/officeDocument/2006/relationships/image" Target="../media/image6.tif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://www.techport.nl/" TargetMode="External"/><Relationship Id="rId10" Type="http://schemas.openxmlformats.org/officeDocument/2006/relationships/hyperlink" Target="http://www.linkedin.com/company/techport/" TargetMode="External"/><Relationship Id="rId4" Type="http://schemas.openxmlformats.org/officeDocument/2006/relationships/image" Target="../media/image7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jpe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loWjTyI0h_E" TargetMode="External"/><Relationship Id="rId3" Type="http://schemas.openxmlformats.org/officeDocument/2006/relationships/image" Target="../media/image7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10" Type="http://schemas.openxmlformats.org/officeDocument/2006/relationships/hyperlink" Target="https://www.techport.nl/nieuws/innovation-tribe-hoogwerkers/" TargetMode="External"/><Relationship Id="rId4" Type="http://schemas.openxmlformats.org/officeDocument/2006/relationships/image" Target="../media/image84.png"/><Relationship Id="rId9" Type="http://schemas.openxmlformats.org/officeDocument/2006/relationships/hyperlink" Target="https://www.youtube.com/watch?v=3KPheahZ4E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1.jpeg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2.pn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73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73.jpe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png"/><Relationship Id="rId9" Type="http://schemas.openxmlformats.org/officeDocument/2006/relationships/image" Target="../media/image10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13" Type="http://schemas.openxmlformats.org/officeDocument/2006/relationships/image" Target="../media/image118.jpeg"/><Relationship Id="rId18" Type="http://schemas.openxmlformats.org/officeDocument/2006/relationships/image" Target="../media/image123.jpeg"/><Relationship Id="rId3" Type="http://schemas.openxmlformats.org/officeDocument/2006/relationships/image" Target="../media/image73.jpeg"/><Relationship Id="rId7" Type="http://schemas.openxmlformats.org/officeDocument/2006/relationships/image" Target="../media/image112.jpeg"/><Relationship Id="rId12" Type="http://schemas.openxmlformats.org/officeDocument/2006/relationships/image" Target="../media/image117.png"/><Relationship Id="rId17" Type="http://schemas.openxmlformats.org/officeDocument/2006/relationships/image" Target="../media/image122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21.jpe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5" Type="http://schemas.openxmlformats.org/officeDocument/2006/relationships/image" Target="../media/image120.jpeg"/><Relationship Id="rId10" Type="http://schemas.openxmlformats.org/officeDocument/2006/relationships/image" Target="../media/image115.jpeg"/><Relationship Id="rId19" Type="http://schemas.openxmlformats.org/officeDocument/2006/relationships/image" Target="../media/image124.pn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Relationship Id="rId14" Type="http://schemas.openxmlformats.org/officeDocument/2006/relationships/image" Target="../media/image1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9" Type="http://schemas.openxmlformats.org/officeDocument/2006/relationships/image" Target="../media/image59.jpeg"/><Relationship Id="rId21" Type="http://schemas.openxmlformats.org/officeDocument/2006/relationships/image" Target="../media/image41.png"/><Relationship Id="rId34" Type="http://schemas.openxmlformats.org/officeDocument/2006/relationships/image" Target="../media/image54.png"/><Relationship Id="rId42" Type="http://schemas.openxmlformats.org/officeDocument/2006/relationships/image" Target="../media/image62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57.png"/><Relationship Id="rId40" Type="http://schemas.openxmlformats.org/officeDocument/2006/relationships/image" Target="../media/image60.png"/><Relationship Id="rId45" Type="http://schemas.openxmlformats.org/officeDocument/2006/relationships/image" Target="../media/image65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36" Type="http://schemas.openxmlformats.org/officeDocument/2006/relationships/image" Target="../media/image56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4" Type="http://schemas.openxmlformats.org/officeDocument/2006/relationships/image" Target="../media/image64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jpeg"/><Relationship Id="rId35" Type="http://schemas.openxmlformats.org/officeDocument/2006/relationships/image" Target="../media/image55.jpeg"/><Relationship Id="rId43" Type="http://schemas.openxmlformats.org/officeDocument/2006/relationships/image" Target="../media/image63.png"/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38" Type="http://schemas.openxmlformats.org/officeDocument/2006/relationships/image" Target="../media/image58.png"/><Relationship Id="rId46" Type="http://schemas.openxmlformats.org/officeDocument/2006/relationships/image" Target="../media/image66.png"/><Relationship Id="rId20" Type="http://schemas.openxmlformats.org/officeDocument/2006/relationships/image" Target="../media/image40.png"/><Relationship Id="rId41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microsoft.com/office/2007/relationships/hdphoto" Target="../media/hdphoto1.wdp"/><Relationship Id="rId9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jpeg"/><Relationship Id="rId5" Type="http://schemas.openxmlformats.org/officeDocument/2006/relationships/image" Target="../media/image74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4.png"/><Relationship Id="rId4" Type="http://schemas.openxmlformats.org/officeDocument/2006/relationships/image" Target="../media/image8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AE4674E-862B-B54B-8C25-29A5819BD3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9370"/>
            <a:ext cx="12192000" cy="8137370"/>
          </a:xfrm>
          <a:prstGeom prst="rect">
            <a:avLst/>
          </a:prstGeom>
        </p:spPr>
      </p:pic>
      <p:sp>
        <p:nvSpPr>
          <p:cNvPr id="2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87293A0D-8A50-4BE9-86F7-6B2549314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5" y="2789315"/>
            <a:ext cx="5852706" cy="459619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nl-NL" sz="2400" b="1" i="1" dirty="0">
                <a:solidFill>
                  <a:schemeClr val="accent1">
                    <a:lumMod val="75000"/>
                  </a:schemeClr>
                </a:solidFill>
              </a:rPr>
              <a:t>Op weg naar de eerste </a:t>
            </a:r>
          </a:p>
          <a:p>
            <a:pPr marL="0" indent="0" algn="ctr">
              <a:buNone/>
            </a:pPr>
            <a:r>
              <a:rPr lang="nl-NL" sz="2400" b="1" i="1" dirty="0">
                <a:solidFill>
                  <a:schemeClr val="accent1">
                    <a:lumMod val="75000"/>
                  </a:schemeClr>
                </a:solidFill>
              </a:rPr>
              <a:t>groene industriezone ter wereld</a:t>
            </a:r>
          </a:p>
          <a:p>
            <a:pPr marL="0" indent="0" algn="ctr">
              <a:buNone/>
            </a:pPr>
            <a:endParaRPr lang="nl-NL" sz="32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nl-NL" sz="18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53" y="2039884"/>
            <a:ext cx="4319016" cy="554736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BF0C74D5-5B4B-42B6-B4A2-2C7AEA6BAA3F}"/>
              </a:ext>
            </a:extLst>
          </p:cNvPr>
          <p:cNvSpPr/>
          <p:nvPr/>
        </p:nvSpPr>
        <p:spPr>
          <a:xfrm>
            <a:off x="9079832" y="5149516"/>
            <a:ext cx="3112168" cy="1724797"/>
          </a:xfrm>
          <a:prstGeom prst="rect">
            <a:avLst/>
          </a:prstGeom>
          <a:solidFill>
            <a:schemeClr val="bg2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B5CAB041-C8BD-45A5-BB41-DAFCBD9CFF82}"/>
              </a:ext>
            </a:extLst>
          </p:cNvPr>
          <p:cNvGrpSpPr/>
          <p:nvPr/>
        </p:nvGrpSpPr>
        <p:grpSpPr>
          <a:xfrm>
            <a:off x="9304421" y="5389566"/>
            <a:ext cx="2887579" cy="1313928"/>
            <a:chOff x="1335285" y="4785701"/>
            <a:chExt cx="2955262" cy="1313928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08C7BC53-7B93-4FAD-BDDA-CA8BB8D7CB7B}"/>
                </a:ext>
              </a:extLst>
            </p:cNvPr>
            <p:cNvSpPr txBox="1"/>
            <p:nvPr/>
          </p:nvSpPr>
          <p:spPr>
            <a:xfrm>
              <a:off x="1692820" y="4785701"/>
              <a:ext cx="25977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>
                  <a:hlinkClick r:id="rId5"/>
                </a:rPr>
                <a:t>www.techport.nl</a:t>
              </a:r>
              <a:endParaRPr lang="nl-NL"/>
            </a:p>
            <a:p>
              <a:endParaRPr lang="nl-NL"/>
            </a:p>
          </p:txBody>
        </p:sp>
        <p:pic>
          <p:nvPicPr>
            <p:cNvPr id="10" name="Picture 2" descr="Image result for logo www">
              <a:extLst>
                <a:ext uri="{FF2B5EF4-FFF2-40B4-BE49-F238E27FC236}">
                  <a16:creationId xmlns:a16="http://schemas.microsoft.com/office/drawing/2014/main" id="{3319D53D-05DF-49B4-9A69-628B706D5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7749" y="4806967"/>
              <a:ext cx="355071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logo twitter">
              <a:extLst>
                <a:ext uri="{FF2B5EF4-FFF2-40B4-BE49-F238E27FC236}">
                  <a16:creationId xmlns:a16="http://schemas.microsoft.com/office/drawing/2014/main" id="{D700101E-4251-48A6-95C4-D8AB99288B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5285" y="5273298"/>
              <a:ext cx="36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1528860D-3D24-4762-8050-FAF5C5794EA5}"/>
                </a:ext>
              </a:extLst>
            </p:cNvPr>
            <p:cNvSpPr txBox="1"/>
            <p:nvPr/>
          </p:nvSpPr>
          <p:spPr>
            <a:xfrm>
              <a:off x="1692820" y="5233342"/>
              <a:ext cx="25977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>
                  <a:hlinkClick r:id="rId8"/>
                </a:rPr>
                <a:t>@</a:t>
              </a:r>
              <a:r>
                <a:rPr lang="nl-NL" u="sng">
                  <a:hlinkClick r:id="rId8"/>
                </a:rPr>
                <a:t>TechportCampus</a:t>
              </a:r>
              <a:endParaRPr lang="nl-NL"/>
            </a:p>
          </p:txBody>
        </p:sp>
        <p:pic>
          <p:nvPicPr>
            <p:cNvPr id="13" name="Picture 6" descr="Image result for logo linked">
              <a:extLst>
                <a:ext uri="{FF2B5EF4-FFF2-40B4-BE49-F238E27FC236}">
                  <a16:creationId xmlns:a16="http://schemas.microsoft.com/office/drawing/2014/main" id="{2C63670C-AC91-4305-9FCB-6A6EDD9CF4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5285" y="5739629"/>
              <a:ext cx="36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59E0B2AF-1918-4B2D-BFDE-D17D3910166D}"/>
                </a:ext>
              </a:extLst>
            </p:cNvPr>
            <p:cNvSpPr txBox="1"/>
            <p:nvPr/>
          </p:nvSpPr>
          <p:spPr>
            <a:xfrm>
              <a:off x="1692820" y="5702024"/>
              <a:ext cx="2306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>
                  <a:hlinkClick r:id="rId10"/>
                </a:rPr>
                <a:t>/company/</a:t>
              </a:r>
              <a:r>
                <a:rPr lang="nl-NL" err="1">
                  <a:hlinkClick r:id="rId10"/>
                </a:rPr>
                <a:t>techport</a:t>
              </a:r>
              <a:r>
                <a:rPr lang="nl-NL">
                  <a:hlinkClick r:id="rId10"/>
                </a:rPr>
                <a:t>/</a:t>
              </a:r>
              <a:r>
                <a:rPr lang="nl-NL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8726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6.0346.G_OPM powerpoint Techport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663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A12A976-008C-4B35-B6AC-B559CEF7B50A}"/>
              </a:ext>
            </a:extLst>
          </p:cNvPr>
          <p:cNvSpPr txBox="1"/>
          <p:nvPr/>
        </p:nvSpPr>
        <p:spPr>
          <a:xfrm>
            <a:off x="807564" y="1606330"/>
            <a:ext cx="7226423" cy="4924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57200"/>
            <a:r>
              <a:rPr lang="nl-NL" sz="2800" b="1" dirty="0">
                <a:solidFill>
                  <a:prstClr val="black"/>
                </a:solidFill>
                <a:latin typeface="Calibri" panose="020F0502020204030204"/>
              </a:rPr>
              <a:t>Nieuw!</a:t>
            </a:r>
          </a:p>
          <a:p>
            <a:pPr defTabSz="457200"/>
            <a:endParaRPr lang="nl-NL" sz="28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nl-NL" sz="4400" b="1" dirty="0">
                <a:solidFill>
                  <a:prstClr val="black"/>
                </a:solidFill>
                <a:latin typeface="Calibri" panose="020F0502020204030204"/>
              </a:rPr>
              <a:t>HR Community</a:t>
            </a:r>
          </a:p>
          <a:p>
            <a:pPr defTabSz="457200"/>
            <a:endParaRPr lang="nl-NL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  <a:latin typeface="Calibri" panose="020F0502020204030204"/>
              </a:rPr>
              <a:t>Leven Lang Leren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  <a:latin typeface="Calibri" panose="020F0502020204030204"/>
              </a:rPr>
              <a:t>Van diploma naar skills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  <a:latin typeface="Calibri" panose="020F0502020204030204"/>
              </a:rPr>
              <a:t>Persoonlijke Leerkluis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prstClr val="black"/>
                </a:solidFill>
                <a:latin typeface="Calibri" panose="020F0502020204030204"/>
              </a:rPr>
              <a:t>Skills Paspoort</a:t>
            </a:r>
          </a:p>
          <a:p>
            <a:pPr defTabSz="457200"/>
            <a:endParaRPr lang="nl-NL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nl-NL" sz="2400" b="1" dirty="0">
                <a:solidFill>
                  <a:prstClr val="black"/>
                </a:solidFill>
                <a:latin typeface="Calibri" panose="020F0502020204030204"/>
              </a:rPr>
              <a:t>Delen van Best </a:t>
            </a:r>
            <a:r>
              <a:rPr lang="nl-NL" sz="2400" b="1" dirty="0" err="1">
                <a:solidFill>
                  <a:prstClr val="black"/>
                </a:solidFill>
                <a:latin typeface="Calibri" panose="020F0502020204030204"/>
              </a:rPr>
              <a:t>Practices</a:t>
            </a:r>
            <a:r>
              <a:rPr lang="nl-NL" sz="2400" b="1" dirty="0">
                <a:solidFill>
                  <a:prstClr val="black"/>
                </a:solidFill>
                <a:latin typeface="Calibri" panose="020F0502020204030204"/>
              </a:rPr>
              <a:t> – cases.</a:t>
            </a:r>
            <a:endParaRPr lang="nl-NL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endParaRPr lang="nl-NL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endParaRPr lang="nl-NL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2" descr="Afbeeldingsresultaat voor techniek">
            <a:extLst>
              <a:ext uri="{FF2B5EF4-FFF2-40B4-BE49-F238E27FC236}">
                <a16:creationId xmlns:a16="http://schemas.microsoft.com/office/drawing/2014/main" id="{BD2CBC81-D899-471B-AFB1-6DE5CBDF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76" y="29385"/>
            <a:ext cx="1734915" cy="129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binnen, tafel, vloer, stoel&#10;&#10;Automatisch gegenereerde beschrijving">
            <a:extLst>
              <a:ext uri="{FF2B5EF4-FFF2-40B4-BE49-F238E27FC236}">
                <a16:creationId xmlns:a16="http://schemas.microsoft.com/office/drawing/2014/main" id="{AE0E94A0-2271-4E7F-905C-EF8AAC910E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23" y="2190067"/>
            <a:ext cx="7144812" cy="306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31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6.0346.G_OPM powerpoint Techport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-79899"/>
            <a:ext cx="9144000" cy="685663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A12A976-008C-4B35-B6AC-B559CEF7B50A}"/>
              </a:ext>
            </a:extLst>
          </p:cNvPr>
          <p:cNvSpPr txBox="1"/>
          <p:nvPr/>
        </p:nvSpPr>
        <p:spPr>
          <a:xfrm>
            <a:off x="4503513" y="3048632"/>
            <a:ext cx="3697808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57200"/>
            <a:r>
              <a:rPr lang="nl-NL" sz="5400" b="1">
                <a:solidFill>
                  <a:prstClr val="black"/>
                </a:solidFill>
                <a:latin typeface="Calibri" panose="020F0502020204030204"/>
              </a:rPr>
              <a:t>Innoveren </a:t>
            </a:r>
          </a:p>
          <a:p>
            <a:pPr defTabSz="457200"/>
            <a:endParaRPr lang="nl-NL" sz="280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endParaRPr lang="nl-NL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endParaRPr lang="nl-NL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2" descr="Afbeeldingsresultaat voor techniek">
            <a:extLst>
              <a:ext uri="{FF2B5EF4-FFF2-40B4-BE49-F238E27FC236}">
                <a16:creationId xmlns:a16="http://schemas.microsoft.com/office/drawing/2014/main" id="{BD2CBC81-D899-471B-AFB1-6DE5CBDF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76" y="29385"/>
            <a:ext cx="1734915" cy="129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781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>
            <a:extLst>
              <a:ext uri="{FF2B5EF4-FFF2-40B4-BE49-F238E27FC236}">
                <a16:creationId xmlns:a16="http://schemas.microsoft.com/office/drawing/2014/main" id="{CE8EE7CB-4899-4BA8-B3D9-83BA999B4B6D}"/>
              </a:ext>
            </a:extLst>
          </p:cNvPr>
          <p:cNvSpPr/>
          <p:nvPr/>
        </p:nvSpPr>
        <p:spPr>
          <a:xfrm>
            <a:off x="8582642" y="2469137"/>
            <a:ext cx="409815" cy="358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nl-NL" sz="240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76F3960F-96D3-49AF-89B9-AC70CAEAFDEA}"/>
              </a:ext>
            </a:extLst>
          </p:cNvPr>
          <p:cNvSpPr/>
          <p:nvPr/>
        </p:nvSpPr>
        <p:spPr>
          <a:xfrm>
            <a:off x="8582642" y="2906273"/>
            <a:ext cx="409815" cy="358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nl-NL" sz="240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47001348-7887-4A40-A76F-D94A408D5E49}"/>
              </a:ext>
            </a:extLst>
          </p:cNvPr>
          <p:cNvSpPr/>
          <p:nvPr/>
        </p:nvSpPr>
        <p:spPr>
          <a:xfrm>
            <a:off x="8580934" y="3413847"/>
            <a:ext cx="409815" cy="358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nl-NL" sz="240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D86F916A-080B-4C10-B6F9-8E6DEE7D924F}"/>
              </a:ext>
            </a:extLst>
          </p:cNvPr>
          <p:cNvSpPr/>
          <p:nvPr/>
        </p:nvSpPr>
        <p:spPr>
          <a:xfrm>
            <a:off x="8580933" y="3898794"/>
            <a:ext cx="409815" cy="358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nl-NL" sz="240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BC5A875A-1FDC-42A8-B33F-E097F46727E9}"/>
              </a:ext>
            </a:extLst>
          </p:cNvPr>
          <p:cNvSpPr/>
          <p:nvPr/>
        </p:nvSpPr>
        <p:spPr>
          <a:xfrm>
            <a:off x="8579225" y="4335930"/>
            <a:ext cx="409815" cy="358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nl-NL" sz="240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E9A5AF6C-C01B-4381-A58C-F50697838875}"/>
              </a:ext>
            </a:extLst>
          </p:cNvPr>
          <p:cNvSpPr/>
          <p:nvPr/>
        </p:nvSpPr>
        <p:spPr>
          <a:xfrm>
            <a:off x="8582642" y="4749586"/>
            <a:ext cx="409815" cy="358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nl-NL" sz="240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3BAD77D1-35C0-4D91-ADCF-17D9B3947978}"/>
              </a:ext>
            </a:extLst>
          </p:cNvPr>
          <p:cNvSpPr/>
          <p:nvPr/>
        </p:nvSpPr>
        <p:spPr>
          <a:xfrm>
            <a:off x="8582642" y="5241790"/>
            <a:ext cx="409815" cy="358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nl-NL" sz="240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13883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6.0346.G_OPM powerpoint Techport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-79899"/>
            <a:ext cx="9144000" cy="685663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A12A976-008C-4B35-B6AC-B559CEF7B50A}"/>
              </a:ext>
            </a:extLst>
          </p:cNvPr>
          <p:cNvSpPr txBox="1"/>
          <p:nvPr/>
        </p:nvSpPr>
        <p:spPr>
          <a:xfrm>
            <a:off x="2420645" y="1541514"/>
            <a:ext cx="7226423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800" b="1" dirty="0"/>
              <a:t>Innoveren en Smart Maintenance</a:t>
            </a:r>
          </a:p>
          <a:p>
            <a:endParaRPr lang="nl-NL" sz="2800" dirty="0"/>
          </a:p>
          <a:p>
            <a:r>
              <a:rPr lang="nl-NL" sz="2400" b="1" dirty="0"/>
              <a:t>Voorbeeld 5. </a:t>
            </a:r>
            <a:r>
              <a:rPr lang="nl-NL" b="1" dirty="0"/>
              <a:t>Techport </a:t>
            </a:r>
            <a:r>
              <a:rPr lang="nl-NL" dirty="0"/>
              <a:t>organiseert allerlei </a:t>
            </a:r>
            <a:r>
              <a:rPr lang="nl-NL" b="1" dirty="0"/>
              <a:t>Innovation Tribes</a:t>
            </a:r>
            <a:r>
              <a:rPr lang="nl-NL" dirty="0"/>
              <a:t> en gaat steeds meer tribes organiseren omtrent Smart Maintenance. Speciaal voor asset owners, zoals Tata Steel, </a:t>
            </a:r>
            <a:r>
              <a:rPr lang="nl-NL" dirty="0" err="1"/>
              <a:t>CvG</a:t>
            </a:r>
            <a:r>
              <a:rPr lang="nl-NL" dirty="0"/>
              <a:t>, </a:t>
            </a:r>
            <a:r>
              <a:rPr lang="nl-NL" dirty="0" err="1"/>
              <a:t>Enci</a:t>
            </a:r>
            <a:r>
              <a:rPr lang="nl-NL" dirty="0"/>
              <a:t>, HVC,  Schiphol, KLM,  </a:t>
            </a:r>
            <a:r>
              <a:rPr lang="nl-NL" dirty="0" err="1"/>
              <a:t>Vattenvall</a:t>
            </a:r>
            <a:r>
              <a:rPr lang="nl-NL" dirty="0"/>
              <a:t>, PWN, … Doel: Innovatieprojecten.</a:t>
            </a:r>
            <a:endParaRPr lang="nl-NL" dirty="0">
              <a:cs typeface="Calibri"/>
            </a:endParaRPr>
          </a:p>
          <a:p>
            <a:endParaRPr lang="nl-NL" dirty="0"/>
          </a:p>
          <a:p>
            <a:r>
              <a:rPr lang="nl-NL" b="1" dirty="0"/>
              <a:t>U kunt </a:t>
            </a:r>
            <a:r>
              <a:rPr lang="nl-NL" dirty="0"/>
              <a:t>actief deelnemen en zo op een “andere” manier aan tafel komen met </a:t>
            </a:r>
            <a:r>
              <a:rPr lang="nl-NL" dirty="0" err="1"/>
              <a:t>potentiele</a:t>
            </a:r>
            <a:r>
              <a:rPr lang="nl-NL" dirty="0"/>
              <a:t> klanten, collega bedrijven, studenten van universiteiten, hogescholen en beroepsopleidingen.</a:t>
            </a:r>
            <a:endParaRPr lang="nl-NL" dirty="0">
              <a:cs typeface="Calibri"/>
            </a:endParaRPr>
          </a:p>
          <a:p>
            <a:r>
              <a:rPr lang="nl-NL" dirty="0"/>
              <a:t>Maak zo kans op innovatiesubsidies.</a:t>
            </a:r>
          </a:p>
          <a:p>
            <a:endParaRPr lang="nl-NL" sz="28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BAE9064-9B36-4D24-A62A-BBC8AAC17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144" y="81268"/>
            <a:ext cx="1672655" cy="120293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547C471-5BFB-400A-B694-00DCAE75F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5025" y="5219936"/>
            <a:ext cx="1188687" cy="101158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8BAF4AE-E9B2-4C97-839E-0026B4A9B2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968" y="5225601"/>
            <a:ext cx="1803115" cy="10142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2A30EC1-F076-4EF5-AA9A-1387B71FC1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9023" y="5260179"/>
            <a:ext cx="1013126" cy="94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16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6.0346.G_OPM powerpoint Techport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8945" y="0"/>
            <a:ext cx="9144000" cy="6856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BAE9064-9B36-4D24-A62A-BBC8AAC17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144" y="81268"/>
            <a:ext cx="1672655" cy="120293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547C471-5BFB-400A-B694-00DCAE75F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221" y="4537334"/>
            <a:ext cx="2005756" cy="170692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8BAF4AE-E9B2-4C97-839E-0026B4A9B2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825" y="4562753"/>
            <a:ext cx="3014259" cy="169552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2A30EC1-F076-4EF5-AA9A-1387B71FC1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1275" y="4613986"/>
            <a:ext cx="1709766" cy="1593059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25301E3-5F36-7AB5-A90F-FBE6C4FF56B0}"/>
              </a:ext>
            </a:extLst>
          </p:cNvPr>
          <p:cNvSpPr txBox="1"/>
          <p:nvPr/>
        </p:nvSpPr>
        <p:spPr>
          <a:xfrm>
            <a:off x="3846609" y="324365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8"/>
              </a:rPr>
              <a:t> https://www.youtube.com/watch?v=loWjTyI0h_E</a:t>
            </a:r>
            <a:r>
              <a:rPr lang="nl-NL" dirty="0"/>
              <a:t>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895664B-4FFF-DEF7-95CA-8859330D5406}"/>
              </a:ext>
            </a:extLst>
          </p:cNvPr>
          <p:cNvSpPr txBox="1"/>
          <p:nvPr/>
        </p:nvSpPr>
        <p:spPr>
          <a:xfrm>
            <a:off x="3260597" y="3894971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ENCI  </a:t>
            </a:r>
            <a:r>
              <a:rPr lang="nl-NL" dirty="0">
                <a:hlinkClick r:id="rId9"/>
              </a:rPr>
              <a:t>https://www.youtube.com/watch?v=3KPheahZ4E8</a:t>
            </a:r>
            <a:r>
              <a:rPr lang="nl-NL" dirty="0"/>
              <a:t>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900B0CB-C01A-1359-DCAC-F19A48AEDA84}"/>
              </a:ext>
            </a:extLst>
          </p:cNvPr>
          <p:cNvSpPr txBox="1"/>
          <p:nvPr/>
        </p:nvSpPr>
        <p:spPr>
          <a:xfrm>
            <a:off x="3846609" y="2293007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10"/>
              </a:rPr>
              <a:t>https://www.techport.nl/nieuws/innovation-tribe-hoogwerkers/</a:t>
            </a:r>
            <a:r>
              <a:rPr lang="nl-NL" dirty="0"/>
              <a:t>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B64D62A-A0AE-44E0-0872-0181B5B68689}"/>
              </a:ext>
            </a:extLst>
          </p:cNvPr>
          <p:cNvSpPr txBox="1"/>
          <p:nvPr/>
        </p:nvSpPr>
        <p:spPr>
          <a:xfrm>
            <a:off x="2545941" y="243150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BSE IJmond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ACDBB52-E3DE-9300-8872-A492E21B399E}"/>
              </a:ext>
            </a:extLst>
          </p:cNvPr>
          <p:cNvSpPr txBox="1"/>
          <p:nvPr/>
        </p:nvSpPr>
        <p:spPr>
          <a:xfrm>
            <a:off x="2545941" y="3207629"/>
            <a:ext cx="1197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Montarent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7467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6.0346.G_OPM powerpoint Techport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-79899"/>
            <a:ext cx="9144000" cy="685663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A12A976-008C-4B35-B6AC-B559CEF7B50A}"/>
              </a:ext>
            </a:extLst>
          </p:cNvPr>
          <p:cNvSpPr txBox="1"/>
          <p:nvPr/>
        </p:nvSpPr>
        <p:spPr>
          <a:xfrm>
            <a:off x="2553811" y="1879068"/>
            <a:ext cx="7226423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/>
            <a:r>
              <a:rPr lang="nl-NL" sz="2800" b="1" dirty="0">
                <a:latin typeface="Calibri" panose="020F0502020204030204"/>
              </a:rPr>
              <a:t>Innoveren en Smart Maintenance Smart Energy</a:t>
            </a:r>
            <a:endParaRPr lang="nl-NL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endParaRPr lang="nl-NL" sz="28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nl-NL" sz="2400" b="1" dirty="0">
                <a:latin typeface="Calibri" panose="020F0502020204030204"/>
              </a:rPr>
              <a:t>Voorbeeld 6. </a:t>
            </a:r>
            <a:r>
              <a:rPr lang="nl-NL" b="1" dirty="0">
                <a:latin typeface="Calibri" panose="020F0502020204030204"/>
              </a:rPr>
              <a:t>Techport </a:t>
            </a:r>
            <a:r>
              <a:rPr lang="nl-NL" dirty="0">
                <a:latin typeface="Calibri" panose="020F0502020204030204"/>
              </a:rPr>
              <a:t>is de oprichter van </a:t>
            </a:r>
            <a:r>
              <a:rPr lang="nl-NL" b="1" dirty="0">
                <a:latin typeface="Calibri" panose="020F0502020204030204"/>
              </a:rPr>
              <a:t>Fieldlab Smart Maintenance</a:t>
            </a:r>
            <a:r>
              <a:rPr lang="nl-NL" dirty="0">
                <a:latin typeface="Calibri" panose="020F0502020204030204"/>
              </a:rPr>
              <a:t> waarin bedrijven (groot en klein), kennisinstellingen, universiteiten, scholen en overheid met elkaar concrete </a:t>
            </a:r>
            <a:r>
              <a:rPr lang="nl-NL" dirty="0" err="1">
                <a:latin typeface="Calibri" panose="020F0502020204030204"/>
              </a:rPr>
              <a:t>use</a:t>
            </a:r>
            <a:r>
              <a:rPr lang="nl-NL" dirty="0">
                <a:latin typeface="Calibri" panose="020F0502020204030204"/>
              </a:rPr>
              <a:t> cases aanpakken.</a:t>
            </a:r>
            <a:endParaRPr lang="nl-NL" dirty="0">
              <a:latin typeface="Calibri" panose="020F0502020204030204"/>
              <a:cs typeface="Calibri"/>
            </a:endParaRPr>
          </a:p>
          <a:p>
            <a:pPr defTabSz="457200"/>
            <a:r>
              <a:rPr lang="nl-NL" b="1" dirty="0">
                <a:latin typeface="Calibri" panose="020F0502020204030204"/>
                <a:cs typeface="Calibri" panose="020F0502020204030204"/>
              </a:rPr>
              <a:t>Straks ook Fieldlabs Energiebesparing en Nieuwe Energie</a:t>
            </a:r>
            <a:endParaRPr lang="nl-NL" b="1" dirty="0">
              <a:solidFill>
                <a:prstClr val="black"/>
              </a:solidFill>
              <a:latin typeface="Calibri" panose="020F0502020204030204"/>
              <a:cs typeface="Calibri" panose="020F0502020204030204"/>
            </a:endParaRPr>
          </a:p>
          <a:p>
            <a:pPr defTabSz="457200"/>
            <a:endParaRPr lang="nl-NL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nl-NL" b="1" dirty="0">
                <a:solidFill>
                  <a:prstClr val="black"/>
                </a:solidFill>
                <a:latin typeface="Calibri" panose="020F0502020204030204"/>
              </a:rPr>
              <a:t>U kunt </a:t>
            </a: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actief deelnemen en </a:t>
            </a:r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use</a:t>
            </a: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 cases inbrengen die met elkaar worden uitgewerkt.</a:t>
            </a:r>
          </a:p>
          <a:p>
            <a:pPr defTabSz="457200"/>
            <a:endParaRPr lang="nl-NL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endParaRPr lang="nl-NL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112E6F4-6826-4AE3-B9F2-FE97C186C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144" y="81268"/>
            <a:ext cx="1672655" cy="1202937"/>
          </a:xfrm>
          <a:prstGeom prst="rect">
            <a:avLst/>
          </a:prstGeom>
        </p:spPr>
      </p:pic>
      <p:pic>
        <p:nvPicPr>
          <p:cNvPr id="11266" name="Picture 2" descr="Afbeeldingsresultaat voor fieldlab smart maintenance techport">
            <a:extLst>
              <a:ext uri="{FF2B5EF4-FFF2-40B4-BE49-F238E27FC236}">
                <a16:creationId xmlns:a16="http://schemas.microsoft.com/office/drawing/2014/main" id="{C149F7B8-C37E-435D-A56F-3F8AA4629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24" y="4804935"/>
            <a:ext cx="2539014" cy="142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fbeeldingsresultaat voor fieldlab smart maintenance techport">
            <a:extLst>
              <a:ext uri="{FF2B5EF4-FFF2-40B4-BE49-F238E27FC236}">
                <a16:creationId xmlns:a16="http://schemas.microsoft.com/office/drawing/2014/main" id="{3ADAD58C-8790-487D-8008-6FD4D57AB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222" y="4802731"/>
            <a:ext cx="2539015" cy="14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2" descr="Afbeelding met blauw, gebouw, gras, buiten&#10;&#10;Beschrijving is gegenereerd met zeer hoge betrouwbaarheid">
            <a:extLst>
              <a:ext uri="{FF2B5EF4-FFF2-40B4-BE49-F238E27FC236}">
                <a16:creationId xmlns:a16="http://schemas.microsoft.com/office/drawing/2014/main" id="{57A4D99B-43BD-4164-B7D8-841D3AC2A1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1557" y="4942062"/>
            <a:ext cx="1814992" cy="129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98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6.0346.G_OPM powerpoint Techport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-79899"/>
            <a:ext cx="9144000" cy="685663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A12A976-008C-4B35-B6AC-B559CEF7B50A}"/>
              </a:ext>
            </a:extLst>
          </p:cNvPr>
          <p:cNvSpPr txBox="1"/>
          <p:nvPr/>
        </p:nvSpPr>
        <p:spPr>
          <a:xfrm>
            <a:off x="2553811" y="1879068"/>
            <a:ext cx="4101513" cy="31393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57200"/>
            <a:r>
              <a:rPr lang="nl-NL" sz="2800" b="1" dirty="0">
                <a:solidFill>
                  <a:prstClr val="black"/>
                </a:solidFill>
                <a:latin typeface="Calibri" panose="020F0502020204030204"/>
              </a:rPr>
              <a:t>Nieuw! In oprichting.</a:t>
            </a:r>
          </a:p>
          <a:p>
            <a:pPr defTabSz="457200"/>
            <a:endParaRPr lang="nl-NL" sz="28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nl-NL" sz="2400" b="1" dirty="0">
                <a:solidFill>
                  <a:prstClr val="black"/>
                </a:solidFill>
                <a:latin typeface="Calibri" panose="020F0502020204030204"/>
              </a:rPr>
              <a:t>TINY ML Werkplaats</a:t>
            </a:r>
            <a:endParaRPr lang="nl-NL" dirty="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 defTabSz="457200"/>
            <a:endParaRPr lang="nl-NL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nl-NL" b="1" dirty="0">
                <a:solidFill>
                  <a:prstClr val="black"/>
                </a:solidFill>
                <a:latin typeface="Calibri" panose="020F0502020204030204"/>
              </a:rPr>
              <a:t>Met elkaar op zoek naar betaalbare oplossingen omtrent Machine Learning met betaalbare sensoren.</a:t>
            </a:r>
            <a:endParaRPr lang="nl-NL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endParaRPr lang="nl-NL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endParaRPr lang="nl-NL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112E6F4-6826-4AE3-B9F2-FE97C186C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144" y="81268"/>
            <a:ext cx="1672655" cy="1202937"/>
          </a:xfrm>
          <a:prstGeom prst="rect">
            <a:avLst/>
          </a:prstGeom>
        </p:spPr>
      </p:pic>
      <p:pic>
        <p:nvPicPr>
          <p:cNvPr id="1026" name="Picture 2" descr="Why Machine Learning Needs Semantics Not Just Statistics">
            <a:extLst>
              <a:ext uri="{FF2B5EF4-FFF2-40B4-BE49-F238E27FC236}">
                <a16:creationId xmlns:a16="http://schemas.microsoft.com/office/drawing/2014/main" id="{8B3840C3-A741-453E-8178-A2566DBB8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972" y="2048218"/>
            <a:ext cx="3923073" cy="252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58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6.0346.G_OPM powerpoint Techport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-79899"/>
            <a:ext cx="9144000" cy="685663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A12A976-008C-4B35-B6AC-B559CEF7B50A}"/>
              </a:ext>
            </a:extLst>
          </p:cNvPr>
          <p:cNvSpPr txBox="1"/>
          <p:nvPr/>
        </p:nvSpPr>
        <p:spPr>
          <a:xfrm>
            <a:off x="2012390" y="1879068"/>
            <a:ext cx="4642934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/>
            <a:r>
              <a:rPr lang="nl-NL" sz="2800" b="1" dirty="0">
                <a:solidFill>
                  <a:prstClr val="black"/>
                </a:solidFill>
                <a:latin typeface="Calibri" panose="020F0502020204030204"/>
              </a:rPr>
              <a:t>Nieuw! In oprichting.</a:t>
            </a:r>
          </a:p>
          <a:p>
            <a:pPr defTabSz="457200"/>
            <a:endParaRPr lang="nl-NL" sz="28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nl-NL" sz="2400" b="1" dirty="0">
                <a:latin typeface="Calibri" panose="020F0502020204030204"/>
              </a:rPr>
              <a:t>Learning </a:t>
            </a:r>
            <a:r>
              <a:rPr lang="nl-NL" sz="2400" b="1" dirty="0" err="1">
                <a:latin typeface="Calibri" panose="020F0502020204030204"/>
              </a:rPr>
              <a:t>Cummunity</a:t>
            </a:r>
            <a:r>
              <a:rPr lang="nl-NL" sz="2400" b="1" dirty="0">
                <a:latin typeface="Calibri" panose="020F0502020204030204"/>
              </a:rPr>
              <a:t> Waterstof</a:t>
            </a:r>
            <a:endParaRPr lang="nl-NL" dirty="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 defTabSz="457200"/>
            <a:endParaRPr lang="nl-NL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nl-NL" b="1" dirty="0">
                <a:latin typeface="Calibri" panose="020F0502020204030204"/>
              </a:rPr>
              <a:t>Welke kennis hebben wij wel/niet en moeten wij met elkaar nog ontwikkelen om veilig en vakbekwaam waterstofinstallaties de exploreren, onderhouden en </a:t>
            </a:r>
            <a:r>
              <a:rPr lang="nl-NL" b="1" dirty="0" err="1">
                <a:latin typeface="Calibri" panose="020F0502020204030204"/>
              </a:rPr>
              <a:t>innnoveren</a:t>
            </a:r>
            <a:r>
              <a:rPr lang="nl-NL" b="1" dirty="0">
                <a:latin typeface="Calibri" panose="020F0502020204030204"/>
              </a:rPr>
              <a:t>.</a:t>
            </a:r>
            <a:endParaRPr lang="nl-NL" dirty="0">
              <a:latin typeface="Calibri" panose="020F0502020204030204"/>
            </a:endParaRPr>
          </a:p>
          <a:p>
            <a:pPr defTabSz="457200"/>
            <a:endParaRPr lang="nl-NL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endParaRPr lang="nl-NL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112E6F4-6826-4AE3-B9F2-FE97C186C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144" y="81268"/>
            <a:ext cx="1672655" cy="1202937"/>
          </a:xfrm>
          <a:prstGeom prst="rect">
            <a:avLst/>
          </a:prstGeom>
        </p:spPr>
      </p:pic>
      <p:pic>
        <p:nvPicPr>
          <p:cNvPr id="2" name="Afbeelding 2" descr="Afbeelding met lucht, vliegtuig, buiten, gras&#10;&#10;Automatisch gegenereerde beschrijving">
            <a:extLst>
              <a:ext uri="{FF2B5EF4-FFF2-40B4-BE49-F238E27FC236}">
                <a16:creationId xmlns:a16="http://schemas.microsoft.com/office/drawing/2014/main" id="{AA3BB50D-D0DD-D69E-E8E3-DF2B8E27E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611" y="2236370"/>
            <a:ext cx="3956384" cy="220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60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A533877-F56B-4200-B00C-FC52C2C0256E}"/>
              </a:ext>
            </a:extLst>
          </p:cNvPr>
          <p:cNvSpPr txBox="1">
            <a:spLocks/>
          </p:cNvSpPr>
          <p:nvPr/>
        </p:nvSpPr>
        <p:spPr>
          <a:xfrm>
            <a:off x="168423" y="8052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Techport 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Innovation Centre: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Maak Storm!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2F9F044-D238-4097-B35E-67CBADC515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74" t="-33547" r="26917"/>
          <a:stretch/>
        </p:blipFill>
        <p:spPr>
          <a:xfrm>
            <a:off x="4098780" y="5863739"/>
            <a:ext cx="1474217" cy="56814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C8DF099-3A2A-4792-911D-6A4BD30644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2" t="-579" r="43626" b="-33548"/>
          <a:stretch/>
        </p:blipFill>
        <p:spPr>
          <a:xfrm>
            <a:off x="64522" y="6052779"/>
            <a:ext cx="4034258" cy="568149"/>
          </a:xfrm>
          <a:prstGeom prst="rect">
            <a:avLst/>
          </a:prstGeom>
        </p:spPr>
      </p:pic>
      <p:pic>
        <p:nvPicPr>
          <p:cNvPr id="1026" name="Picture 2" descr="Techport Innovation Centre">
            <a:extLst>
              <a:ext uri="{FF2B5EF4-FFF2-40B4-BE49-F238E27FC236}">
                <a16:creationId xmlns:a16="http://schemas.microsoft.com/office/drawing/2014/main" id="{AEC0B82A-016B-477F-A783-77DBBBAF7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731349"/>
            <a:ext cx="52578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unice wordt mogelijk zeer zware storm - De Limburger Mobile">
            <a:extLst>
              <a:ext uri="{FF2B5EF4-FFF2-40B4-BE49-F238E27FC236}">
                <a16:creationId xmlns:a16="http://schemas.microsoft.com/office/drawing/2014/main" id="{23176598-3586-4752-B79C-D47E05D99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579" y="1971597"/>
            <a:ext cx="5562600" cy="370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6.0346.G_OPM powerpoint Techport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-22326"/>
            <a:ext cx="9175184" cy="6880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22" descr="Afbeeldingsresultaat voor warmbandwalserij">
            <a:extLst>
              <a:ext uri="{FF2B5EF4-FFF2-40B4-BE49-F238E27FC236}">
                <a16:creationId xmlns:a16="http://schemas.microsoft.com/office/drawing/2014/main" id="{B66D2CDA-EAD8-48C2-AF01-EB672AC4A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64" y="1964835"/>
            <a:ext cx="3635896" cy="196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fbeeldingsresultaat voor crown van gelder">
            <a:extLst>
              <a:ext uri="{FF2B5EF4-FFF2-40B4-BE49-F238E27FC236}">
                <a16:creationId xmlns:a16="http://schemas.microsoft.com/office/drawing/2014/main" id="{95050E36-7C90-46EF-850B-6AB4C65A5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26" y="1964835"/>
            <a:ext cx="2943863" cy="196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Afbeeldingsresultaat voor enci velsen noord">
            <a:extLst>
              <a:ext uri="{FF2B5EF4-FFF2-40B4-BE49-F238E27FC236}">
                <a16:creationId xmlns:a16="http://schemas.microsoft.com/office/drawing/2014/main" id="{D26814EB-A8DB-4098-A30E-60329E8FD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564" y="4005065"/>
            <a:ext cx="3635896" cy="181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Afbeeldingsresultaat voor forbo">
            <a:extLst>
              <a:ext uri="{FF2B5EF4-FFF2-40B4-BE49-F238E27FC236}">
                <a16:creationId xmlns:a16="http://schemas.microsoft.com/office/drawing/2014/main" id="{9DC803F9-8146-4C1B-AB86-107F6D630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048" y="4005064"/>
            <a:ext cx="3170208" cy="178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fbeeldingsresultaat voor vezet">
            <a:extLst>
              <a:ext uri="{FF2B5EF4-FFF2-40B4-BE49-F238E27FC236}">
                <a16:creationId xmlns:a16="http://schemas.microsoft.com/office/drawing/2014/main" id="{08C45952-CCF6-4023-A5BA-C5BFD43FF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845" y="4005065"/>
            <a:ext cx="2139315" cy="113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BA, Elektronische Begeleidingsbrief Afvalstoffen, Elektronische Begeleidingsbrief Afvalstoffen. PieterBas, PieterBas Automatisering">
            <a:extLst>
              <a:ext uri="{FF2B5EF4-FFF2-40B4-BE49-F238E27FC236}">
                <a16:creationId xmlns:a16="http://schemas.microsoft.com/office/drawing/2014/main" id="{723B7BB3-E182-4FD7-B42E-30717A5CD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836" y="2532774"/>
            <a:ext cx="2381981" cy="136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4A69EEF-2EA2-46C1-AFAE-C85B22D43516}"/>
              </a:ext>
            </a:extLst>
          </p:cNvPr>
          <p:cNvSpPr txBox="1"/>
          <p:nvPr/>
        </p:nvSpPr>
        <p:spPr>
          <a:xfrm>
            <a:off x="1567076" y="827286"/>
            <a:ext cx="7715763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latinLnBrk="1" hangingPunct="0"/>
            <a:r>
              <a:rPr lang="nl-NL" sz="2800" b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 Kortom, producerende kampioenen in de regio ….</a:t>
            </a:r>
          </a:p>
        </p:txBody>
      </p:sp>
    </p:spTree>
    <p:extLst>
      <p:ext uri="{BB962C8B-B14F-4D97-AF65-F5344CB8AC3E}">
        <p14:creationId xmlns:p14="http://schemas.microsoft.com/office/powerpoint/2010/main" val="3871515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/>
        </p:nvSpPr>
        <p:spPr>
          <a:xfrm>
            <a:off x="251187" y="1617250"/>
            <a:ext cx="8449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>
                <a:solidFill>
                  <a:schemeClr val="accent1">
                    <a:lumMod val="75000"/>
                  </a:schemeClr>
                </a:solidFill>
              </a:rPr>
              <a:t>Smart Industry</a:t>
            </a:r>
            <a:r>
              <a:rPr lang="nl-NL" sz="3200"/>
              <a:t>: slimmer, schoner, sneller</a:t>
            </a:r>
          </a:p>
          <a:p>
            <a:r>
              <a:rPr lang="nl-NL" sz="3200">
                <a:solidFill>
                  <a:schemeClr val="accent1">
                    <a:lumMod val="75000"/>
                  </a:schemeClr>
                </a:solidFill>
              </a:rPr>
              <a:t>Human </a:t>
            </a:r>
            <a:r>
              <a:rPr lang="nl-NL" sz="3200" err="1">
                <a:solidFill>
                  <a:schemeClr val="accent1">
                    <a:lumMod val="75000"/>
                  </a:schemeClr>
                </a:solidFill>
              </a:rPr>
              <a:t>capital</a:t>
            </a:r>
            <a:r>
              <a:rPr lang="nl-NL" sz="3200"/>
              <a:t>: meer en beter opgeleide studenten en werkenden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838200" y="779253"/>
            <a:ext cx="10515600" cy="1325563"/>
          </a:xfrm>
        </p:spPr>
        <p:txBody>
          <a:bodyPr anchor="t">
            <a:normAutofit/>
          </a:bodyPr>
          <a:lstStyle/>
          <a:p>
            <a:r>
              <a:rPr lang="nl-NL" sz="4000">
                <a:solidFill>
                  <a:schemeClr val="accent1">
                    <a:lumMod val="75000"/>
                  </a:schemeClr>
                </a:solidFill>
              </a:rPr>
              <a:t>De toekomst: </a:t>
            </a:r>
            <a:r>
              <a:rPr lang="nl-NL" sz="4000"/>
              <a:t>2 grote uitdagingen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0813" y="1617250"/>
            <a:ext cx="2930330" cy="453599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488" y="3116890"/>
            <a:ext cx="5571945" cy="327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8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6.0346.G_OPM powerpoint Techport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56577" y="-20258"/>
            <a:ext cx="9144000" cy="685663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D52DBEC9-72C3-4ADA-BA80-05D2E5530AE6}"/>
              </a:ext>
            </a:extLst>
          </p:cNvPr>
          <p:cNvSpPr txBox="1"/>
          <p:nvPr/>
        </p:nvSpPr>
        <p:spPr>
          <a:xfrm>
            <a:off x="1503500" y="791315"/>
            <a:ext cx="6065118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latinLnBrk="1" hangingPunct="0"/>
            <a:r>
              <a:rPr lang="nl-NL" sz="2800" b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… verbinden aan opleidingen in de regio</a:t>
            </a:r>
          </a:p>
        </p:txBody>
      </p:sp>
      <p:pic>
        <p:nvPicPr>
          <p:cNvPr id="1026" name="Picture 2" descr="ROC Nova College - Haarlem - Rooster &amp; co B.V.">
            <a:extLst>
              <a:ext uri="{FF2B5EF4-FFF2-40B4-BE49-F238E27FC236}">
                <a16:creationId xmlns:a16="http://schemas.microsoft.com/office/drawing/2014/main" id="{5265C46D-195E-4125-8952-F548EA2B6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090" y="2053361"/>
            <a:ext cx="456247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tichting MyTec-Bedrijven logo">
            <a:extLst>
              <a:ext uri="{FF2B5EF4-FFF2-40B4-BE49-F238E27FC236}">
                <a16:creationId xmlns:a16="http://schemas.microsoft.com/office/drawing/2014/main" id="{4406390C-C131-4DDA-9C54-42DC0BFDD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077" y="1871709"/>
            <a:ext cx="1483544" cy="148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bo-opleidingen Hogeschool Inholland">
            <a:extLst>
              <a:ext uri="{FF2B5EF4-FFF2-40B4-BE49-F238E27FC236}">
                <a16:creationId xmlns:a16="http://schemas.microsoft.com/office/drawing/2014/main" id="{BBE15C36-0EF3-4459-B94A-B20C00BD0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339" y="4563613"/>
            <a:ext cx="2853424" cy="112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vA-logo (1) - Opleidingschool ROSA">
            <a:extLst>
              <a:ext uri="{FF2B5EF4-FFF2-40B4-BE49-F238E27FC236}">
                <a16:creationId xmlns:a16="http://schemas.microsoft.com/office/drawing/2014/main" id="{C01CF32B-B307-47B1-BAFB-30D00FAAB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098" y="4394707"/>
            <a:ext cx="2853424" cy="134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rije Universiteit Amsterdam">
            <a:extLst>
              <a:ext uri="{FF2B5EF4-FFF2-40B4-BE49-F238E27FC236}">
                <a16:creationId xmlns:a16="http://schemas.microsoft.com/office/drawing/2014/main" id="{97E9C0D0-B74A-445B-A360-785102D3E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189" y="4137117"/>
            <a:ext cx="2772954" cy="125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ecordaantal nieuwe leerlingen op bedrijfsschool Tata Steel | FME">
            <a:extLst>
              <a:ext uri="{FF2B5EF4-FFF2-40B4-BE49-F238E27FC236}">
                <a16:creationId xmlns:a16="http://schemas.microsoft.com/office/drawing/2014/main" id="{D60A9044-C19B-4A8E-A03B-5E2F06798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92" y="1743987"/>
            <a:ext cx="2697354" cy="148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D4E1604-94AA-46A6-91BA-DCA5252EA39D}"/>
              </a:ext>
            </a:extLst>
          </p:cNvPr>
          <p:cNvSpPr txBox="1"/>
          <p:nvPr/>
        </p:nvSpPr>
        <p:spPr>
          <a:xfrm>
            <a:off x="575906" y="3330262"/>
            <a:ext cx="2002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/>
              <a:t>Tata Steel Academy</a:t>
            </a:r>
          </a:p>
        </p:txBody>
      </p:sp>
      <p:pic>
        <p:nvPicPr>
          <p:cNvPr id="8194" name="Picture 2" descr="Technisch College Velsen - IJmuiden - Rooster &amp; co B.V.">
            <a:extLst>
              <a:ext uri="{FF2B5EF4-FFF2-40B4-BE49-F238E27FC236}">
                <a16:creationId xmlns:a16="http://schemas.microsoft.com/office/drawing/2014/main" id="{2C4EB22C-12B6-4A86-A27C-D485A6A4E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52" y="4512308"/>
            <a:ext cx="2786394" cy="179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DF34DDE-7E63-4704-B909-FB575F1C015F}"/>
              </a:ext>
            </a:extLst>
          </p:cNvPr>
          <p:cNvSpPr txBox="1"/>
          <p:nvPr/>
        </p:nvSpPr>
        <p:spPr>
          <a:xfrm>
            <a:off x="3828647" y="3429475"/>
            <a:ext cx="3450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/>
              <a:t>23 basisscholen</a:t>
            </a:r>
          </a:p>
        </p:txBody>
      </p:sp>
    </p:spTree>
    <p:extLst>
      <p:ext uri="{BB962C8B-B14F-4D97-AF65-F5344CB8AC3E}">
        <p14:creationId xmlns:p14="http://schemas.microsoft.com/office/powerpoint/2010/main" val="1156350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6.0346.G_OPM powerpoint Techport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-79899"/>
            <a:ext cx="9144000" cy="6856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4" descr="Afbeeldingsresultaat voor rotating equipment">
            <a:extLst>
              <a:ext uri="{FF2B5EF4-FFF2-40B4-BE49-F238E27FC236}">
                <a16:creationId xmlns:a16="http://schemas.microsoft.com/office/drawing/2014/main" id="{D7ADD909-282C-48C2-BFA9-8A6AAD420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076" y="1498807"/>
            <a:ext cx="1524203" cy="101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fbeeldingsresultaat voor patina daken">
            <a:extLst>
              <a:ext uri="{FF2B5EF4-FFF2-40B4-BE49-F238E27FC236}">
                <a16:creationId xmlns:a16="http://schemas.microsoft.com/office/drawing/2014/main" id="{DD127019-624B-4E80-B22D-5E9FCBBC4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851" y="2604655"/>
            <a:ext cx="1733822" cy="93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Afbeeldingsresultaat voor nijhuis pompen">
            <a:extLst>
              <a:ext uri="{FF2B5EF4-FFF2-40B4-BE49-F238E27FC236}">
                <a16:creationId xmlns:a16="http://schemas.microsoft.com/office/drawing/2014/main" id="{D49F1675-A6A5-4F1C-B2A9-BC7606D39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496" y="2568079"/>
            <a:ext cx="944627" cy="79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fbeeldingsresultaat voor ijssel technologie">
            <a:extLst>
              <a:ext uri="{FF2B5EF4-FFF2-40B4-BE49-F238E27FC236}">
                <a16:creationId xmlns:a16="http://schemas.microsoft.com/office/drawing/2014/main" id="{8611F20F-191F-435F-9245-3252E45D9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748" y="4735933"/>
            <a:ext cx="1953280" cy="13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fbeeldingsresultaat voor microtechniek">
            <a:extLst>
              <a:ext uri="{FF2B5EF4-FFF2-40B4-BE49-F238E27FC236}">
                <a16:creationId xmlns:a16="http://schemas.microsoft.com/office/drawing/2014/main" id="{32190F41-D922-41B9-AE6F-D629A3496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750" y="1497089"/>
            <a:ext cx="1968623" cy="147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Afbeeldingsresultaat voor post staalbouw">
            <a:extLst>
              <a:ext uri="{FF2B5EF4-FFF2-40B4-BE49-F238E27FC236}">
                <a16:creationId xmlns:a16="http://schemas.microsoft.com/office/drawing/2014/main" id="{DB8B6240-4742-495A-AEE1-48F9B76A9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749" y="3086487"/>
            <a:ext cx="1953280" cy="156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Gerelateerde afbeelding">
            <a:extLst>
              <a:ext uri="{FF2B5EF4-FFF2-40B4-BE49-F238E27FC236}">
                <a16:creationId xmlns:a16="http://schemas.microsoft.com/office/drawing/2014/main" id="{E10755D7-A23A-490B-B255-428853F3D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494" y="2604653"/>
            <a:ext cx="1409167" cy="93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fbeelding kan het volgende bevatten: een of meer mensen en zittende mensen">
            <a:extLst>
              <a:ext uri="{FF2B5EF4-FFF2-40B4-BE49-F238E27FC236}">
                <a16:creationId xmlns:a16="http://schemas.microsoft.com/office/drawing/2014/main" id="{671638B9-9B1E-4202-BA50-C7EE5D275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982" y="1497091"/>
            <a:ext cx="1365941" cy="102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Afbeeldingsresultaat voor koning en hartman">
            <a:extLst>
              <a:ext uri="{FF2B5EF4-FFF2-40B4-BE49-F238E27FC236}">
                <a16:creationId xmlns:a16="http://schemas.microsoft.com/office/drawing/2014/main" id="{B8C4088C-FF2D-4C73-9F95-B00A7832B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855" y="1526640"/>
            <a:ext cx="2391173" cy="98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Zaandam">
            <a:extLst>
              <a:ext uri="{FF2B5EF4-FFF2-40B4-BE49-F238E27FC236}">
                <a16:creationId xmlns:a16="http://schemas.microsoft.com/office/drawing/2014/main" id="{A765A828-E154-4220-9AD3-C76536DBF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285" y="4735934"/>
            <a:ext cx="1897226" cy="126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https://www.linkmagazine.nl/14_12_29/wp-content/uploads/Moba-1448.jpg">
            <a:extLst>
              <a:ext uri="{FF2B5EF4-FFF2-40B4-BE49-F238E27FC236}">
                <a16:creationId xmlns:a16="http://schemas.microsoft.com/office/drawing/2014/main" id="{33910875-6250-49EA-830B-14A61A301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23" y="3640931"/>
            <a:ext cx="1607351" cy="104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Marine en Offshore">
            <a:extLst>
              <a:ext uri="{FF2B5EF4-FFF2-40B4-BE49-F238E27FC236}">
                <a16:creationId xmlns:a16="http://schemas.microsoft.com/office/drawing/2014/main" id="{7EE666FB-76A3-44D0-90FF-0BD7FFDA9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850" y="3620064"/>
            <a:ext cx="2341151" cy="103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Afbeeldingsresultaat voor dse automatisering">
            <a:extLst>
              <a:ext uri="{FF2B5EF4-FFF2-40B4-BE49-F238E27FC236}">
                <a16:creationId xmlns:a16="http://schemas.microsoft.com/office/drawing/2014/main" id="{BD7C05D1-62A2-46DE-91B3-C3750520B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41" y="2604652"/>
            <a:ext cx="2555673" cy="94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Afbeeldingsresultaat voor blok group">
            <a:extLst>
              <a:ext uri="{FF2B5EF4-FFF2-40B4-BE49-F238E27FC236}">
                <a16:creationId xmlns:a16="http://schemas.microsoft.com/office/drawing/2014/main" id="{C34FA333-4CA8-4996-A439-B5824A1C7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951" y="4735933"/>
            <a:ext cx="1897225" cy="126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Afbeeldingsresultaat voor haprotech">
            <a:extLst>
              <a:ext uri="{FF2B5EF4-FFF2-40B4-BE49-F238E27FC236}">
                <a16:creationId xmlns:a16="http://schemas.microsoft.com/office/drawing/2014/main" id="{B0C85506-C37D-4F66-A157-F448CABA1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612" y="3637933"/>
            <a:ext cx="1897225" cy="23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E6777F1A-9A67-44AB-809B-DF9AAA31C13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13836" y="3550794"/>
            <a:ext cx="859841" cy="1216622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C762152F-F3D2-4039-B3F1-E44189B2420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80210" y="4787054"/>
            <a:ext cx="772310" cy="1216622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D52DBEC9-72C3-4ADA-BA80-05D2E5530AE6}"/>
              </a:ext>
            </a:extLst>
          </p:cNvPr>
          <p:cNvSpPr txBox="1"/>
          <p:nvPr/>
        </p:nvSpPr>
        <p:spPr>
          <a:xfrm>
            <a:off x="1503500" y="791315"/>
            <a:ext cx="8092404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latinLnBrk="1" hangingPunct="0"/>
            <a:r>
              <a:rPr lang="nl-NL" sz="2800" b="1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… verbinden aan onderhoudskampioenen in de regio</a:t>
            </a:r>
          </a:p>
        </p:txBody>
      </p:sp>
    </p:spTree>
    <p:extLst>
      <p:ext uri="{BB962C8B-B14F-4D97-AF65-F5344CB8AC3E}">
        <p14:creationId xmlns:p14="http://schemas.microsoft.com/office/powerpoint/2010/main" val="2008256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6.0346.G_OPM powerpoint Techport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-79899"/>
            <a:ext cx="9144000" cy="6856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B9054AE1-AD4B-4877-92BA-E53E836D6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668" y="339260"/>
            <a:ext cx="1544133" cy="82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A12A976-008C-4B35-B6AC-B559CEF7B50A}"/>
              </a:ext>
            </a:extLst>
          </p:cNvPr>
          <p:cNvSpPr txBox="1"/>
          <p:nvPr/>
        </p:nvSpPr>
        <p:spPr>
          <a:xfrm>
            <a:off x="816973" y="2668917"/>
            <a:ext cx="10382071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nl-NL" sz="4000" b="1"/>
              <a:t>Actief worden in het open Techport netwerk?</a:t>
            </a:r>
          </a:p>
          <a:p>
            <a:pPr algn="ctr"/>
            <a:endParaRPr lang="nl-NL" sz="4000" b="1"/>
          </a:p>
          <a:p>
            <a:pPr algn="ctr"/>
            <a:r>
              <a:rPr lang="nl-NL" sz="2800" b="1"/>
              <a:t>(geen kosten – wederzijdse inspanning)</a:t>
            </a:r>
          </a:p>
          <a:p>
            <a:endParaRPr lang="nl-NL"/>
          </a:p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B334A6B-DC10-4A61-B905-392696BD5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4144" y="81268"/>
            <a:ext cx="1672655" cy="120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15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838200" y="779253"/>
            <a:ext cx="10515600" cy="1325563"/>
          </a:xfrm>
        </p:spPr>
        <p:txBody>
          <a:bodyPr anchor="t">
            <a:normAutofit/>
          </a:bodyPr>
          <a:lstStyle/>
          <a:p>
            <a:r>
              <a:rPr lang="nl-NL" sz="4000">
                <a:solidFill>
                  <a:schemeClr val="accent1">
                    <a:lumMod val="75000"/>
                  </a:schemeClr>
                </a:solidFill>
              </a:rPr>
              <a:t>Techport</a:t>
            </a:r>
            <a:r>
              <a:rPr lang="nl-NL" sz="4000"/>
              <a:t>: verbinden, faciliteren en bestendigen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772026" y="1501176"/>
            <a:ext cx="10939713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200" b="1" dirty="0"/>
              <a:t>Onze aanpak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Ecosysteem van meer dan 80 scholen en bedrijven</a:t>
            </a:r>
            <a:endParaRPr lang="nl-NL" sz="22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Metropoolregio Amsterdam (MRA), met de IJmond als kern</a:t>
            </a:r>
            <a:endParaRPr lang="nl-NL" sz="2200" dirty="0">
              <a:cs typeface="Calibri"/>
            </a:endParaRPr>
          </a:p>
        </p:txBody>
      </p:sp>
      <p:pic>
        <p:nvPicPr>
          <p:cNvPr id="2050" name="Picture 2" descr="Logo">
            <a:extLst>
              <a:ext uri="{FF2B5EF4-FFF2-40B4-BE49-F238E27FC236}">
                <a16:creationId xmlns:a16="http://schemas.microsoft.com/office/drawing/2014/main" id="{8A57F2D5-67ED-4EF6-BE6A-AE5DDF71C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053165"/>
            <a:ext cx="11430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ogo">
            <a:extLst>
              <a:ext uri="{FF2B5EF4-FFF2-40B4-BE49-F238E27FC236}">
                <a16:creationId xmlns:a16="http://schemas.microsoft.com/office/drawing/2014/main" id="{71FA2B9C-629C-42C6-BFAB-AA4D114BE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440" y="5224615"/>
            <a:ext cx="163830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ogo">
            <a:extLst>
              <a:ext uri="{FF2B5EF4-FFF2-40B4-BE49-F238E27FC236}">
                <a16:creationId xmlns:a16="http://schemas.microsoft.com/office/drawing/2014/main" id="{0D3AE89A-275E-41EC-9ABE-7365D7B84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480" y="5115077"/>
            <a:ext cx="1247775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ogo">
            <a:extLst>
              <a:ext uri="{FF2B5EF4-FFF2-40B4-BE49-F238E27FC236}">
                <a16:creationId xmlns:a16="http://schemas.microsoft.com/office/drawing/2014/main" id="{C1BDA7D0-D369-4A4C-9B60-F2982C7F9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61" y="5129365"/>
            <a:ext cx="142875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ogo">
            <a:extLst>
              <a:ext uri="{FF2B5EF4-FFF2-40B4-BE49-F238E27FC236}">
                <a16:creationId xmlns:a16="http://schemas.microsoft.com/office/drawing/2014/main" id="{69465532-B929-4A2F-B7F6-B65131A72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995" y="5062690"/>
            <a:ext cx="14573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Logo">
            <a:extLst>
              <a:ext uri="{FF2B5EF4-FFF2-40B4-BE49-F238E27FC236}">
                <a16:creationId xmlns:a16="http://schemas.microsoft.com/office/drawing/2014/main" id="{2E81D16E-CA7C-4926-852B-E57D57DC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5912059"/>
            <a:ext cx="1285875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ogo">
            <a:extLst>
              <a:ext uri="{FF2B5EF4-FFF2-40B4-BE49-F238E27FC236}">
                <a16:creationId xmlns:a16="http://schemas.microsoft.com/office/drawing/2014/main" id="{EA985622-070A-4333-A1E4-812FD9A93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238" y="5969209"/>
            <a:ext cx="15811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Logo">
            <a:extLst>
              <a:ext uri="{FF2B5EF4-FFF2-40B4-BE49-F238E27FC236}">
                <a16:creationId xmlns:a16="http://schemas.microsoft.com/office/drawing/2014/main" id="{63135739-A0E5-42CC-AD3E-BC56A56EE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103" y="5750134"/>
            <a:ext cx="6477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Logo">
            <a:extLst>
              <a:ext uri="{FF2B5EF4-FFF2-40B4-BE49-F238E27FC236}">
                <a16:creationId xmlns:a16="http://schemas.microsoft.com/office/drawing/2014/main" id="{F753E255-EDD6-4AE3-ACC7-78ECCBE0E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59" y="6129672"/>
            <a:ext cx="1466850" cy="16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Logo">
            <a:extLst>
              <a:ext uri="{FF2B5EF4-FFF2-40B4-BE49-F238E27FC236}">
                <a16:creationId xmlns:a16="http://schemas.microsoft.com/office/drawing/2014/main" id="{AAADE3B7-53AA-4A08-9621-6B7E17697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31" y="5988259"/>
            <a:ext cx="19050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7BAA4F5E-9D38-40E4-A4FF-3C50CCC1C7FD}"/>
              </a:ext>
            </a:extLst>
          </p:cNvPr>
          <p:cNvSpPr txBox="1"/>
          <p:nvPr/>
        </p:nvSpPr>
        <p:spPr>
          <a:xfrm>
            <a:off x="838200" y="4585235"/>
            <a:ext cx="9916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/>
              <a:t>Dragende partners zorgen voor menskracht, middelen en positionering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AB98C337-4ACC-49B7-BD18-B71B9BC2B283}"/>
              </a:ext>
            </a:extLst>
          </p:cNvPr>
          <p:cNvSpPr txBox="1"/>
          <p:nvPr/>
        </p:nvSpPr>
        <p:spPr>
          <a:xfrm>
            <a:off x="822158" y="3131348"/>
            <a:ext cx="109397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b="1"/>
              <a:t>Techport is een publiek-private samenwerking (PPS)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/>
              <a:t>Eigen stichting met een autonoom programmabureau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/>
              <a:t>Faciliteren, aanjagen, verbinden en borgen (bij bedrijf of school)</a:t>
            </a:r>
          </a:p>
        </p:txBody>
      </p:sp>
    </p:spTree>
    <p:extLst>
      <p:ext uri="{BB962C8B-B14F-4D97-AF65-F5344CB8AC3E}">
        <p14:creationId xmlns:p14="http://schemas.microsoft.com/office/powerpoint/2010/main" val="2008333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en schone wereld. we doen het gewoon | HVC Groep">
            <a:extLst>
              <a:ext uri="{FF2B5EF4-FFF2-40B4-BE49-F238E27FC236}">
                <a16:creationId xmlns:a16="http://schemas.microsoft.com/office/drawing/2014/main" id="{C2B13E58-28C0-42A6-9B89-D363412D8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650" y="624664"/>
            <a:ext cx="1782254" cy="9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2F05F31-8795-5344-BEFD-295A59BB9B6A}"/>
              </a:ext>
            </a:extLst>
          </p:cNvPr>
          <p:cNvSpPr txBox="1"/>
          <p:nvPr/>
        </p:nvSpPr>
        <p:spPr>
          <a:xfrm>
            <a:off x="4816945" y="1389119"/>
            <a:ext cx="16500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69847C6-4DEB-854A-9724-7EE8C9172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" y="1191"/>
            <a:ext cx="6567682" cy="76612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CEC4706-92F4-DC42-9378-CAD58C84C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0" y="6257797"/>
            <a:ext cx="5098900" cy="59901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58211A1-CDF1-964B-BA11-F80E8623A3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2055" y="766248"/>
            <a:ext cx="5371599" cy="46553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C2E73DF-E234-1F40-8104-B13375C2F8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744" y="1429365"/>
            <a:ext cx="4374290" cy="55040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46457BC-72D4-FD43-87ED-5D03F8081B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6966" y="1306382"/>
            <a:ext cx="5671578" cy="60120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DC63D66-CA50-A843-B8DA-A402F7A6B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4871" y="2058240"/>
            <a:ext cx="4685373" cy="59945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AA82D91-6E6A-EC4C-B76E-F6EC682AFA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105" y="2635118"/>
            <a:ext cx="6170432" cy="608769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AB1D9817-317D-8649-8D1C-975876D8D9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340" y="4784627"/>
            <a:ext cx="5290241" cy="528019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EACDF6FF-AF7E-5B40-9E99-B2F431E898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427704"/>
            <a:ext cx="3942413" cy="651149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0A4A13E2-D82D-D043-A1E0-4FA66FC08A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8825" y="5521334"/>
            <a:ext cx="4833175" cy="724499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C02DC31E-A2BD-F44D-979E-B1CA56E6B8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96844" y="6276692"/>
            <a:ext cx="6395156" cy="568594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4BDFDFD5-6F47-8C4C-9C0E-DDEBACEE5C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9965" y="4167027"/>
            <a:ext cx="4819024" cy="593038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2911AD26-B8A3-4442-9E91-95D9D66BCA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63361" y="4212255"/>
            <a:ext cx="5375754" cy="455748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312E5A15-CBF9-2E40-BC02-162A454C1B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48971" y="2017688"/>
            <a:ext cx="3458085" cy="601209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720FBA14-58BF-EF44-8762-34F95322CFD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48935" y="83863"/>
            <a:ext cx="5206013" cy="681160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E6015270-B92A-CC4A-9CD0-430349E16E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495" y="2086987"/>
            <a:ext cx="3432539" cy="584488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B43D1B76-3EAB-9441-B9FA-B73991787F3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6669" y="4150080"/>
            <a:ext cx="1570212" cy="561702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E33AFCC4-5332-9C42-A961-FD49290CE0B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20436" y="5586949"/>
            <a:ext cx="2628500" cy="455748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18A9E879-F78E-8743-A179-A0465720701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37080" y="4902306"/>
            <a:ext cx="2437118" cy="688423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3AD1FCC8-F642-1642-B545-E590CA34F44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105" y="926475"/>
            <a:ext cx="1782254" cy="265185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2BC607AF-B45A-FA46-8CF0-43FA640D0E9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50828" y="945701"/>
            <a:ext cx="1782254" cy="288675"/>
          </a:xfrm>
          <a:prstGeom prst="rect">
            <a:avLst/>
          </a:prstGeom>
        </p:spPr>
      </p:pic>
      <p:sp>
        <p:nvSpPr>
          <p:cNvPr id="41" name="Tekstvak 40">
            <a:extLst>
              <a:ext uri="{FF2B5EF4-FFF2-40B4-BE49-F238E27FC236}">
                <a16:creationId xmlns:a16="http://schemas.microsoft.com/office/drawing/2014/main" id="{D064E13E-B161-BA47-947C-EBC3A735EA73}"/>
              </a:ext>
            </a:extLst>
          </p:cNvPr>
          <p:cNvSpPr txBox="1"/>
          <p:nvPr/>
        </p:nvSpPr>
        <p:spPr>
          <a:xfrm>
            <a:off x="5076669" y="6291236"/>
            <a:ext cx="720175" cy="5655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1026" name="Picture 2" descr="Rabobank - Wikipedia">
            <a:extLst>
              <a:ext uri="{FF2B5EF4-FFF2-40B4-BE49-F238E27FC236}">
                <a16:creationId xmlns:a16="http://schemas.microsoft.com/office/drawing/2014/main" id="{EE750FE2-8E54-46E2-B84B-58B283E61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433" y="76649"/>
            <a:ext cx="640710" cy="77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attenfall | HIER opgewekt">
            <a:extLst>
              <a:ext uri="{FF2B5EF4-FFF2-40B4-BE49-F238E27FC236}">
                <a16:creationId xmlns:a16="http://schemas.microsoft.com/office/drawing/2014/main" id="{7710053B-55AA-4D79-82C5-57C670AB0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034" y="740992"/>
            <a:ext cx="797143" cy="57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me - Home">
            <a:extLst>
              <a:ext uri="{FF2B5EF4-FFF2-40B4-BE49-F238E27FC236}">
                <a16:creationId xmlns:a16="http://schemas.microsoft.com/office/drawing/2014/main" id="{DACBD8A7-DEAD-7A7B-4078-2FBF118F1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905" y="2752390"/>
            <a:ext cx="1260769" cy="47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umbnail">
            <a:extLst>
              <a:ext uri="{FF2B5EF4-FFF2-40B4-BE49-F238E27FC236}">
                <a16:creationId xmlns:a16="http://schemas.microsoft.com/office/drawing/2014/main" id="{51F353DB-0EEF-7141-C356-4C159764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244" y="2110601"/>
            <a:ext cx="1791125" cy="17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ogewerf Engineering BV">
            <a:extLst>
              <a:ext uri="{FF2B5EF4-FFF2-40B4-BE49-F238E27FC236}">
                <a16:creationId xmlns:a16="http://schemas.microsoft.com/office/drawing/2014/main" id="{258B7684-2904-DF56-0321-92BED633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403" y="2702996"/>
            <a:ext cx="854056" cy="55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TAC Solutions">
            <a:extLst>
              <a:ext uri="{FF2B5EF4-FFF2-40B4-BE49-F238E27FC236}">
                <a16:creationId xmlns:a16="http://schemas.microsoft.com/office/drawing/2014/main" id="{B402F317-45C1-6702-CE76-87EE2D81F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21" y="3414532"/>
            <a:ext cx="1832168" cy="19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ome">
            <a:extLst>
              <a:ext uri="{FF2B5EF4-FFF2-40B4-BE49-F238E27FC236}">
                <a16:creationId xmlns:a16="http://schemas.microsoft.com/office/drawing/2014/main" id="{4B9018CE-A465-8C59-41FB-6FA272390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22" y="3393627"/>
            <a:ext cx="1725386" cy="60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taalwerk-logo - AAJ advies">
            <a:extLst>
              <a:ext uri="{FF2B5EF4-FFF2-40B4-BE49-F238E27FC236}">
                <a16:creationId xmlns:a16="http://schemas.microsoft.com/office/drawing/2014/main" id="{CAA28F0D-B178-E1D3-0A5C-9C945944A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3484583"/>
            <a:ext cx="1396294" cy="61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odis Tech Academy | De ideale kickstart van je carrière">
            <a:extLst>
              <a:ext uri="{FF2B5EF4-FFF2-40B4-BE49-F238E27FC236}">
                <a16:creationId xmlns:a16="http://schemas.microsoft.com/office/drawing/2014/main" id="{D5B00873-2692-A970-4BD4-6CA4F71B0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160" y="3630239"/>
            <a:ext cx="706577" cy="23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EDA">
            <a:extLst>
              <a:ext uri="{FF2B5EF4-FFF2-40B4-BE49-F238E27FC236}">
                <a16:creationId xmlns:a16="http://schemas.microsoft.com/office/drawing/2014/main" id="{42807D82-30C7-26DE-5A0F-E7854E37F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824" y="3528309"/>
            <a:ext cx="820347" cy="55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HM Next - YES!Delft">
            <a:extLst>
              <a:ext uri="{FF2B5EF4-FFF2-40B4-BE49-F238E27FC236}">
                <a16:creationId xmlns:a16="http://schemas.microsoft.com/office/drawing/2014/main" id="{34FD5402-62BC-234E-90FA-8627836A8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188" y="3390589"/>
            <a:ext cx="1267435" cy="63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Wesco IJmuiden – We leveren oplossingen">
            <a:extLst>
              <a:ext uri="{FF2B5EF4-FFF2-40B4-BE49-F238E27FC236}">
                <a16:creationId xmlns:a16="http://schemas.microsoft.com/office/drawing/2014/main" id="{87E7EC12-86DA-4AA7-FC50-EFFF3075C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534" y="3479137"/>
            <a:ext cx="820348" cy="55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Say hello to Samotics | A message from our CEO - Samotics">
            <a:extLst>
              <a:ext uri="{FF2B5EF4-FFF2-40B4-BE49-F238E27FC236}">
                <a16:creationId xmlns:a16="http://schemas.microsoft.com/office/drawing/2014/main" id="{66492ADB-C9E9-EB17-C4A8-9C115B0F3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787" y="3414532"/>
            <a:ext cx="1240867" cy="67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upply chain oplossingen | Blok System Supply">
            <a:extLst>
              <a:ext uri="{FF2B5EF4-FFF2-40B4-BE49-F238E27FC236}">
                <a16:creationId xmlns:a16="http://schemas.microsoft.com/office/drawing/2014/main" id="{A00A4648-1C6A-9758-9AB8-5F8FB5642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6" y="3846201"/>
            <a:ext cx="1405676" cy="36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NTO businessclub Haarlem en IJmond">
            <a:extLst>
              <a:ext uri="{FF2B5EF4-FFF2-40B4-BE49-F238E27FC236}">
                <a16:creationId xmlns:a16="http://schemas.microsoft.com/office/drawing/2014/main" id="{16BFCE2C-FDDA-F0F7-9010-B1021CF67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107" y="3190846"/>
            <a:ext cx="1106271" cy="37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A7AE28E-69DF-056E-2BA1-13B10C7D5583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037073" y="6012677"/>
            <a:ext cx="2027096" cy="396274"/>
          </a:xfrm>
          <a:prstGeom prst="rect">
            <a:avLst/>
          </a:prstGeom>
        </p:spPr>
      </p:pic>
      <p:pic>
        <p:nvPicPr>
          <p:cNvPr id="6" name="Picture 2" descr="4D vision">
            <a:extLst>
              <a:ext uri="{FF2B5EF4-FFF2-40B4-BE49-F238E27FC236}">
                <a16:creationId xmlns:a16="http://schemas.microsoft.com/office/drawing/2014/main" id="{284B76D8-60B9-985A-C8D8-4C31BDAE7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61" y="4849712"/>
            <a:ext cx="1064977" cy="51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RO Echt B.V. - NIDV">
            <a:extLst>
              <a:ext uri="{FF2B5EF4-FFF2-40B4-BE49-F238E27FC236}">
                <a16:creationId xmlns:a16="http://schemas.microsoft.com/office/drawing/2014/main" id="{700C5501-8A21-0CD4-7E11-CC254E1A0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9" y="4459336"/>
            <a:ext cx="1351935" cy="8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ervicepartner in Aandrijftechiek en reviseren van ...">
            <a:extLst>
              <a:ext uri="{FF2B5EF4-FFF2-40B4-BE49-F238E27FC236}">
                <a16:creationId xmlns:a16="http://schemas.microsoft.com/office/drawing/2014/main" id="{56B2ADF1-2565-3A4F-7BA3-6C59324B3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59" y="4798980"/>
            <a:ext cx="859715" cy="46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D42DEE9-EC10-F6BE-511A-C1ABD9350A47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9287854" y="4701790"/>
            <a:ext cx="1686555" cy="384435"/>
          </a:xfrm>
          <a:prstGeom prst="rect">
            <a:avLst/>
          </a:prstGeom>
        </p:spPr>
      </p:pic>
      <p:pic>
        <p:nvPicPr>
          <p:cNvPr id="18" name="Picture 8" descr="V&amp;SH Offshore - Offshore Energy">
            <a:extLst>
              <a:ext uri="{FF2B5EF4-FFF2-40B4-BE49-F238E27FC236}">
                <a16:creationId xmlns:a16="http://schemas.microsoft.com/office/drawing/2014/main" id="{9F599E5B-1A1F-F7EB-E2BB-AE961C8FD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589" y="5177637"/>
            <a:ext cx="1942597" cy="35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oogewerf Engineering B.V. - Home | Facebook">
            <a:extLst>
              <a:ext uri="{FF2B5EF4-FFF2-40B4-BE49-F238E27FC236}">
                <a16:creationId xmlns:a16="http://schemas.microsoft.com/office/drawing/2014/main" id="{CBBCDC36-B8BB-9C08-4998-71C80140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459" y="1304509"/>
            <a:ext cx="1272098" cy="80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521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224" y="1525398"/>
            <a:ext cx="5349922" cy="4039738"/>
          </a:xfrm>
          <a:prstGeom prst="ellipse">
            <a:avLst/>
          </a:prstGeom>
          <a:blipFill dpi="0" rotWithShape="1">
            <a:blip r:embed="rId5">
              <a:alphaModFix amt="18000"/>
            </a:blip>
            <a:srcRect/>
            <a:tile tx="0" ty="0" sx="100000" sy="100000" flip="none" algn="tl"/>
          </a:blipFill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779253"/>
            <a:ext cx="10515600" cy="1325563"/>
          </a:xfrm>
        </p:spPr>
        <p:txBody>
          <a:bodyPr anchor="t">
            <a:normAutofit/>
          </a:bodyPr>
          <a:lstStyle/>
          <a:p>
            <a:r>
              <a:rPr lang="nl-NL" sz="4000">
                <a:solidFill>
                  <a:schemeClr val="accent1">
                    <a:lumMod val="75000"/>
                  </a:schemeClr>
                </a:solidFill>
              </a:rPr>
              <a:t>Gezamenlijke agenda </a:t>
            </a:r>
            <a:r>
              <a:rPr lang="nl-NL" sz="4000"/>
              <a:t>4 pijlers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443560"/>
              </p:ext>
            </p:extLst>
          </p:nvPr>
        </p:nvGraphicFramePr>
        <p:xfrm>
          <a:off x="162252" y="1688653"/>
          <a:ext cx="11765890" cy="45483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07927">
                  <a:extLst>
                    <a:ext uri="{9D8B030D-6E8A-4147-A177-3AD203B41FA5}">
                      <a16:colId xmlns:a16="http://schemas.microsoft.com/office/drawing/2014/main" val="1352629002"/>
                    </a:ext>
                  </a:extLst>
                </a:gridCol>
                <a:gridCol w="6157963">
                  <a:extLst>
                    <a:ext uri="{9D8B030D-6E8A-4147-A177-3AD203B41FA5}">
                      <a16:colId xmlns:a16="http://schemas.microsoft.com/office/drawing/2014/main" val="1405843893"/>
                    </a:ext>
                  </a:extLst>
                </a:gridCol>
              </a:tblGrid>
              <a:tr h="22741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200" b="1">
                          <a:solidFill>
                            <a:schemeClr val="accent1"/>
                          </a:solidFill>
                        </a:rPr>
                        <a:t>Kiezen</a:t>
                      </a:r>
                      <a:r>
                        <a:rPr lang="nl-NL" sz="2200" b="1" baseline="0"/>
                        <a:t> voor technologie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200" b="0"/>
                        <a:t>(Voldoende talent)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200" b="1"/>
                    </a:p>
                    <a:p>
                      <a:endParaRPr lang="nl-NL" sz="2200"/>
                    </a:p>
                  </a:txBody>
                  <a:tcPr marL="96977" marR="96977" marT="48488" marB="484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2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Leren</a:t>
                      </a:r>
                      <a:r>
                        <a:rPr lang="nl-NL" sz="22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voor technische beroepen van de toekomst 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nl-NL" sz="2200"/>
                        <a:t>Actueel uitdagend opleidingsaanbod</a:t>
                      </a:r>
                      <a:r>
                        <a:rPr lang="nl-NL" sz="2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6977" marR="96977" marT="48488" marB="484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0474822"/>
                  </a:ext>
                </a:extLst>
              </a:tr>
              <a:tr h="22741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2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Werken </a:t>
                      </a:r>
                      <a:r>
                        <a:rPr lang="nl-NL" sz="2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 de maak- en onderhoudsindustrie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200" b="0"/>
                        <a:t>(Gezonde arbeidsmarkt)</a:t>
                      </a:r>
                      <a:endParaRPr lang="nl-NL" sz="2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6977" marR="96977" marT="48488" marB="48488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200" b="1">
                          <a:solidFill>
                            <a:schemeClr val="accent1"/>
                          </a:solidFill>
                        </a:rPr>
                        <a:t>Innoveren</a:t>
                      </a:r>
                      <a:r>
                        <a:rPr lang="nl-NL" sz="2200" b="1" baseline="0"/>
                        <a:t> in Smart Maintenance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200" b="0"/>
                        <a:t>(Innovatieve</a:t>
                      </a:r>
                      <a:r>
                        <a:rPr lang="nl-NL" sz="2200" b="0" baseline="0"/>
                        <a:t> regio</a:t>
                      </a:r>
                      <a:r>
                        <a:rPr lang="nl-NL" sz="2200" b="0"/>
                        <a:t>)</a:t>
                      </a:r>
                    </a:p>
                  </a:txBody>
                  <a:tcPr marL="96977" marR="96977" marT="48488" marB="48488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345009"/>
                  </a:ext>
                </a:extLst>
              </a:tr>
            </a:tbl>
          </a:graphicData>
        </a:graphic>
      </p:graphicFrame>
      <p:pic>
        <p:nvPicPr>
          <p:cNvPr id="19" name="Afbeelding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58" y="4753184"/>
            <a:ext cx="720000" cy="720000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5313" y="4788281"/>
            <a:ext cx="720000" cy="720000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58" y="2437271"/>
            <a:ext cx="720000" cy="720000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5313" y="2364277"/>
            <a:ext cx="720000" cy="720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52315D6-6D47-43B2-A94A-FFDC57CF8F47}"/>
              </a:ext>
            </a:extLst>
          </p:cNvPr>
          <p:cNvSpPr txBox="1"/>
          <p:nvPr/>
        </p:nvSpPr>
        <p:spPr>
          <a:xfrm>
            <a:off x="1378200" y="2518642"/>
            <a:ext cx="2664411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Jaarlijkse Techport Technologieweek voor meer dan 3000 leerlingen, 300 ouders en 100 leerkrachten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ACDD7AC-C2DE-444F-AE8C-B5F7E8FB1D8A}"/>
              </a:ext>
            </a:extLst>
          </p:cNvPr>
          <p:cNvSpPr txBox="1"/>
          <p:nvPr/>
        </p:nvSpPr>
        <p:spPr>
          <a:xfrm>
            <a:off x="8149391" y="2437271"/>
            <a:ext cx="2664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Hybride docenten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12D97E3-A5CE-4A60-867F-19CBEA16889F}"/>
              </a:ext>
            </a:extLst>
          </p:cNvPr>
          <p:cNvSpPr txBox="1"/>
          <p:nvPr/>
        </p:nvSpPr>
        <p:spPr>
          <a:xfrm>
            <a:off x="8149392" y="2850394"/>
            <a:ext cx="2733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Technische Talentenpool: op peil houden van stage/leerwerkplekken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41BDEF4-3227-4910-8F67-426EE4870D84}"/>
              </a:ext>
            </a:extLst>
          </p:cNvPr>
          <p:cNvSpPr txBox="1"/>
          <p:nvPr/>
        </p:nvSpPr>
        <p:spPr>
          <a:xfrm>
            <a:off x="1279520" y="4213359"/>
            <a:ext cx="2528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Bijscholing van onderhoudsmonteurs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F79F85F-C4C0-44AB-9736-533C972494D5}"/>
              </a:ext>
            </a:extLst>
          </p:cNvPr>
          <p:cNvSpPr txBox="1"/>
          <p:nvPr/>
        </p:nvSpPr>
        <p:spPr>
          <a:xfrm>
            <a:off x="1279520" y="4856125"/>
            <a:ext cx="2664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Omscholing ‘naar’ de maakindustrie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B7E00DE-B78A-41D0-8B8F-79C20CDAAC21}"/>
              </a:ext>
            </a:extLst>
          </p:cNvPr>
          <p:cNvSpPr txBox="1"/>
          <p:nvPr/>
        </p:nvSpPr>
        <p:spPr>
          <a:xfrm>
            <a:off x="7875506" y="4468019"/>
            <a:ext cx="3169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rgbClr val="FF0000"/>
                </a:solidFill>
              </a:rPr>
              <a:t>Innovation </a:t>
            </a:r>
            <a:r>
              <a:rPr lang="nl-NL" err="1">
                <a:solidFill>
                  <a:srgbClr val="FF0000"/>
                </a:solidFill>
              </a:rPr>
              <a:t>Tribes</a:t>
            </a:r>
            <a:r>
              <a:rPr lang="nl-NL">
                <a:solidFill>
                  <a:srgbClr val="FF0000"/>
                </a:solidFill>
              </a:rPr>
              <a:t>: werksessies waarin uitdagingen van het mkb worden ‘opgelost’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3C6BD1EB-8E48-0389-F786-3704C8666A84}"/>
              </a:ext>
            </a:extLst>
          </p:cNvPr>
          <p:cNvSpPr/>
          <p:nvPr/>
        </p:nvSpPr>
        <p:spPr>
          <a:xfrm>
            <a:off x="0" y="1582410"/>
            <a:ext cx="1317756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4A13CBAF-9AEE-E3B5-ABC1-B69AE5A4631C}"/>
              </a:ext>
            </a:extLst>
          </p:cNvPr>
          <p:cNvSpPr/>
          <p:nvPr/>
        </p:nvSpPr>
        <p:spPr>
          <a:xfrm>
            <a:off x="5676507" y="1580400"/>
            <a:ext cx="1317756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B57E22E1-AE30-654D-C292-D65EC36B82D4}"/>
              </a:ext>
            </a:extLst>
          </p:cNvPr>
          <p:cNvSpPr/>
          <p:nvPr/>
        </p:nvSpPr>
        <p:spPr>
          <a:xfrm>
            <a:off x="79959" y="5391349"/>
            <a:ext cx="1317756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89257CEA-C09D-6330-78E4-8560E207013E}"/>
              </a:ext>
            </a:extLst>
          </p:cNvPr>
          <p:cNvSpPr/>
          <p:nvPr/>
        </p:nvSpPr>
        <p:spPr>
          <a:xfrm>
            <a:off x="7898267" y="5405225"/>
            <a:ext cx="1490829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1332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6.0346.G_OPM powerpoint Techport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-79899"/>
            <a:ext cx="9144000" cy="685663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A12A976-008C-4B35-B6AC-B559CEF7B50A}"/>
              </a:ext>
            </a:extLst>
          </p:cNvPr>
          <p:cNvSpPr txBox="1"/>
          <p:nvPr/>
        </p:nvSpPr>
        <p:spPr>
          <a:xfrm>
            <a:off x="2057094" y="2737816"/>
            <a:ext cx="9202253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/>
            <a:r>
              <a:rPr lang="nl-NL" sz="5400" b="1" dirty="0">
                <a:latin typeface="Calibri" panose="020F0502020204030204"/>
              </a:rPr>
              <a:t>Beschikbaarheid personeel </a:t>
            </a:r>
            <a:endParaRPr lang="nl-NL" sz="54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endParaRPr lang="nl-NL" sz="280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endParaRPr lang="nl-NL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endParaRPr lang="nl-NL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2" descr="Afbeeldingsresultaat voor techniek">
            <a:extLst>
              <a:ext uri="{FF2B5EF4-FFF2-40B4-BE49-F238E27FC236}">
                <a16:creationId xmlns:a16="http://schemas.microsoft.com/office/drawing/2014/main" id="{BD2CBC81-D899-471B-AFB1-6DE5CBDF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76" y="29385"/>
            <a:ext cx="1734915" cy="129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684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6.0346.G_OPM powerpoint Techport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-79899"/>
            <a:ext cx="9144000" cy="6856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B9054AE1-AD4B-4877-92BA-E53E836D6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668" y="339260"/>
            <a:ext cx="1544133" cy="82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A12A976-008C-4B35-B6AC-B559CEF7B50A}"/>
              </a:ext>
            </a:extLst>
          </p:cNvPr>
          <p:cNvSpPr txBox="1"/>
          <p:nvPr/>
        </p:nvSpPr>
        <p:spPr>
          <a:xfrm>
            <a:off x="2580444" y="2021110"/>
            <a:ext cx="7226423" cy="2954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/>
            <a:r>
              <a:rPr lang="nl-NL" sz="2800" b="1" dirty="0">
                <a:solidFill>
                  <a:prstClr val="black"/>
                </a:solidFill>
                <a:latin typeface="Calibri" panose="020F0502020204030204"/>
              </a:rPr>
              <a:t>Vakbekwaam personeel</a:t>
            </a:r>
          </a:p>
          <a:p>
            <a:pPr defTabSz="457200"/>
            <a:endParaRPr lang="nl-NL" sz="28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nl-NL" sz="2400" b="1" dirty="0">
                <a:solidFill>
                  <a:prstClr val="black"/>
                </a:solidFill>
                <a:latin typeface="Calibri" panose="020F0502020204030204"/>
              </a:rPr>
              <a:t>Voorbeeld 1. </a:t>
            </a:r>
            <a:r>
              <a:rPr lang="nl-NL" b="1" dirty="0">
                <a:solidFill>
                  <a:prstClr val="black"/>
                </a:solidFill>
                <a:latin typeface="Calibri" panose="020F0502020204030204"/>
              </a:rPr>
              <a:t>Techport</a:t>
            </a: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 laat kinderen kennis maken met de kansrijke wereld van techniek (</a:t>
            </a:r>
            <a:r>
              <a:rPr lang="nl-NL" b="1" dirty="0">
                <a:solidFill>
                  <a:prstClr val="black"/>
                </a:solidFill>
                <a:latin typeface="Calibri" panose="020F0502020204030204"/>
              </a:rPr>
              <a:t>basisscholen</a:t>
            </a: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). Techport Technologie Week</a:t>
            </a:r>
            <a:endParaRPr lang="nl-NL" dirty="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 defTabSz="457200"/>
            <a:endParaRPr lang="nl-NL" dirty="0">
              <a:latin typeface="Calibri" panose="020F0502020204030204"/>
              <a:cs typeface="Calibri"/>
            </a:endParaRPr>
          </a:p>
          <a:p>
            <a:pPr defTabSz="457200"/>
            <a:r>
              <a:rPr lang="nl-NL" sz="2400" b="1" dirty="0">
                <a:latin typeface="Calibri" panose="020F0502020204030204"/>
                <a:cs typeface="Calibri"/>
              </a:rPr>
              <a:t>Voorbeeld 2</a:t>
            </a:r>
            <a:r>
              <a:rPr lang="nl-NL" b="1" dirty="0">
                <a:latin typeface="Calibri" panose="020F0502020204030204"/>
                <a:cs typeface="Calibri"/>
              </a:rPr>
              <a:t>. Techport </a:t>
            </a:r>
            <a:r>
              <a:rPr lang="nl-NL" dirty="0">
                <a:latin typeface="Calibri" panose="020F0502020204030204"/>
                <a:cs typeface="Calibri"/>
              </a:rPr>
              <a:t>initieert een </a:t>
            </a:r>
            <a:r>
              <a:rPr lang="nl-NL" b="1" dirty="0">
                <a:latin typeface="Calibri" panose="020F0502020204030204"/>
                <a:cs typeface="Calibri"/>
              </a:rPr>
              <a:t>nieuw curriculum</a:t>
            </a:r>
            <a:r>
              <a:rPr lang="nl-NL" dirty="0">
                <a:latin typeface="Calibri" panose="020F0502020204030204"/>
                <a:cs typeface="Calibri"/>
              </a:rPr>
              <a:t> (MBO onderwijs) Smart Maintenance met Nova College (RIF Aanvraag).</a:t>
            </a:r>
            <a:endParaRPr lang="nl-NL" dirty="0"/>
          </a:p>
          <a:p>
            <a:pPr defTabSz="457200"/>
            <a:endParaRPr lang="nl-NL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2" descr="Afbeeldingsresultaat voor techniek">
            <a:extLst>
              <a:ext uri="{FF2B5EF4-FFF2-40B4-BE49-F238E27FC236}">
                <a16:creationId xmlns:a16="http://schemas.microsoft.com/office/drawing/2014/main" id="{1C1B8513-B4FF-4D71-A3EE-05097157D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76" y="29385"/>
            <a:ext cx="1734915" cy="129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fbeeldingsresultaat voor basisschool techniek">
            <a:extLst>
              <a:ext uri="{FF2B5EF4-FFF2-40B4-BE49-F238E27FC236}">
                <a16:creationId xmlns:a16="http://schemas.microsoft.com/office/drawing/2014/main" id="{2FB2AB31-F8BE-450C-A595-BB6AE23E1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707" y="4931463"/>
            <a:ext cx="1673951" cy="124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5" descr="Afbeelding met persoon&#10;&#10;Beschrijving is gegenereerd met zeer hoge betrouwbaarheid">
            <a:extLst>
              <a:ext uri="{FF2B5EF4-FFF2-40B4-BE49-F238E27FC236}">
                <a16:creationId xmlns:a16="http://schemas.microsoft.com/office/drawing/2014/main" id="{8DA205A7-E512-490E-A8D1-B25A657A5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4774" y="4926932"/>
            <a:ext cx="1802550" cy="1335506"/>
          </a:xfrm>
          <a:prstGeom prst="rect">
            <a:avLst/>
          </a:prstGeom>
        </p:spPr>
      </p:pic>
      <p:pic>
        <p:nvPicPr>
          <p:cNvPr id="7" name="Afbeelding 7" descr="Afbeelding met persoon, kind, jongen, staand&#10;&#10;Beschrijving is gegenereerd met zeer hoge betrouwbaarheid">
            <a:extLst>
              <a:ext uri="{FF2B5EF4-FFF2-40B4-BE49-F238E27FC236}">
                <a16:creationId xmlns:a16="http://schemas.microsoft.com/office/drawing/2014/main" id="{BFFEC979-6621-4247-ACDF-A4EDBCB01B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8152" y="4924939"/>
            <a:ext cx="2065056" cy="1339491"/>
          </a:xfrm>
          <a:prstGeom prst="rect">
            <a:avLst/>
          </a:prstGeom>
        </p:spPr>
      </p:pic>
      <p:pic>
        <p:nvPicPr>
          <p:cNvPr id="2" name="Afbeelding 2" descr="Afbeelding met persoon, binnen, jongen&#10;&#10;Beschrijving is gegenereerd met zeer hoge betrouwbaarheid">
            <a:extLst>
              <a:ext uri="{FF2B5EF4-FFF2-40B4-BE49-F238E27FC236}">
                <a16:creationId xmlns:a16="http://schemas.microsoft.com/office/drawing/2014/main" id="{1FB4213C-E135-42FD-8225-274407BEF2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6218" y="4924786"/>
            <a:ext cx="1988492" cy="133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52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6.0346.G_OPM powerpoint Techport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-79899"/>
            <a:ext cx="9144000" cy="685663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A12A976-008C-4B35-B6AC-B559CEF7B50A}"/>
              </a:ext>
            </a:extLst>
          </p:cNvPr>
          <p:cNvSpPr txBox="1"/>
          <p:nvPr/>
        </p:nvSpPr>
        <p:spPr>
          <a:xfrm>
            <a:off x="2580444" y="2021111"/>
            <a:ext cx="7226423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/>
            <a:r>
              <a:rPr lang="nl-NL" sz="2800" b="1" dirty="0">
                <a:latin typeface="Calibri" panose="020F0502020204030204"/>
              </a:rPr>
              <a:t>Vakbekwaam personeel</a:t>
            </a:r>
          </a:p>
          <a:p>
            <a:pPr defTabSz="457200"/>
            <a:endParaRPr lang="nl-NL" sz="280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nl-NL" sz="2400" b="1" dirty="0">
                <a:latin typeface="Calibri" panose="020F0502020204030204"/>
              </a:rPr>
              <a:t>Voorbeeld 3. </a:t>
            </a:r>
            <a:r>
              <a:rPr lang="nl-NL" b="1" dirty="0">
                <a:latin typeface="Calibri" panose="020F0502020204030204"/>
              </a:rPr>
              <a:t>Techport </a:t>
            </a:r>
            <a:r>
              <a:rPr lang="nl-NL" dirty="0">
                <a:latin typeface="Calibri" panose="020F0502020204030204"/>
              </a:rPr>
              <a:t>zet een </a:t>
            </a:r>
            <a:r>
              <a:rPr lang="nl-NL" b="1" dirty="0">
                <a:latin typeface="Calibri" panose="020F0502020204030204"/>
              </a:rPr>
              <a:t>Masterclass Smart Maintenance</a:t>
            </a:r>
            <a:r>
              <a:rPr lang="nl-NL" dirty="0">
                <a:latin typeface="Calibri" panose="020F0502020204030204"/>
              </a:rPr>
              <a:t> op (kortdurend - combinatie van harde content, maar ook om medewerkers verder te ontwikkelen op gebied van betrokkenheid en in hun kracht zetten).</a:t>
            </a:r>
            <a:endParaRPr lang="nl-NL" dirty="0">
              <a:latin typeface="Calibri" panose="020F0502020204030204"/>
              <a:cs typeface="Calibri"/>
            </a:endParaRPr>
          </a:p>
          <a:p>
            <a:pPr defTabSz="457200"/>
            <a:endParaRPr lang="nl-NL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nl-NL" b="1" dirty="0">
                <a:latin typeface="Calibri" panose="020F0502020204030204"/>
              </a:rPr>
              <a:t>U kunt </a:t>
            </a:r>
            <a:r>
              <a:rPr lang="nl-NL" dirty="0">
                <a:latin typeface="Calibri" panose="020F0502020204030204"/>
              </a:rPr>
              <a:t>input leveren op het vakinhoudelijke programma, of mensen naar de masterclass sturen.</a:t>
            </a:r>
            <a:endParaRPr lang="nl-NL" dirty="0">
              <a:latin typeface="Calibri" panose="020F0502020204030204"/>
              <a:cs typeface="Calibri"/>
            </a:endParaRPr>
          </a:p>
          <a:p>
            <a:pPr defTabSz="457200"/>
            <a:endParaRPr lang="nl-NL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endParaRPr lang="nl-NL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2" descr="Afbeeldingsresultaat voor techniek">
            <a:extLst>
              <a:ext uri="{FF2B5EF4-FFF2-40B4-BE49-F238E27FC236}">
                <a16:creationId xmlns:a16="http://schemas.microsoft.com/office/drawing/2014/main" id="{A640596B-CB32-4550-BD21-ED8A295FC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76" y="29385"/>
            <a:ext cx="1734915" cy="129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Afbeeldingsresultaat voor masterclass">
            <a:extLst>
              <a:ext uri="{FF2B5EF4-FFF2-40B4-BE49-F238E27FC236}">
                <a16:creationId xmlns:a16="http://schemas.microsoft.com/office/drawing/2014/main" id="{6CA3D559-84A0-4E8F-B825-53AAD106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753" y="4777945"/>
            <a:ext cx="2980534" cy="129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2">
            <a:extLst>
              <a:ext uri="{FF2B5EF4-FFF2-40B4-BE49-F238E27FC236}">
                <a16:creationId xmlns:a16="http://schemas.microsoft.com/office/drawing/2014/main" id="{11E468D2-9C64-45E7-8CB4-1457ADCEA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7736" y="5131034"/>
            <a:ext cx="2006817" cy="105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83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16.0346.G_OPM powerpoint Techport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-79899"/>
            <a:ext cx="9144000" cy="685663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A12A976-008C-4B35-B6AC-B559CEF7B50A}"/>
              </a:ext>
            </a:extLst>
          </p:cNvPr>
          <p:cNvSpPr txBox="1"/>
          <p:nvPr/>
        </p:nvSpPr>
        <p:spPr>
          <a:xfrm>
            <a:off x="2580444" y="2021110"/>
            <a:ext cx="7226423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/>
            <a:r>
              <a:rPr lang="nl-NL" sz="2800" b="1" dirty="0">
                <a:latin typeface="Calibri" panose="020F0502020204030204"/>
              </a:rPr>
              <a:t>Vakbekwaam personeel</a:t>
            </a:r>
          </a:p>
          <a:p>
            <a:pPr defTabSz="457200"/>
            <a:endParaRPr lang="nl-NL" sz="280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nl-NL" sz="2400" b="1" dirty="0">
                <a:latin typeface="Calibri" panose="020F0502020204030204"/>
              </a:rPr>
              <a:t>Voorbeeld 4. </a:t>
            </a:r>
            <a:r>
              <a:rPr lang="nl-NL" b="1" dirty="0">
                <a:latin typeface="Calibri" panose="020F0502020204030204"/>
              </a:rPr>
              <a:t>Techport </a:t>
            </a:r>
            <a:r>
              <a:rPr lang="nl-NL" dirty="0">
                <a:latin typeface="Calibri" panose="020F0502020204030204"/>
              </a:rPr>
              <a:t>versnelt samen met </a:t>
            </a:r>
            <a:r>
              <a:rPr lang="nl-NL" dirty="0" err="1">
                <a:latin typeface="Calibri" panose="020F0502020204030204"/>
              </a:rPr>
              <a:t>InHolland</a:t>
            </a:r>
            <a:r>
              <a:rPr lang="nl-NL" dirty="0">
                <a:latin typeface="Calibri" panose="020F0502020204030204"/>
              </a:rPr>
              <a:t> de totstandkoming van nieuw </a:t>
            </a:r>
            <a:r>
              <a:rPr lang="nl-NL" b="1" dirty="0">
                <a:latin typeface="Calibri" panose="020F0502020204030204"/>
              </a:rPr>
              <a:t>AD Traject Smart Maintenance</a:t>
            </a:r>
            <a:r>
              <a:rPr lang="nl-NL" dirty="0">
                <a:latin typeface="Calibri" panose="020F0502020204030204"/>
              </a:rPr>
              <a:t> = leren en werken.</a:t>
            </a:r>
            <a:endParaRPr lang="nl-NL" dirty="0">
              <a:latin typeface="Calibri" panose="020F0502020204030204"/>
              <a:cs typeface="Calibri"/>
            </a:endParaRPr>
          </a:p>
          <a:p>
            <a:pPr defTabSz="457200"/>
            <a:endParaRPr lang="nl-NL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r>
              <a:rPr lang="nl-NL" b="1" dirty="0">
                <a:latin typeface="Calibri" panose="020F0502020204030204"/>
              </a:rPr>
              <a:t>U kunt </a:t>
            </a:r>
            <a:r>
              <a:rPr lang="nl-NL" dirty="0">
                <a:latin typeface="Calibri" panose="020F0502020204030204"/>
              </a:rPr>
              <a:t>vakinhoudelijke input</a:t>
            </a:r>
            <a:r>
              <a:rPr lang="nl-NL" b="1" dirty="0">
                <a:latin typeface="Calibri" panose="020F0502020204030204"/>
              </a:rPr>
              <a:t> </a:t>
            </a:r>
            <a:r>
              <a:rPr lang="nl-NL" dirty="0">
                <a:latin typeface="Calibri" panose="020F0502020204030204"/>
              </a:rPr>
              <a:t>leveren, mensen naar de opleiding sturen of studenten afnemen.</a:t>
            </a:r>
            <a:endParaRPr lang="nl-NL" dirty="0">
              <a:latin typeface="Calibri" panose="020F0502020204030204"/>
              <a:cs typeface="Calibri"/>
            </a:endParaRPr>
          </a:p>
          <a:p>
            <a:pPr defTabSz="457200"/>
            <a:endParaRPr lang="nl-NL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endParaRPr lang="nl-NL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2" descr="Afbeeldingsresultaat voor associate degree">
            <a:extLst>
              <a:ext uri="{FF2B5EF4-FFF2-40B4-BE49-F238E27FC236}">
                <a16:creationId xmlns:a16="http://schemas.microsoft.com/office/drawing/2014/main" id="{E813DE57-7C71-438E-B050-A3B909F70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240" y="4546441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fbeeldingsresultaat voor techniek">
            <a:extLst>
              <a:ext uri="{FF2B5EF4-FFF2-40B4-BE49-F238E27FC236}">
                <a16:creationId xmlns:a16="http://schemas.microsoft.com/office/drawing/2014/main" id="{BD2CBC81-D899-471B-AFB1-6DE5CBDF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276" y="29385"/>
            <a:ext cx="1734915" cy="129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91881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631F4FFA018046AD75845A49F5A7A5" ma:contentTypeVersion="18" ma:contentTypeDescription="Een nieuw document maken." ma:contentTypeScope="" ma:versionID="5de198c0e0c7de111dc6a341b3c403c3">
  <xsd:schema xmlns:xsd="http://www.w3.org/2001/XMLSchema" xmlns:xs="http://www.w3.org/2001/XMLSchema" xmlns:p="http://schemas.microsoft.com/office/2006/metadata/properties" xmlns:ns1="http://schemas.microsoft.com/sharepoint/v3" xmlns:ns2="bf8513dd-9b3e-412c-a4c0-d4309890ddd5" xmlns:ns3="43a27279-4da3-4d8b-83db-9cb143ac0891" targetNamespace="http://schemas.microsoft.com/office/2006/metadata/properties" ma:root="true" ma:fieldsID="ccc3834b5798012bb783adb0525d5c64" ns1:_="" ns2:_="" ns3:_="">
    <xsd:import namespace="http://schemas.microsoft.com/sharepoint/v3"/>
    <xsd:import namespace="bf8513dd-9b3e-412c-a4c0-d4309890ddd5"/>
    <xsd:import namespace="43a27279-4da3-4d8b-83db-9cb143ac0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Eigenschappen van het geïntegreerd beleid voor naleving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Actie van de gebruikersinterface van het geïntegreerd beleid voor naleving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8513dd-9b3e-412c-a4c0-d4309890dd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Afbeeldingtags" ma:readOnly="false" ma:fieldId="{5cf76f15-5ced-4ddc-b409-7134ff3c332f}" ma:taxonomyMulti="true" ma:sspId="dd8c608c-1281-4d39-a1d4-32839b156b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a27279-4da3-4d8b-83db-9cb143ac0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62c596a8-2e33-46a4-a620-4ff2937d9111}" ma:internalName="TaxCatchAll" ma:showField="CatchAllData" ma:web="43a27279-4da3-4d8b-83db-9cb143ac0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3a27279-4da3-4d8b-83db-9cb143ac0891">
      <UserInfo>
        <DisplayName>Danielle van der Mark</DisplayName>
        <AccountId>17</AccountId>
        <AccountType/>
      </UserInfo>
      <UserInfo>
        <DisplayName>Edward Straus</DisplayName>
        <AccountId>25</AccountId>
        <AccountType/>
      </UserInfo>
      <UserInfo>
        <DisplayName>Gerik ten Berge</DisplayName>
        <AccountId>16</AccountId>
        <AccountType/>
      </UserInfo>
      <UserInfo>
        <DisplayName>Lucas Land</DisplayName>
        <AccountId>21</AccountId>
        <AccountType/>
      </UserInfo>
      <UserInfo>
        <DisplayName>Theo Koster</DisplayName>
        <AccountId>19</AccountId>
        <AccountType/>
      </UserInfo>
      <UserInfo>
        <DisplayName>Angar Veerkamp</DisplayName>
        <AccountId>6</AccountId>
        <AccountType/>
      </UserInfo>
      <UserInfo>
        <DisplayName>Henno van Horssen</DisplayName>
        <AccountId>12</AccountId>
        <AccountType/>
      </UserInfo>
      <UserInfo>
        <DisplayName>Mink, Erik de</DisplayName>
        <AccountId>28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TaxCatchAll xmlns="43a27279-4da3-4d8b-83db-9cb143ac0891" xsi:nil="true"/>
    <lcf76f155ced4ddcb4097134ff3c332f xmlns="bf8513dd-9b3e-412c-a4c0-d4309890ddd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DC5AAD-DD67-4203-8856-02BC8D81EE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f8513dd-9b3e-412c-a4c0-d4309890ddd5"/>
    <ds:schemaRef ds:uri="43a27279-4da3-4d8b-83db-9cb143ac0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1B814FD-5F19-44D7-BDDA-D083CA21DA11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bf8513dd-9b3e-412c-a4c0-d4309890ddd5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3a27279-4da3-4d8b-83db-9cb143ac089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683A3F4-931A-4097-A2FE-4B628071D6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738</Words>
  <Application>Microsoft Office PowerPoint</Application>
  <PresentationFormat>Breedbeeld</PresentationFormat>
  <Paragraphs>119</Paragraphs>
  <Slides>22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22</vt:i4>
      </vt:variant>
    </vt:vector>
  </HeadingPairs>
  <TitlesOfParts>
    <vt:vector size="29" baseType="lpstr">
      <vt:lpstr>Arial</vt:lpstr>
      <vt:lpstr>Avenir</vt:lpstr>
      <vt:lpstr>Calibri</vt:lpstr>
      <vt:lpstr>Calibri Light</vt:lpstr>
      <vt:lpstr>Kantoorthema</vt:lpstr>
      <vt:lpstr>1_Office Theme</vt:lpstr>
      <vt:lpstr>1_Kantoorthema</vt:lpstr>
      <vt:lpstr>PowerPoint-presentatie</vt:lpstr>
      <vt:lpstr>De toekomst: 2 grote uitdagingen</vt:lpstr>
      <vt:lpstr>Techport: verbinden, faciliteren en bestendigen</vt:lpstr>
      <vt:lpstr>PowerPoint-presentatie</vt:lpstr>
      <vt:lpstr>Gezamenlijke agenda 4 pijlers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Henno van Horssen</dc:creator>
  <cp:lastModifiedBy>Theo | Araneo-magna.nl</cp:lastModifiedBy>
  <cp:revision>76</cp:revision>
  <dcterms:created xsi:type="dcterms:W3CDTF">2019-06-28T12:11:55Z</dcterms:created>
  <dcterms:modified xsi:type="dcterms:W3CDTF">2023-09-14T06:00:35Z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0x0101007C631F4FFA018046AD75845A49F5A7A5</vt:lpwstr>
  </property>
  <property fmtid="{D5CDD505-2E9C-101B-9397-08002B2CF9AE}" pid="3" name="MediaServiceImageTags">
    <vt:lpwstr/>
  </property>
</Properties>
</file>